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5" r:id="rId7"/>
    <p:sldId id="266" r:id="rId8"/>
    <p:sldId id="267" r:id="rId9"/>
    <p:sldId id="261" r:id="rId10"/>
    <p:sldId id="270" r:id="rId11"/>
    <p:sldId id="268" r:id="rId12"/>
    <p:sldId id="269" r:id="rId13"/>
    <p:sldId id="262" r:id="rId14"/>
    <p:sldId id="263" r:id="rId15"/>
    <p:sldId id="264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FC7F-D820-46B3-A46B-5275E287FB6F}" type="datetimeFigureOut">
              <a:rPr lang="cs-CZ" smtClean="0"/>
              <a:pPr/>
              <a:t>30.1.2017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04E7F71-7C88-4082-8ACC-0077C080C26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943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FC7F-D820-46B3-A46B-5275E287FB6F}" type="datetimeFigureOut">
              <a:rPr lang="cs-CZ" smtClean="0"/>
              <a:pPr/>
              <a:t>30.1.2017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4E7F71-7C88-4082-8ACC-0077C080C26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41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FC7F-D820-46B3-A46B-5275E287FB6F}" type="datetimeFigureOut">
              <a:rPr lang="cs-CZ" smtClean="0"/>
              <a:pPr/>
              <a:t>30.1.2017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4E7F71-7C88-4082-8ACC-0077C080C26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1548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FC7F-D820-46B3-A46B-5275E287FB6F}" type="datetimeFigureOut">
              <a:rPr lang="cs-CZ" smtClean="0"/>
              <a:pPr/>
              <a:t>30.1.2017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4E7F71-7C88-4082-8ACC-0077C080C26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730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FC7F-D820-46B3-A46B-5275E287FB6F}" type="datetimeFigureOut">
              <a:rPr lang="cs-CZ" smtClean="0"/>
              <a:pPr/>
              <a:t>30.1.2017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4E7F71-7C88-4082-8ACC-0077C080C26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1237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FC7F-D820-46B3-A46B-5275E287FB6F}" type="datetimeFigureOut">
              <a:rPr lang="cs-CZ" smtClean="0"/>
              <a:pPr/>
              <a:t>30.1.2017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4E7F71-7C88-4082-8ACC-0077C080C26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FC7F-D820-46B3-A46B-5275E287FB6F}" type="datetimeFigureOut">
              <a:rPr lang="cs-CZ" smtClean="0"/>
              <a:pPr/>
              <a:t>30.1.2017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7F71-7C88-4082-8ACC-0077C080C26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342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FC7F-D820-46B3-A46B-5275E287FB6F}" type="datetimeFigureOut">
              <a:rPr lang="cs-CZ" smtClean="0"/>
              <a:pPr/>
              <a:t>30.1.2017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7F71-7C88-4082-8ACC-0077C080C26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96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FC7F-D820-46B3-A46B-5275E287FB6F}" type="datetimeFigureOut">
              <a:rPr lang="cs-CZ" smtClean="0"/>
              <a:pPr/>
              <a:t>30.1.2017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7F71-7C88-4082-8ACC-0077C080C26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80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FC7F-D820-46B3-A46B-5275E287FB6F}" type="datetimeFigureOut">
              <a:rPr lang="cs-CZ" smtClean="0"/>
              <a:pPr/>
              <a:t>30.1.2017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4E7F71-7C88-4082-8ACC-0077C080C26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93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FC7F-D820-46B3-A46B-5275E287FB6F}" type="datetimeFigureOut">
              <a:rPr lang="cs-CZ" smtClean="0"/>
              <a:pPr/>
              <a:t>30.1.2017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04E7F71-7C88-4082-8ACC-0077C080C26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12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FC7F-D820-46B3-A46B-5275E287FB6F}" type="datetimeFigureOut">
              <a:rPr lang="cs-CZ" smtClean="0"/>
              <a:pPr/>
              <a:t>30.1.2017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04E7F71-7C88-4082-8ACC-0077C080C26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685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FC7F-D820-46B3-A46B-5275E287FB6F}" type="datetimeFigureOut">
              <a:rPr lang="cs-CZ" smtClean="0"/>
              <a:pPr/>
              <a:t>30.1.2017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7F71-7C88-4082-8ACC-0077C080C26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92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FC7F-D820-46B3-A46B-5275E287FB6F}" type="datetimeFigureOut">
              <a:rPr lang="cs-CZ" smtClean="0"/>
              <a:pPr/>
              <a:t>30.1.2017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7F71-7C88-4082-8ACC-0077C080C26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FC7F-D820-46B3-A46B-5275E287FB6F}" type="datetimeFigureOut">
              <a:rPr lang="cs-CZ" smtClean="0"/>
              <a:pPr/>
              <a:t>30.1.2017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7F71-7C88-4082-8ACC-0077C080C26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291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FC7F-D820-46B3-A46B-5275E287FB6F}" type="datetimeFigureOut">
              <a:rPr lang="cs-CZ" smtClean="0"/>
              <a:pPr/>
              <a:t>30.1.2017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4E7F71-7C88-4082-8ACC-0077C080C26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6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0FC7F-D820-46B3-A46B-5275E287FB6F}" type="datetimeFigureOut">
              <a:rPr lang="cs-CZ" smtClean="0"/>
              <a:pPr/>
              <a:t>30.1.2017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04E7F71-7C88-4082-8ACC-0077C080C26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298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8134" y="2629935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/>
              <a:t>REKONSTRUKCE ŠIKMÝCH STŘECH</a:t>
            </a:r>
            <a:endParaRPr lang="cs-CZ" sz="3200" b="1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>
          <a:xfrm>
            <a:off x="2918134" y="5159827"/>
            <a:ext cx="8915400" cy="1604867"/>
          </a:xfrm>
        </p:spPr>
        <p:txBody>
          <a:bodyPr>
            <a:noAutofit/>
          </a:bodyPr>
          <a:lstStyle/>
          <a:p>
            <a:r>
              <a:rPr lang="cs-CZ" sz="2000" dirty="0" smtClean="0"/>
              <a:t>Autor bakalářské práce: Ondřej Lukeš</a:t>
            </a:r>
          </a:p>
          <a:p>
            <a:r>
              <a:rPr lang="cs-CZ" sz="2000" dirty="0" smtClean="0"/>
              <a:t>Vedoucí bakalářské práce: Ing. Jan Plachý, Ph.D.</a:t>
            </a:r>
          </a:p>
          <a:p>
            <a:r>
              <a:rPr lang="cs-CZ" sz="2000" dirty="0" smtClean="0"/>
              <a:t>Oponent bakalářské práce: Ing. Markéta Myslivečková	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 smtClean="0"/>
              <a:t>															Leden </a:t>
            </a:r>
            <a:r>
              <a:rPr lang="cs-CZ" sz="2000" dirty="0"/>
              <a:t>2017</a:t>
            </a:r>
          </a:p>
          <a:p>
            <a:pPr marL="0" indent="0">
              <a:buNone/>
            </a:pPr>
            <a:endParaRPr lang="cs-CZ" sz="12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995127" y="503856"/>
            <a:ext cx="8350866" cy="1147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2800" dirty="0" smtClean="0"/>
              <a:t>Vysoká </a:t>
            </a:r>
            <a:r>
              <a:rPr lang="cs-CZ" sz="2800" dirty="0" smtClean="0">
                <a:solidFill>
                  <a:schemeClr val="tx1"/>
                </a:solidFill>
              </a:rPr>
              <a:t>škola</a:t>
            </a:r>
            <a:r>
              <a:rPr lang="cs-CZ" sz="2800" dirty="0" smtClean="0"/>
              <a:t> technická a ekonomická v Českých Budějovicích</a:t>
            </a:r>
            <a:endParaRPr lang="cs-CZ" sz="32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134" y="508521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3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8134" y="624110"/>
            <a:ext cx="8586478" cy="128089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/>
              <a:t>APLIKAČNÍ ČÁST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976464"/>
            <a:ext cx="8915400" cy="2934757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Stavebně technický průzkum</a:t>
            </a:r>
          </a:p>
          <a:p>
            <a:pPr lvl="1"/>
            <a:r>
              <a:rPr lang="cs-CZ" sz="1800" dirty="0" smtClean="0"/>
              <a:t>Identifikace stavby</a:t>
            </a:r>
          </a:p>
          <a:p>
            <a:pPr lvl="1"/>
            <a:r>
              <a:rPr lang="cs-CZ" sz="1800" dirty="0" smtClean="0"/>
              <a:t>Účel stavebně historického průzkumu a jeho druh</a:t>
            </a:r>
          </a:p>
          <a:p>
            <a:pPr lvl="1"/>
            <a:r>
              <a:rPr lang="cs-CZ" sz="1800" dirty="0" smtClean="0"/>
              <a:t>Stavební, urbanistické a architektonické řešení objektu</a:t>
            </a:r>
          </a:p>
          <a:p>
            <a:pPr lvl="1"/>
            <a:r>
              <a:rPr lang="cs-CZ" sz="1800" dirty="0" smtClean="0"/>
              <a:t>Specifikace podkladových materiálů</a:t>
            </a:r>
          </a:p>
          <a:p>
            <a:pPr lvl="1"/>
            <a:r>
              <a:rPr lang="cs-CZ" sz="1800" dirty="0" smtClean="0"/>
              <a:t>Stavebně technický průzkum střešní konstrukce</a:t>
            </a:r>
          </a:p>
          <a:p>
            <a:pPr lvl="1"/>
            <a:r>
              <a:rPr lang="cs-CZ" sz="1800" dirty="0" smtClean="0"/>
              <a:t>Předběžné hodnocení stavu střešní konstrukce a potřebné sanace</a:t>
            </a:r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134" y="508521"/>
            <a:ext cx="1143000" cy="1143000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238" y="1720820"/>
            <a:ext cx="2784977" cy="1621899"/>
          </a:xfrm>
          <a:prstGeom prst="rect">
            <a:avLst/>
          </a:prstGeom>
        </p:spPr>
      </p:pic>
      <p:pic>
        <p:nvPicPr>
          <p:cNvPr id="9" name="Obrázek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238" y="3708975"/>
            <a:ext cx="2784977" cy="174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47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8134" y="624110"/>
            <a:ext cx="8586478" cy="128089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/>
              <a:t>APLIKAČNÍ ČÁST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873828"/>
            <a:ext cx="8915400" cy="303739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Výměna krytiny a zateplení</a:t>
            </a:r>
          </a:p>
          <a:p>
            <a:pPr lvl="1"/>
            <a:r>
              <a:rPr lang="cs-CZ" sz="1800" dirty="0" smtClean="0"/>
              <a:t>Návrh varianty č.1 – rekonstrukce pomocí nadkrokevní izolace</a:t>
            </a:r>
          </a:p>
          <a:p>
            <a:pPr lvl="1"/>
            <a:r>
              <a:rPr lang="cs-CZ" sz="1800" dirty="0" smtClean="0"/>
              <a:t>Návrh varianty č.2 – rekonstrukce pomocí pod a mezikrokevní izolace</a:t>
            </a:r>
          </a:p>
          <a:p>
            <a:pPr lvl="1"/>
            <a:r>
              <a:rPr lang="cs-CZ" sz="1800" dirty="0" smtClean="0"/>
              <a:t>Realizovaná varianta a popis vrstev</a:t>
            </a:r>
          </a:p>
          <a:p>
            <a:pPr lvl="1"/>
            <a:r>
              <a:rPr lang="cs-CZ" sz="1800" dirty="0" smtClean="0"/>
              <a:t>Popis sanace vybraného střešního pláště</a:t>
            </a:r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134" y="508521"/>
            <a:ext cx="1143000" cy="1143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4903607"/>
            <a:ext cx="4299497" cy="182376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09" y="4903607"/>
            <a:ext cx="4389120" cy="182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6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8134" y="624110"/>
            <a:ext cx="8586478" cy="128089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/>
              <a:t>APLIKAČNÍ ČÁST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948472"/>
            <a:ext cx="8915400" cy="2962749"/>
          </a:xfrm>
        </p:spPr>
        <p:txBody>
          <a:bodyPr>
            <a:normAutofit/>
          </a:bodyPr>
          <a:lstStyle/>
          <a:p>
            <a:r>
              <a:rPr lang="cs-CZ" sz="2000" dirty="0" smtClean="0"/>
              <a:t>Příklady rekonstrukcí střech z regionu</a:t>
            </a:r>
          </a:p>
          <a:p>
            <a:pPr lvl="1"/>
            <a:r>
              <a:rPr lang="cs-CZ" sz="1800" dirty="0" smtClean="0"/>
              <a:t>Posouzení střech Karlovarského kraje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134" y="508521"/>
            <a:ext cx="1143000" cy="1143000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0240" y="3984172"/>
            <a:ext cx="4498470" cy="2388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709" y="3984172"/>
            <a:ext cx="4068147" cy="238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77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8134" y="624110"/>
            <a:ext cx="8586478" cy="128089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/>
              <a:t>ZÁVĚREČNÉ SHRNUTÍ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948472"/>
            <a:ext cx="8915400" cy="2962749"/>
          </a:xfrm>
        </p:spPr>
        <p:txBody>
          <a:bodyPr>
            <a:normAutofit/>
          </a:bodyPr>
          <a:lstStyle/>
          <a:p>
            <a:r>
              <a:rPr lang="cs-CZ" sz="2000" dirty="0" smtClean="0"/>
              <a:t>Přiblížena problematika rekonstrukcí šikmých střech</a:t>
            </a:r>
          </a:p>
          <a:p>
            <a:r>
              <a:rPr lang="cs-CZ" sz="2000" dirty="0" smtClean="0"/>
              <a:t>Hlavní myšlenka – použitelný návrh rekonstrukce na zvolený objekt</a:t>
            </a:r>
          </a:p>
          <a:p>
            <a:r>
              <a:rPr lang="cs-CZ" sz="2000" dirty="0" smtClean="0"/>
              <a:t>Získání nových poznatků a technických informací týkající se rekonstrukcí střech</a:t>
            </a:r>
          </a:p>
          <a:p>
            <a:r>
              <a:rPr lang="cs-CZ" sz="2000" dirty="0" smtClean="0"/>
              <a:t>Cíl práce byl naplněn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134" y="508521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36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8134" y="624110"/>
            <a:ext cx="8586478" cy="128089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/>
              <a:t>DOPLŇUJÍCÍ DOTAZY VEDOUCÍHO A OPONENTA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911150"/>
            <a:ext cx="8915400" cy="3000071"/>
          </a:xfrm>
        </p:spPr>
        <p:txBody>
          <a:bodyPr>
            <a:normAutofit/>
          </a:bodyPr>
          <a:lstStyle/>
          <a:p>
            <a:r>
              <a:rPr lang="cs-CZ" sz="2000" dirty="0" smtClean="0"/>
              <a:t>Jak byste řešil napojení zateplení obvodového pláště na Vámi realizované zateplení střešního pláště?</a:t>
            </a:r>
          </a:p>
          <a:p>
            <a:endParaRPr lang="cs-CZ" sz="2000" dirty="0"/>
          </a:p>
          <a:p>
            <a:r>
              <a:rPr lang="cs-CZ" sz="2000" dirty="0" smtClean="0"/>
              <a:t>Jaké typy pojistných hydroizolací se používají u šikmých střešních plášťů?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134" y="508521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58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13551" y="3069771"/>
            <a:ext cx="7772399" cy="737697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/>
              <a:t>DĚKUJI ZA POZORNOST</a:t>
            </a:r>
            <a:endParaRPr lang="cs-CZ" sz="40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51" y="2867119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54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8134" y="624110"/>
            <a:ext cx="8586478" cy="128089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/>
              <a:t>OBSAH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03241" y="1905000"/>
            <a:ext cx="8901371" cy="4894948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Výběr tématu</a:t>
            </a:r>
          </a:p>
          <a:p>
            <a:r>
              <a:rPr lang="cs-CZ" sz="2000" dirty="0" smtClean="0"/>
              <a:t>Cíl práce</a:t>
            </a:r>
          </a:p>
          <a:p>
            <a:r>
              <a:rPr lang="cs-CZ" sz="2000" dirty="0" smtClean="0"/>
              <a:t>Teoretická část</a:t>
            </a:r>
          </a:p>
          <a:p>
            <a:pPr lvl="1"/>
            <a:r>
              <a:rPr lang="cs-CZ" sz="1800" dirty="0" smtClean="0"/>
              <a:t>Úvod do problému</a:t>
            </a:r>
          </a:p>
          <a:p>
            <a:pPr lvl="1"/>
            <a:r>
              <a:rPr lang="cs-CZ" sz="1800" dirty="0" smtClean="0"/>
              <a:t>Poruchy střešních konstrukcí</a:t>
            </a:r>
          </a:p>
          <a:p>
            <a:pPr lvl="1"/>
            <a:r>
              <a:rPr lang="cs-CZ" sz="1800" dirty="0" smtClean="0"/>
              <a:t>Poruchy krytiny a její rekonstrukce</a:t>
            </a:r>
          </a:p>
          <a:p>
            <a:pPr lvl="1"/>
            <a:r>
              <a:rPr lang="cs-CZ" sz="1800" dirty="0" smtClean="0"/>
              <a:t>Poruchy nosné konstrukce a její rekonstrukce</a:t>
            </a:r>
          </a:p>
          <a:p>
            <a:r>
              <a:rPr lang="cs-CZ" sz="2000" dirty="0" smtClean="0"/>
              <a:t>Aplikační část</a:t>
            </a:r>
          </a:p>
          <a:p>
            <a:pPr lvl="1"/>
            <a:r>
              <a:rPr lang="cs-CZ" sz="1800" dirty="0" smtClean="0"/>
              <a:t>Stavebně technický průzkum</a:t>
            </a:r>
          </a:p>
          <a:p>
            <a:pPr lvl="1"/>
            <a:r>
              <a:rPr lang="cs-CZ" sz="1800" dirty="0" smtClean="0"/>
              <a:t>Výměna krytiny a zateplení</a:t>
            </a:r>
          </a:p>
          <a:p>
            <a:pPr lvl="1"/>
            <a:r>
              <a:rPr lang="cs-CZ" sz="1800" dirty="0" smtClean="0"/>
              <a:t>Příklady rekonstrukcí střech z regionu</a:t>
            </a:r>
          </a:p>
          <a:p>
            <a:r>
              <a:rPr lang="cs-CZ" sz="2000" dirty="0" smtClean="0"/>
              <a:t>Závěrečné shrnutí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134" y="508521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71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8134" y="624110"/>
            <a:ext cx="8586478" cy="128089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/>
              <a:t>VÝBĚR TÉMATU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967135"/>
            <a:ext cx="8915400" cy="2944087"/>
          </a:xfrm>
        </p:spPr>
        <p:txBody>
          <a:bodyPr>
            <a:normAutofit/>
          </a:bodyPr>
          <a:lstStyle/>
          <a:p>
            <a:r>
              <a:rPr lang="cs-CZ" sz="2000" dirty="0" smtClean="0"/>
              <a:t>Aktuálnost tématu</a:t>
            </a:r>
          </a:p>
          <a:p>
            <a:r>
              <a:rPr lang="cs-CZ" sz="2000" dirty="0" smtClean="0"/>
              <a:t>Jedna z nejčastěji prováděných rekonstrukcí objektu</a:t>
            </a:r>
          </a:p>
          <a:p>
            <a:r>
              <a:rPr lang="cs-CZ" sz="2000" dirty="0" smtClean="0"/>
              <a:t>Vlastní zájem o problematiku rekonstrukcí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134" y="508521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1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8134" y="624110"/>
            <a:ext cx="8586478" cy="128089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/>
              <a:t>CÍL PRÁCE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920482"/>
            <a:ext cx="8915400" cy="299074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Zpracovat základní přehled možných variant konstrukčního řešení rekonstrukcí šikmých střech.</a:t>
            </a:r>
          </a:p>
          <a:p>
            <a:r>
              <a:rPr lang="cs-CZ" sz="2000" dirty="0" smtClean="0"/>
              <a:t>Doplnit příklady z regionu.</a:t>
            </a:r>
          </a:p>
          <a:p>
            <a:r>
              <a:rPr lang="cs-CZ" sz="2000" dirty="0" smtClean="0"/>
              <a:t>Popsat výhody a nevýhody jednotlivých konstrukčních řešení</a:t>
            </a:r>
          </a:p>
          <a:p>
            <a:r>
              <a:rPr lang="cs-CZ" sz="2000" dirty="0" smtClean="0"/>
              <a:t>Pro zvolený objekt zpracovat projektovou dokumentaci.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134" y="508521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29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8134" y="624110"/>
            <a:ext cx="8586478" cy="128089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/>
              <a:t>TEORETICKÁ ČÁST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948473"/>
            <a:ext cx="8915400" cy="2962749"/>
          </a:xfrm>
        </p:spPr>
        <p:txBody>
          <a:bodyPr>
            <a:normAutofit/>
          </a:bodyPr>
          <a:lstStyle/>
          <a:p>
            <a:r>
              <a:rPr lang="cs-CZ" sz="2000" dirty="0" smtClean="0"/>
              <a:t>Úvod do problému</a:t>
            </a:r>
          </a:p>
          <a:p>
            <a:pPr lvl="1"/>
            <a:r>
              <a:rPr lang="cs-CZ" sz="1800" dirty="0" smtClean="0"/>
              <a:t>Dodatečné zateplení střešního pláště</a:t>
            </a:r>
          </a:p>
          <a:p>
            <a:pPr lvl="1"/>
            <a:r>
              <a:rPr lang="cs-CZ" sz="1800" dirty="0" smtClean="0"/>
              <a:t>Hlavní části sklonité střechy </a:t>
            </a:r>
          </a:p>
          <a:p>
            <a:pPr lvl="1"/>
            <a:r>
              <a:rPr lang="cs-CZ" sz="1800" dirty="0" smtClean="0"/>
              <a:t>Typy střešních krytin u šikmých střech</a:t>
            </a:r>
          </a:p>
          <a:p>
            <a:pPr lvl="1"/>
            <a:r>
              <a:rPr lang="cs-CZ" sz="1800" dirty="0" smtClean="0"/>
              <a:t>Tepelně izolační materiály používané v šikmých střechách</a:t>
            </a:r>
          </a:p>
          <a:p>
            <a:pPr lvl="1"/>
            <a:r>
              <a:rPr lang="cs-CZ" sz="1800" dirty="0" smtClean="0"/>
              <a:t>Rozdělení střešních plášťů dle uložení tepelné izolace</a:t>
            </a:r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134" y="508521"/>
            <a:ext cx="1143000" cy="1143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85" y="1299731"/>
            <a:ext cx="1819563" cy="165861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72" y="1264736"/>
            <a:ext cx="2005179" cy="164907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75" y="1289179"/>
            <a:ext cx="2161638" cy="164907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85" y="5350419"/>
            <a:ext cx="1705600" cy="149290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13" y="1289178"/>
            <a:ext cx="1898083" cy="162463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98" y="5348646"/>
            <a:ext cx="1743157" cy="148843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962" y="5358862"/>
            <a:ext cx="1545336" cy="148843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069" y="5365099"/>
            <a:ext cx="1908790" cy="147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12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8134" y="624110"/>
            <a:ext cx="8586478" cy="128089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/>
              <a:t>TEORETICKÁ ČÁST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845836"/>
            <a:ext cx="8915400" cy="3065385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Poruchy střešních konstrukcí</a:t>
            </a:r>
          </a:p>
          <a:p>
            <a:pPr lvl="1"/>
            <a:r>
              <a:rPr lang="cs-CZ" sz="1800" dirty="0" smtClean="0"/>
              <a:t>Nesprávné provedení projektu střechy</a:t>
            </a:r>
          </a:p>
          <a:p>
            <a:pPr lvl="1"/>
            <a:r>
              <a:rPr lang="cs-CZ" sz="1800" dirty="0" smtClean="0"/>
              <a:t>Výskyt vad na použitých materiálech</a:t>
            </a:r>
          </a:p>
          <a:p>
            <a:pPr lvl="1"/>
            <a:r>
              <a:rPr lang="cs-CZ" sz="1800" dirty="0" smtClean="0"/>
              <a:t>Neodborné nebo nekvalitní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  <a:r>
              <a:rPr lang="cs-CZ" sz="1800" dirty="0" smtClean="0"/>
              <a:t>provedení</a:t>
            </a:r>
          </a:p>
          <a:p>
            <a:pPr lvl="1"/>
            <a:r>
              <a:rPr lang="cs-CZ" sz="1800" dirty="0" smtClean="0"/>
              <a:t>Změny okrajových podmínek, které působí na střešní plášť</a:t>
            </a:r>
          </a:p>
          <a:p>
            <a:pPr lvl="1"/>
            <a:r>
              <a:rPr lang="cs-CZ" sz="1800" dirty="0" smtClean="0"/>
              <a:t>Překročení udávané životnosti</a:t>
            </a:r>
          </a:p>
          <a:p>
            <a:pPr lvl="1"/>
            <a:r>
              <a:rPr lang="cs-CZ" sz="1800" dirty="0" smtClean="0"/>
              <a:t>Špatn</a:t>
            </a:r>
            <a:r>
              <a:rPr lang="cs-CZ" sz="1800" dirty="0">
                <a:solidFill>
                  <a:schemeClr val="tx1"/>
                </a:solidFill>
              </a:rPr>
              <a:t>á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  <a:r>
              <a:rPr lang="cs-CZ" sz="1800" dirty="0" smtClean="0"/>
              <a:t>nebo žádná údržba střešního pláště</a:t>
            </a:r>
          </a:p>
          <a:p>
            <a:pPr lvl="1"/>
            <a:r>
              <a:rPr lang="cs-CZ" sz="1800" dirty="0" smtClean="0"/>
              <a:t>Havárie</a:t>
            </a:r>
            <a:endParaRPr lang="cs-CZ" dirty="0" smtClean="0"/>
          </a:p>
          <a:p>
            <a:pPr lvl="1"/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134" y="508521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12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8134" y="624110"/>
            <a:ext cx="8586478" cy="128089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/>
              <a:t>TEORETICKÁ ČÁST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939142"/>
            <a:ext cx="8915400" cy="2972079"/>
          </a:xfrm>
        </p:spPr>
        <p:txBody>
          <a:bodyPr>
            <a:normAutofit/>
          </a:bodyPr>
          <a:lstStyle/>
          <a:p>
            <a:r>
              <a:rPr lang="cs-CZ" sz="2000" dirty="0" smtClean="0"/>
              <a:t>Poruchy krytiny a její rekonstrukce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134" y="508521"/>
            <a:ext cx="1143000" cy="1143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1" y="4468148"/>
            <a:ext cx="4622161" cy="214725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373" y="1651521"/>
            <a:ext cx="4501556" cy="281662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373" y="4448067"/>
            <a:ext cx="4501556" cy="216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63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8134" y="624110"/>
            <a:ext cx="8586478" cy="128089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/>
              <a:t>TEORETICKÁ ČÁST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855166"/>
            <a:ext cx="8915400" cy="3056055"/>
          </a:xfrm>
        </p:spPr>
        <p:txBody>
          <a:bodyPr>
            <a:normAutofit/>
          </a:bodyPr>
          <a:lstStyle/>
          <a:p>
            <a:r>
              <a:rPr lang="cs-CZ" sz="2000" dirty="0" smtClean="0"/>
              <a:t>Poruchy nosné konstrukce a její rekonstrukce</a:t>
            </a:r>
          </a:p>
          <a:p>
            <a:pPr lvl="1"/>
            <a:r>
              <a:rPr lang="cs-CZ" sz="1800" dirty="0"/>
              <a:t>Napadení dřeva biotickými škůdci</a:t>
            </a:r>
          </a:p>
          <a:p>
            <a:pPr lvl="1"/>
            <a:r>
              <a:rPr lang="cs-CZ" sz="1800" dirty="0"/>
              <a:t>Zazdění komínových prvků do komínového </a:t>
            </a:r>
            <a:r>
              <a:rPr lang="cs-CZ" sz="1800" dirty="0" smtClean="0"/>
              <a:t>zdiva</a:t>
            </a:r>
            <a:endParaRPr lang="cs-CZ" sz="1800" dirty="0"/>
          </a:p>
          <a:p>
            <a:pPr lvl="1"/>
            <a:r>
              <a:rPr lang="cs-CZ" sz="1800" dirty="0"/>
              <a:t>Krovové dřevěné konstrukce, jejich sanace </a:t>
            </a:r>
            <a:r>
              <a:rPr lang="cs-CZ" sz="1800" dirty="0" smtClean="0"/>
              <a:t>a </a:t>
            </a:r>
            <a:r>
              <a:rPr lang="cs-CZ" sz="1800" dirty="0"/>
              <a:t>zesilování</a:t>
            </a:r>
          </a:p>
          <a:p>
            <a:pPr lvl="1"/>
            <a:r>
              <a:rPr lang="cs-CZ" sz="1800" dirty="0"/>
              <a:t>Jednotlivé prvky konstrukce </a:t>
            </a:r>
            <a:r>
              <a:rPr lang="cs-CZ" sz="1800" dirty="0" smtClean="0"/>
              <a:t>krovu</a:t>
            </a:r>
            <a:r>
              <a:rPr lang="cs-CZ" sz="1800" dirty="0" smtClean="0">
                <a:solidFill>
                  <a:srgbClr val="FF0000"/>
                </a:solidFill>
              </a:rPr>
              <a:t>, </a:t>
            </a:r>
            <a:r>
              <a:rPr lang="cs-CZ" sz="1800" dirty="0" smtClean="0"/>
              <a:t>nejběžnější </a:t>
            </a:r>
            <a:r>
              <a:rPr lang="cs-CZ" sz="1800" dirty="0"/>
              <a:t>vady a jejich rekonstrukce</a:t>
            </a:r>
          </a:p>
          <a:p>
            <a:pPr lvl="1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134" y="508521"/>
            <a:ext cx="1143000" cy="1143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4917232"/>
            <a:ext cx="3970208" cy="171910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419" y="4917231"/>
            <a:ext cx="4945193" cy="171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07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8134" y="624110"/>
            <a:ext cx="8586478" cy="128089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/>
              <a:t>APLIKAČNÍ ČÁST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929812"/>
            <a:ext cx="8915400" cy="2981410"/>
          </a:xfrm>
        </p:spPr>
        <p:txBody>
          <a:bodyPr/>
          <a:lstStyle/>
          <a:p>
            <a:r>
              <a:rPr lang="cs-CZ" sz="2000" dirty="0" smtClean="0"/>
              <a:t>Řešený objekt</a:t>
            </a:r>
          </a:p>
          <a:p>
            <a:pPr marL="0" indent="0">
              <a:buNone/>
            </a:pPr>
            <a:r>
              <a:rPr lang="cs-CZ" b="1" dirty="0" smtClean="0"/>
              <a:t>Název objektu: </a:t>
            </a:r>
            <a:r>
              <a:rPr lang="cs-CZ" dirty="0" smtClean="0"/>
              <a:t>bytový dům</a:t>
            </a:r>
          </a:p>
          <a:p>
            <a:pPr marL="0" indent="0">
              <a:buNone/>
            </a:pPr>
            <a:r>
              <a:rPr lang="cs-CZ" b="1" dirty="0" smtClean="0"/>
              <a:t>Místo stavby: </a:t>
            </a:r>
            <a:r>
              <a:rPr lang="cs-CZ" dirty="0" smtClean="0"/>
              <a:t>Sokolov č.p.1245,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číslo </a:t>
            </a:r>
            <a:r>
              <a:rPr lang="cs-CZ" dirty="0" smtClean="0"/>
              <a:t>LV 3663, </a:t>
            </a:r>
            <a:r>
              <a:rPr lang="cs-CZ" dirty="0" err="1" smtClean="0"/>
              <a:t>p.p.č</a:t>
            </a:r>
            <a:r>
              <a:rPr lang="cs-CZ" dirty="0" smtClean="0"/>
              <a:t>. 2804</a:t>
            </a:r>
          </a:p>
          <a:p>
            <a:pPr marL="0" indent="0">
              <a:buNone/>
            </a:pPr>
            <a:r>
              <a:rPr lang="cs-CZ" b="1" dirty="0" smtClean="0"/>
              <a:t>Kraj: </a:t>
            </a:r>
            <a:r>
              <a:rPr lang="cs-CZ" dirty="0" smtClean="0"/>
              <a:t>Karlovarský kraj</a:t>
            </a:r>
          </a:p>
          <a:p>
            <a:pPr marL="0" indent="0">
              <a:buNone/>
            </a:pPr>
            <a:r>
              <a:rPr lang="cs-CZ" b="1" dirty="0" smtClean="0"/>
              <a:t>Zastavěná plocha: </a:t>
            </a:r>
            <a:r>
              <a:rPr lang="cs-CZ" dirty="0" smtClean="0"/>
              <a:t>188,608 m</a:t>
            </a:r>
            <a:r>
              <a:rPr lang="cs-CZ" baseline="30000" dirty="0" smtClean="0"/>
              <a:t>2</a:t>
            </a:r>
          </a:p>
          <a:p>
            <a:pPr marL="0" indent="0">
              <a:buNone/>
            </a:pPr>
            <a:r>
              <a:rPr lang="cs-CZ" b="1" dirty="0" smtClean="0"/>
              <a:t>Pozemek stávajícího objektu: </a:t>
            </a:r>
            <a:r>
              <a:rPr lang="cs-CZ" dirty="0" smtClean="0"/>
              <a:t>p.č.2804, katastrální území Sokolov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134" y="508521"/>
            <a:ext cx="1143000" cy="1143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57" y="1651520"/>
            <a:ext cx="5282055" cy="354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38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Modro-zelená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264</TotalTime>
  <Words>421</Words>
  <Application>Microsoft Office PowerPoint</Application>
  <PresentationFormat>Širokoúhlá obrazovka</PresentationFormat>
  <Paragraphs>87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Wingdings 3</vt:lpstr>
      <vt:lpstr>Stébla</vt:lpstr>
      <vt:lpstr>REKONSTRUKCE ŠIKMÝCH STŘECH</vt:lpstr>
      <vt:lpstr>OBSAH</vt:lpstr>
      <vt:lpstr>VÝBĚR TÉMATU</vt:lpstr>
      <vt:lpstr>CÍL PRÁCE</vt:lpstr>
      <vt:lpstr>TEORETICKÁ ČÁST</vt:lpstr>
      <vt:lpstr>TEORETICKÁ ČÁST</vt:lpstr>
      <vt:lpstr>TEORETICKÁ ČÁST</vt:lpstr>
      <vt:lpstr>TEORETICKÁ ČÁST</vt:lpstr>
      <vt:lpstr>APLIKAČNÍ ČÁST</vt:lpstr>
      <vt:lpstr>APLIKAČNÍ ČÁST</vt:lpstr>
      <vt:lpstr>APLIKAČNÍ ČÁST</vt:lpstr>
      <vt:lpstr>APLIKAČNÍ ČÁST</vt:lpstr>
      <vt:lpstr>ZÁVĚREČNÉ SHRNUTÍ</vt:lpstr>
      <vt:lpstr>DOPLŇUJÍCÍ DOTAZY VEDOUCÍHO A OPONENTA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Daniela Polomská</dc:creator>
  <cp:lastModifiedBy>Daniela Polomská</cp:lastModifiedBy>
  <cp:revision>24</cp:revision>
  <dcterms:created xsi:type="dcterms:W3CDTF">2017-01-25T11:30:05Z</dcterms:created>
  <dcterms:modified xsi:type="dcterms:W3CDTF">2017-01-30T14:05:26Z</dcterms:modified>
</cp:coreProperties>
</file>