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5" r:id="rId4"/>
    <p:sldId id="275" r:id="rId5"/>
    <p:sldId id="278" r:id="rId6"/>
    <p:sldId id="274" r:id="rId7"/>
    <p:sldId id="286" r:id="rId8"/>
    <p:sldId id="270" r:id="rId9"/>
    <p:sldId id="280" r:id="rId10"/>
    <p:sldId id="281" r:id="rId11"/>
    <p:sldId id="287" r:id="rId12"/>
    <p:sldId id="282" r:id="rId13"/>
    <p:sldId id="284" r:id="rId14"/>
    <p:sldId id="285" r:id="rId15"/>
    <p:sldId id="288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64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1/31/2017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1/31/2017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1/31/2017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1/31/2017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1/31/2017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1/31/2017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1/31/2017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1/31/2017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uroline.cz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uroline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://www.kmbeta.cz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Bytového domu KM BETA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Karel Penznestadler, 12125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Zuzana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Kramářová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Oponent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Hana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Rusňáková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České Budějovice,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2017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4775341"/>
            <a:ext cx="1656184" cy="19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836" y="260648"/>
            <a:ext cx="5173216" cy="2514601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3055316"/>
            <a:ext cx="2520280" cy="30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Popište podle jaké normy se posuzují tepelně technické vlastnosti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materiálů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jaké jsou požadavky této normy na základní konstrukce - obvodové stěny, střechy,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nevytápěného prostoru a jak se tyto požadavky aplikují u navrhovaných materiálů?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Popište jak byste definoval pojmy ”bytový dům s bezbariérovým řešením” a ”místnost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”?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788" y="332656"/>
            <a:ext cx="8686801" cy="10668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Odpověd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na otázku Oponentovi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77788" y="1556792"/>
                <a:ext cx="6480720" cy="4752528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Posuzujeme dle normy ČSN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73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0540-1  –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tepelná ochrana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budov.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Norma vymezuje termíny užívané v oboru stavební tepelné techniky, definice veličin, jejich značky a jednotky popisující šíření tepla, vlhkosti a vzduchu stavebními materiály a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konstrukcemi.</a:t>
                </a:r>
              </a:p>
              <a:p>
                <a:pPr marL="45720" indent="0"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Vlastnost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hodnotí vliv celé konstrukce a k ní přilehlých vzduchových vrstev na šíření tepla prostupem. Je odvozena z tepelného odporu konstrukce R. Vzájemný vztah součinitele prostupu tepla U, ve W/(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cs-CZ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·K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), a tepelného odporu konstrukce R, v m</a:t>
                </a:r>
                <a:r>
                  <a:rPr lang="cs-CZ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·K/W, popř. odporu při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prostupu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tepla R</a:t>
                </a:r>
                <a:r>
                  <a:rPr lang="cs-CZ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, v m</a:t>
                </a:r>
                <a:r>
                  <a:rPr lang="cs-CZ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·K/W, je dán vztahy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5720" indent="0">
                  <a:buNone/>
                </a:pPr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cs-CZ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𝑠𝑖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  <a:cs typeface="Arial" panose="020B0604020202020204" pitchFamily="34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  <a:cs typeface="Arial" panose="020B0604020202020204" pitchFamily="34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𝑠𝑒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" indent="0">
                  <a:buNone/>
                </a:pP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788" y="1556792"/>
                <a:ext cx="6480720" cy="4752528"/>
              </a:xfrm>
              <a:blipFill rotWithShape="0">
                <a:blip r:embed="rId2"/>
                <a:stretch>
                  <a:fillRect l="-188" t="-1154" r="-6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1412776"/>
            <a:ext cx="5017037" cy="51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7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Odpověd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na otázku vedoucího BP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Místnost: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účely této vyhlášky se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rozumí místností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prostorově uzavřená část stavebního díla,vymezená podlahou, stropem nebo konstrukcíkrovu a pevnými stěnami.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yhláška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268/209 technických požadavcích 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nastavby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ást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bytu (zejména obývací pokoj, ložnice, jídelna), která splňuje požadavky předepsané touto vyhláškou, je určena k trvalému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bydlení.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ČSN 73 0540-1</a:t>
            </a:r>
            <a:endParaRPr lang="cs-CZ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19472"/>
            <a:ext cx="8686801" cy="10668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Odpověd na otázku vedoucího BP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086272"/>
            <a:ext cx="11017224" cy="5655096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Bytový dům s bezbariérovým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řešením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Bytový dům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účely této vyhlášky se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rozumí bytový dům, ve kterém více než polovina podlahové plochy odpovídá požadavkům na trvalé bydlení a je k tomuto účelu určena. 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Vyhláška 501/2006 Sb. O obecných požadavcích na využívání území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tavba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bydlení, ve které převažuje funkce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bydlení.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ČSN 73 0540-1</a:t>
            </a:r>
            <a:endParaRPr lang="cs-CZ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Bezbariérové řešení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Tato vyhláška stanoví obecné technické požadavky na stavby a jejich části tak, aby bylozabezpečeno jejich užívání osobami s pohybovým, zrakovým, sluchovým a mentálním postižením,osobami pokročilého věku, těhotnými ženami, osobami doprovázejícími dítě v kočárku nebo dítě dotří let (dále jen „osoby s omezenou schopností pohybu nebo orientace“).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Vyhláška č. 398/2009 Sb.O obecných technických požadavcích zabezpečujících bezbariérové užívání staveb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ezbariérovým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řešením se rozumí soubor územně technických a stavebně technických, zajišťujících samostatný pohyb a užívání staveb osobami s omezenou schopností pohybu a orientace, tzn. bez pomoci další osoby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ČSN 73 0540-1</a:t>
            </a:r>
            <a:endParaRPr lang="cs-CZ" sz="14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Obsah: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problému a cíl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Umístění objektu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Výběr objektu a Základní údaje 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stavbě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Porovnání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prvky KM BETA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Shrnutí a závěr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problému a cíl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Motivace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 důvody k řešení daného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problému: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Vlastní inspirace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v Budoucnu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Netypická konstrukce</a:t>
            </a:r>
          </a:p>
          <a:p>
            <a:pPr marL="4572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práce: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 bytového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domu pro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stavební povolení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Použití prvků od společnosti KM BETA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 x nadzemní podlaží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 bezbariérovým přístupem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min. 1 x bezbariérový byt </a:t>
            </a:r>
          </a:p>
          <a:p>
            <a:pPr marL="4572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1" y="533400"/>
            <a:ext cx="4608512" cy="1524000"/>
          </a:xfrm>
        </p:spPr>
        <p:txBody>
          <a:bodyPr/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Umístění objektu: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96" y="2132856"/>
            <a:ext cx="3733055" cy="381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Kraj: Jihočeský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Obec: </a:t>
            </a:r>
            <a:r>
              <a:rPr lang="cs-CZ" dirty="0" smtClean="0"/>
              <a:t>Prachatice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Ulice: </a:t>
            </a:r>
            <a:r>
              <a:rPr lang="cs-CZ" dirty="0" smtClean="0"/>
              <a:t>Budovatelská</a:t>
            </a:r>
            <a:endParaRPr lang="cs-CZ" dirty="0"/>
          </a:p>
          <a:p>
            <a:r>
              <a:rPr lang="cs-CZ" b="1" dirty="0"/>
              <a:t>Informace o parcele: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Parcelní číslo:	628/154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Obec:	Prachatice [550094]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Katastrální </a:t>
            </a:r>
            <a:r>
              <a:rPr lang="cs-CZ" dirty="0" smtClean="0"/>
              <a:t>území:</a:t>
            </a:r>
          </a:p>
          <a:p>
            <a:r>
              <a:rPr lang="cs-CZ" dirty="0" smtClean="0"/>
              <a:t>Prachatice [732630</a:t>
            </a:r>
            <a:r>
              <a:rPr lang="cs-CZ" dirty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Číslo LV:	10001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Výměra [m2]:	2831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84" y="692696"/>
            <a:ext cx="7064896" cy="49874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58508" y="590863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Obr. 1 – Umístění </a:t>
            </a:r>
            <a:r>
              <a:rPr lang="cs-CZ" sz="1600" dirty="0" smtClean="0"/>
              <a:t>objektu</a:t>
            </a:r>
          </a:p>
          <a:p>
            <a:pPr algn="ctr"/>
            <a:r>
              <a:rPr lang="cs-CZ" sz="1600" dirty="0" smtClean="0"/>
              <a:t>Zdroj: [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r>
              <a:rPr lang="cs-CZ" sz="1600" dirty="0" smtClean="0"/>
              <a:t>] </a:t>
            </a:r>
            <a:endParaRPr lang="cs-CZ" sz="1600" dirty="0"/>
          </a:p>
          <a:p>
            <a:pPr algn="ctr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407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188419"/>
            <a:ext cx="4114800" cy="1524000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Výběr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objektu a základní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údaje o stavbě: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764" y="1712419"/>
            <a:ext cx="5040561" cy="409284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Inspirace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www.euroline.cz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Katalog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projektových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Bytový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dům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STANDART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Schéma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půdorysu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1.NP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podlaží: 4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bytů: 8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Zastavěná plocha: 229,30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Obestavěný prostor: 2 007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Výška hřebene střechy: 9,96 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Sklon střechy: 8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Plocha společných prostorů: 44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Celková obytná plocha: 213,10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Úžitková a podlahová plocha celkem: 372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dirty="0"/>
          </a:p>
        </p:txBody>
      </p:sp>
      <p:pic>
        <p:nvPicPr>
          <p:cNvPr id="1030" name="Picture 6" descr="http://www.retail-brickhouse.cz/image.php?file=1316441601&amp;w=750&amp;h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5710" y="-94079"/>
            <a:ext cx="6053541" cy="66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78284" y="6241961"/>
            <a:ext cx="454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 – Schéma půdorysu </a:t>
            </a:r>
            <a:endParaRPr lang="cs-CZ" sz="1600" dirty="0" smtClean="0"/>
          </a:p>
          <a:p>
            <a:r>
              <a:rPr lang="cs-CZ" sz="1600" dirty="0"/>
              <a:t>z</a:t>
            </a:r>
            <a:r>
              <a:rPr lang="cs-CZ" sz="1600" dirty="0" smtClean="0"/>
              <a:t>droj: </a:t>
            </a:r>
            <a:r>
              <a:rPr lang="cs-CZ" sz="1600" dirty="0" smtClean="0"/>
              <a:t>[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www.euroline.cz</a:t>
            </a:r>
            <a:r>
              <a:rPr lang="cs-CZ" sz="1600" dirty="0" smtClean="0"/>
              <a:t>]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71304"/>
            <a:ext cx="4444042" cy="923609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Porovnání</a:t>
            </a:r>
            <a:endParaRPr lang="cs-CZ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1257299"/>
            <a:ext cx="4251960" cy="685801"/>
          </a:xfrm>
        </p:spPr>
        <p:txBody>
          <a:bodyPr/>
          <a:lstStyle/>
          <a:p>
            <a:r>
              <a:rPr lang="cs-CZ" dirty="0" smtClean="0"/>
              <a:t>Návrh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4372" y="390209"/>
            <a:ext cx="4251960" cy="685801"/>
          </a:xfrm>
        </p:spPr>
        <p:txBody>
          <a:bodyPr/>
          <a:lstStyle/>
          <a:p>
            <a:r>
              <a:rPr lang="cs-CZ" dirty="0" smtClean="0"/>
              <a:t>Skutečnost</a:t>
            </a:r>
          </a:p>
        </p:txBody>
      </p:sp>
      <p:pic>
        <p:nvPicPr>
          <p:cNvPr id="9" name="Picture 6" descr="http://www.retail-brickhouse.cz/image.php?file=1316441601&amp;w=750&amp;h=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8531" y="2147898"/>
            <a:ext cx="3273933" cy="42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8" y="1076010"/>
            <a:ext cx="6162275" cy="4929820"/>
          </a:xfrm>
        </p:spPr>
      </p:pic>
      <p:sp>
        <p:nvSpPr>
          <p:cNvPr id="4" name="Rectangle 3"/>
          <p:cNvSpPr/>
          <p:nvPr/>
        </p:nvSpPr>
        <p:spPr>
          <a:xfrm>
            <a:off x="1197868" y="5875997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3 </a:t>
            </a:r>
            <a:r>
              <a:rPr lang="cs-CZ" dirty="0"/>
              <a:t>– </a:t>
            </a:r>
            <a:r>
              <a:rPr lang="cs-CZ" dirty="0" smtClean="0"/>
              <a:t>Studie objektu </a:t>
            </a:r>
            <a:endParaRPr lang="cs-CZ" dirty="0"/>
          </a:p>
          <a:p>
            <a:r>
              <a:rPr lang="cs-CZ" dirty="0"/>
              <a:t>zdroj: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www.euroline.cz</a:t>
            </a:r>
            <a:r>
              <a:rPr lang="cs-CZ" dirty="0"/>
              <a:t>] </a:t>
            </a:r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5734372" y="6049088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Obr. </a:t>
            </a:r>
            <a:r>
              <a:rPr lang="cs-CZ" dirty="0" smtClean="0"/>
              <a:t>4 </a:t>
            </a:r>
            <a:r>
              <a:rPr lang="cs-CZ" dirty="0"/>
              <a:t>– Umístění objektu</a:t>
            </a:r>
          </a:p>
          <a:p>
            <a:pPr algn="ctr"/>
            <a:r>
              <a:rPr lang="cs-CZ" dirty="0"/>
              <a:t>Zdroj: [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r>
              <a:rPr lang="cs-CZ" dirty="0"/>
              <a:t>]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7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0799"/>
            <a:ext cx="8686801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Studie: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780" y="1130298"/>
            <a:ext cx="4251960" cy="685801"/>
          </a:xfrm>
        </p:spPr>
        <p:txBody>
          <a:bodyPr/>
          <a:lstStyle/>
          <a:p>
            <a:r>
              <a:rPr lang="cs-CZ" dirty="0" smtClean="0"/>
              <a:t>1.NP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0356" y="1117598"/>
            <a:ext cx="4251960" cy="685801"/>
          </a:xfrm>
        </p:spPr>
        <p:txBody>
          <a:bodyPr/>
          <a:lstStyle/>
          <a:p>
            <a:r>
              <a:rPr lang="cs-CZ" dirty="0" smtClean="0"/>
              <a:t>2.NP, 3.NP, 4.NP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4" y="1673565"/>
            <a:ext cx="5832648" cy="4723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96" y="1673565"/>
            <a:ext cx="5543550" cy="4791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796" y="6254519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Obr. 5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1.NP</a:t>
            </a:r>
            <a:endParaRPr lang="cs-CZ" dirty="0"/>
          </a:p>
          <a:p>
            <a:pPr algn="ctr"/>
            <a:r>
              <a:rPr lang="cs-CZ" dirty="0"/>
              <a:t>Zdroj: [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r>
              <a:rPr lang="cs-CZ" dirty="0"/>
              <a:t>] </a:t>
            </a:r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5793176" y="6222219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Obr. 6</a:t>
            </a:r>
            <a:r>
              <a:rPr lang="cs-CZ" dirty="0" smtClean="0"/>
              <a:t> </a:t>
            </a:r>
            <a:r>
              <a:rPr lang="cs-CZ" dirty="0"/>
              <a:t>– 2</a:t>
            </a:r>
            <a:r>
              <a:rPr lang="cs-CZ" dirty="0" smtClean="0"/>
              <a:t>.NP, 3.NP, 4.NP</a:t>
            </a:r>
            <a:endParaRPr lang="cs-CZ" dirty="0"/>
          </a:p>
          <a:p>
            <a:pPr algn="ctr"/>
            <a:r>
              <a:rPr lang="cs-CZ" dirty="0"/>
              <a:t>Zdroj: [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r>
              <a:rPr lang="cs-CZ" dirty="0"/>
              <a:t>]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5506" y="173597"/>
            <a:ext cx="8686801" cy="10668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Použité prvky KM BETA: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97868" y="1935195"/>
            <a:ext cx="8686801" cy="419100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Kompletní systém pro hrubou stavbu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Zdivo 		– KMB PROFIBLOK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Překlady 		– KMB překlady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Strop 		– KMB keramické stropní nosníky Miako</a:t>
            </a:r>
          </a:p>
          <a:p>
            <a:pPr marL="4572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  		– stropní vložky KMB Miako</a:t>
            </a:r>
          </a:p>
          <a:p>
            <a:pPr marL="4572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Střešní krytina 	– betonová taška KM Beta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Hodonka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7" y="5157192"/>
            <a:ext cx="2863848" cy="1451011"/>
          </a:xfrm>
          <a:prstGeom prst="rect">
            <a:avLst/>
          </a:prstGeom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7" y="5157192"/>
            <a:ext cx="2091307" cy="1565160"/>
          </a:xfrm>
          <a:prstGeom prst="rect">
            <a:avLst/>
          </a:prstGeom>
        </p:spPr>
      </p:pic>
      <p:pic>
        <p:nvPicPr>
          <p:cNvPr id="6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18" y="3718917"/>
            <a:ext cx="2781300" cy="1438275"/>
          </a:xfrm>
          <a:prstGeom prst="rect">
            <a:avLst/>
          </a:prstGeom>
        </p:spPr>
      </p:pic>
      <p:pic>
        <p:nvPicPr>
          <p:cNvPr id="7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82" y="1084199"/>
            <a:ext cx="1748051" cy="2197203"/>
          </a:xfrm>
          <a:prstGeom prst="rect">
            <a:avLst/>
          </a:prstGeom>
        </p:spPr>
      </p:pic>
      <p:pic>
        <p:nvPicPr>
          <p:cNvPr id="8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1240397"/>
            <a:ext cx="2280029" cy="2083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49986" y="5418866"/>
            <a:ext cx="491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Obr. 7</a:t>
            </a:r>
            <a:r>
              <a:rPr lang="cs-CZ" dirty="0" smtClean="0"/>
              <a:t>, 8, </a:t>
            </a:r>
            <a:r>
              <a:rPr lang="cs-CZ" dirty="0"/>
              <a:t>9</a:t>
            </a:r>
            <a:r>
              <a:rPr lang="cs-CZ" dirty="0" smtClean="0"/>
              <a:t>, 10, 11 </a:t>
            </a:r>
            <a:r>
              <a:rPr lang="cs-CZ" dirty="0"/>
              <a:t>– </a:t>
            </a:r>
            <a:r>
              <a:rPr lang="cs-CZ" dirty="0" smtClean="0"/>
              <a:t>Použité prvky</a:t>
            </a:r>
            <a:endParaRPr lang="cs-CZ" dirty="0"/>
          </a:p>
          <a:p>
            <a:pPr algn="ctr"/>
            <a:r>
              <a:rPr lang="cs-CZ" dirty="0"/>
              <a:t>Zdroj: </a:t>
            </a:r>
            <a:r>
              <a:rPr lang="cs-CZ" dirty="0" smtClean="0"/>
              <a:t>[</a:t>
            </a:r>
            <a:r>
              <a:rPr lang="cs-CZ" dirty="0">
                <a:hlinkClick r:id="rId7"/>
              </a:rPr>
              <a:t>www.</a:t>
            </a:r>
            <a:r>
              <a:rPr lang="cs-CZ" b="1" dirty="0">
                <a:hlinkClick r:id="rId7"/>
              </a:rPr>
              <a:t>kmbeta</a:t>
            </a:r>
            <a:r>
              <a:rPr lang="cs-CZ" dirty="0">
                <a:hlinkClick r:id="rId7"/>
              </a:rPr>
              <a:t>.cz</a:t>
            </a:r>
            <a:r>
              <a:rPr lang="cs-CZ" dirty="0" smtClean="0"/>
              <a:t>]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1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Shrnutí a závěr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 bytového domu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stavební povolení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Použití prvků od společnosti KM BETA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 x nadzemní podlaží 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Bezbariérový přístup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min. 1 x bezbariérový byt </a:t>
            </a:r>
          </a:p>
        </p:txBody>
      </p:sp>
    </p:spTree>
    <p:extLst>
      <p:ext uri="{BB962C8B-B14F-4D97-AF65-F5344CB8AC3E}">
        <p14:creationId xmlns:p14="http://schemas.microsoft.com/office/powerpoint/2010/main" val="36504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734</Words>
  <Application>Microsoft Office PowerPoint</Application>
  <PresentationFormat>Custom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Franklin Gothic Medium</vt:lpstr>
      <vt:lpstr>Business Contrast 16x9</vt:lpstr>
      <vt:lpstr>Projekt Bytového domu KM BETA</vt:lpstr>
      <vt:lpstr>Obsah:</vt:lpstr>
      <vt:lpstr>Motivace a důvody k řešení daného problému a cíl práce</vt:lpstr>
      <vt:lpstr>Umístění objektu:</vt:lpstr>
      <vt:lpstr>Výběr objektu a základní údaje o stavbě:</vt:lpstr>
      <vt:lpstr>Porovnání</vt:lpstr>
      <vt:lpstr>Studie:</vt:lpstr>
      <vt:lpstr>Použité prvky KM BETA:</vt:lpstr>
      <vt:lpstr>Shrnutí a závěr:</vt:lpstr>
      <vt:lpstr>Děkuji za pozornost</vt:lpstr>
      <vt:lpstr>Doplňující dotazy:</vt:lpstr>
      <vt:lpstr>Odpověd na otázku Oponentovi</vt:lpstr>
      <vt:lpstr>Odpověd na otázku vedoucího BP</vt:lpstr>
      <vt:lpstr>Odpověd na otázku vedoucího BP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2016-06-06T13:47:34Z</dcterms:created>
  <dcterms:modified xsi:type="dcterms:W3CDTF">2017-01-31T17:57:28Z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