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9" r:id="rId6"/>
    <p:sldId id="266" r:id="rId7"/>
    <p:sldId id="267" r:id="rId8"/>
    <p:sldId id="270" r:id="rId9"/>
    <p:sldId id="271" r:id="rId10"/>
    <p:sldId id="272" r:id="rId11"/>
    <p:sldId id="264" r:id="rId12"/>
    <p:sldId id="265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1800" b="0" dirty="0" smtClean="0"/>
              <a:t>Počet nehod s chodcem v ČR porovnání leden – říjen 2015 a 2016</a:t>
            </a:r>
          </a:p>
        </c:rich>
      </c:tx>
      <c:layout>
        <c:manualLayout>
          <c:xMode val="edge"/>
          <c:yMode val="edge"/>
          <c:x val="0.10039528436234356"/>
          <c:y val="2.7369568918514116E-2"/>
        </c:manualLayout>
      </c:layout>
    </c:title>
    <c:plotArea>
      <c:layout>
        <c:manualLayout>
          <c:layoutTarget val="inner"/>
          <c:xMode val="edge"/>
          <c:yMode val="edge"/>
          <c:x val="6.3709714072173809E-2"/>
          <c:y val="0.1386069810229166"/>
          <c:w val="0.81284687640409692"/>
          <c:h val="0.77981064866891692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počet nehod 2015</c:v>
                </c:pt>
              </c:strCache>
            </c:strRef>
          </c:tx>
          <c:dLbls>
            <c:showVal val="1"/>
          </c:dLbls>
          <c:cat>
            <c:strRef>
              <c:f>List1!$A$2:$A$11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295</c:v>
                </c:pt>
                <c:pt idx="1">
                  <c:v>260</c:v>
                </c:pt>
                <c:pt idx="2">
                  <c:v>252</c:v>
                </c:pt>
                <c:pt idx="3">
                  <c:v>256</c:v>
                </c:pt>
                <c:pt idx="4">
                  <c:v>249</c:v>
                </c:pt>
                <c:pt idx="5">
                  <c:v>271</c:v>
                </c:pt>
                <c:pt idx="6">
                  <c:v>264</c:v>
                </c:pt>
                <c:pt idx="8">
                  <c:v>490</c:v>
                </c:pt>
                <c:pt idx="9">
                  <c:v>372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počet nehod 2016 </c:v>
                </c:pt>
              </c:strCache>
            </c:strRef>
          </c:tx>
          <c:dLbls>
            <c:dLbl>
              <c:idx val="0"/>
              <c:layout>
                <c:manualLayout>
                  <c:x val="-1.0609445340016831E-17"/>
                  <c:y val="-1.9841269841269903E-2"/>
                </c:manualLayout>
              </c:layout>
              <c:showVal val="1"/>
            </c:dLbl>
            <c:showVal val="1"/>
          </c:dLbls>
          <c:cat>
            <c:strRef>
              <c:f>List1!$A$2:$A$11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295</c:v>
                </c:pt>
                <c:pt idx="1">
                  <c:v>289</c:v>
                </c:pt>
                <c:pt idx="2">
                  <c:v>267</c:v>
                </c:pt>
                <c:pt idx="3">
                  <c:v>251</c:v>
                </c:pt>
                <c:pt idx="4">
                  <c:v>261</c:v>
                </c:pt>
                <c:pt idx="5">
                  <c:v>262</c:v>
                </c:pt>
                <c:pt idx="6">
                  <c:v>185</c:v>
                </c:pt>
                <c:pt idx="7">
                  <c:v>237</c:v>
                </c:pt>
                <c:pt idx="8">
                  <c:v>282</c:v>
                </c:pt>
                <c:pt idx="9">
                  <c:v>346</c:v>
                </c:pt>
              </c:numCache>
            </c:numRef>
          </c:val>
        </c:ser>
        <c:axId val="84266368"/>
        <c:axId val="84448384"/>
      </c:barChart>
      <c:catAx>
        <c:axId val="84266368"/>
        <c:scaling>
          <c:orientation val="minMax"/>
        </c:scaling>
        <c:axPos val="b"/>
        <c:tickLblPos val="nextTo"/>
        <c:crossAx val="84448384"/>
        <c:crosses val="autoZero"/>
        <c:auto val="1"/>
        <c:lblAlgn val="ctr"/>
        <c:lblOffset val="100"/>
      </c:catAx>
      <c:valAx>
        <c:axId val="84448384"/>
        <c:scaling>
          <c:orientation val="minMax"/>
        </c:scaling>
        <c:axPos val="l"/>
        <c:majorGridlines/>
        <c:numFmt formatCode="General" sourceLinked="1"/>
        <c:tickLblPos val="nextTo"/>
        <c:crossAx val="8426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87204764859006"/>
          <c:y val="0.42279401176558407"/>
          <c:w val="0.11144557451151955"/>
          <c:h val="0.33399137607799056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4.3948673082531357E-2"/>
          <c:y val="0.10717785217947219"/>
          <c:w val="0.80817056722076408"/>
          <c:h val="0.79965191851018746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počet nehod 2015</c:v>
                </c:pt>
              </c:strCache>
            </c:strRef>
          </c:tx>
          <c:dLbls>
            <c:showVal val="1"/>
          </c:dLbls>
          <c:cat>
            <c:strRef>
              <c:f>List1!$A$2:$A$11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94</c:v>
                </c:pt>
                <c:pt idx="1">
                  <c:v>89</c:v>
                </c:pt>
                <c:pt idx="2">
                  <c:v>98</c:v>
                </c:pt>
                <c:pt idx="3">
                  <c:v>108</c:v>
                </c:pt>
                <c:pt idx="4">
                  <c:v>98</c:v>
                </c:pt>
                <c:pt idx="5">
                  <c:v>111</c:v>
                </c:pt>
                <c:pt idx="6">
                  <c:v>84</c:v>
                </c:pt>
                <c:pt idx="7">
                  <c:v>0</c:v>
                </c:pt>
                <c:pt idx="8">
                  <c:v>184</c:v>
                </c:pt>
                <c:pt idx="9">
                  <c:v>122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počet nehod 2016</c:v>
                </c:pt>
              </c:strCache>
            </c:strRef>
          </c:tx>
          <c:dLbls>
            <c:dLbl>
              <c:idx val="5"/>
              <c:layout>
                <c:manualLayout>
                  <c:x val="6.5681444991789817E-3"/>
                  <c:y val="-1.8570102135561744E-2"/>
                </c:manualLayout>
              </c:layout>
              <c:showVal val="1"/>
            </c:dLbl>
            <c:showVal val="1"/>
          </c:dLbls>
          <c:cat>
            <c:strRef>
              <c:f>List1!$A$2:$A$11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89</c:v>
                </c:pt>
                <c:pt idx="1">
                  <c:v>78</c:v>
                </c:pt>
                <c:pt idx="2">
                  <c:v>90</c:v>
                </c:pt>
                <c:pt idx="3">
                  <c:v>99</c:v>
                </c:pt>
                <c:pt idx="4">
                  <c:v>112</c:v>
                </c:pt>
                <c:pt idx="5">
                  <c:v>112</c:v>
                </c:pt>
                <c:pt idx="6">
                  <c:v>66</c:v>
                </c:pt>
                <c:pt idx="7">
                  <c:v>77</c:v>
                </c:pt>
                <c:pt idx="8">
                  <c:v>107</c:v>
                </c:pt>
                <c:pt idx="9">
                  <c:v>112</c:v>
                </c:pt>
              </c:numCache>
            </c:numRef>
          </c:val>
        </c:ser>
        <c:axId val="88871296"/>
        <c:axId val="88872832"/>
      </c:barChart>
      <c:catAx>
        <c:axId val="88871296"/>
        <c:scaling>
          <c:orientation val="minMax"/>
        </c:scaling>
        <c:axPos val="b"/>
        <c:tickLblPos val="nextTo"/>
        <c:crossAx val="88872832"/>
        <c:crosses val="autoZero"/>
        <c:auto val="1"/>
        <c:lblAlgn val="ctr"/>
        <c:lblOffset val="100"/>
      </c:catAx>
      <c:valAx>
        <c:axId val="88872832"/>
        <c:scaling>
          <c:orientation val="minMax"/>
        </c:scaling>
        <c:axPos val="l"/>
        <c:majorGridlines/>
        <c:numFmt formatCode="General" sourceLinked="1"/>
        <c:tickLblPos val="nextTo"/>
        <c:crossAx val="8887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4649800719354"/>
          <c:y val="0.42547699634707831"/>
          <c:w val="0.12473261154855657"/>
          <c:h val="0.31018185226846673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19156-2AFB-4DF6-B2C4-A7A9BF9FE304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4E11-E2B5-4EB6-8B50-0A588ECEF9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E11-E2B5-4EB6-8B50-0A588ECEF9F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A17A-BEF0-4437-8374-4DF7661C468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5FF71-5137-47C4-A2C5-DC67D0ACF5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Viditelnost chodce v silničním provozu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4520" y="3717032"/>
            <a:ext cx="5394960" cy="488852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Milan Rohlíček, </a:t>
            </a:r>
            <a:r>
              <a:rPr lang="cs-CZ" dirty="0" err="1" smtClean="0">
                <a:solidFill>
                  <a:schemeClr val="tx1"/>
                </a:solidFill>
              </a:rPr>
              <a:t>DiS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1266" name="Picture 2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669" y="5990661"/>
            <a:ext cx="3964663" cy="47382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674461" y="4941168"/>
            <a:ext cx="3795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Vedoucí práce:  Ing. Jiří Čejka </a:t>
            </a:r>
            <a:r>
              <a:rPr lang="cs-CZ" sz="2000" dirty="0" err="1" smtClean="0"/>
              <a:t>Ph.D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/>
              <a:t>Závěrečné 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Potvrzení stanovených tvrzení</a:t>
            </a:r>
          </a:p>
          <a:p>
            <a:endParaRPr lang="cs-CZ" dirty="0" smtClean="0"/>
          </a:p>
          <a:p>
            <a:r>
              <a:rPr lang="cs-CZ" dirty="0" smtClean="0"/>
              <a:t>Přínos práce</a:t>
            </a:r>
          </a:p>
          <a:p>
            <a:endParaRPr lang="cs-CZ" dirty="0" smtClean="0"/>
          </a:p>
          <a:p>
            <a:r>
              <a:rPr lang="cs-CZ" dirty="0" smtClean="0"/>
              <a:t>Obohacení tvorbou práce</a:t>
            </a:r>
          </a:p>
          <a:p>
            <a:endParaRPr lang="cs-CZ" dirty="0" smtClean="0"/>
          </a:p>
          <a:p>
            <a:r>
              <a:rPr lang="cs-CZ" dirty="0" smtClean="0"/>
              <a:t>Pozitivní </a:t>
            </a:r>
            <a:r>
              <a:rPr lang="cs-CZ" dirty="0" smtClean="0"/>
              <a:t>b</a:t>
            </a:r>
            <a:r>
              <a:rPr lang="cs-CZ" dirty="0" smtClean="0"/>
              <a:t>udoucnost vývoje problematiky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Otázka vedoucího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 se díváte na způsob realizace zlepšení viditelnosti chodce prostřednictvím reflexního pásku?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Otázka oponenta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Existuje ještě nějaké jiné řešení zviditelnění chodce i přes vyšší finanční náročnost?</a:t>
            </a:r>
          </a:p>
          <a:p>
            <a:endParaRPr lang="cs-CZ" dirty="0"/>
          </a:p>
        </p:txBody>
      </p:sp>
      <p:pic>
        <p:nvPicPr>
          <p:cNvPr id="2050" name="Picture 2" descr="http://www.creativestuffs.info/wp-content/uploads/2017/01/Spray_on_HiV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4" y="2996952"/>
            <a:ext cx="5838832" cy="356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cs-CZ" b="1" dirty="0" smtClean="0"/>
              <a:t>Děkuji za pozornost !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781128"/>
          </a:xfrm>
        </p:spPr>
        <p:txBody>
          <a:bodyPr/>
          <a:lstStyle/>
          <a:p>
            <a:r>
              <a:rPr lang="cs-CZ" dirty="0" smtClean="0"/>
              <a:t>Na základě analýzy zhodnotit viditelnost chodce a minimalizace nehodovosti v silničním provozu.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Práce je zaměřena na oblast Plzeňského kraje a navrhuje odpovídající opatření vedoucí ke snížení negativních vlivů v silničním provozu.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/>
              <a:t>Výzkumné tvrzení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VT1 - Reflexní materiály zvyšují viditelnost chodce v silničním provozu. </a:t>
            </a:r>
          </a:p>
          <a:p>
            <a:endParaRPr lang="cs-CZ" dirty="0" smtClean="0"/>
          </a:p>
          <a:p>
            <a:r>
              <a:rPr lang="cs-CZ" dirty="0" smtClean="0"/>
              <a:t>VT2 - Chodec použitím reflexních prvků je při osvětlení spatřen až na vzdálenost 100 metrů. </a:t>
            </a:r>
          </a:p>
          <a:p>
            <a:endParaRPr lang="cs-CZ" dirty="0" smtClean="0"/>
          </a:p>
          <a:p>
            <a:r>
              <a:rPr lang="cs-CZ" dirty="0" smtClean="0"/>
              <a:t>VT3 - Moderní xenonové světlomety vozidla mají vyšší intenzitu osvětlení, a tím se zvyšuje možnost spatření chodce, jako překážky v silničním provozu. </a:t>
            </a:r>
          </a:p>
          <a:p>
            <a:endParaRPr lang="cs-CZ" dirty="0" smtClean="0"/>
          </a:p>
          <a:p>
            <a:r>
              <a:rPr lang="cs-CZ" dirty="0" smtClean="0"/>
              <a:t>VT4 - Zavedením novely zákona č. 361/2000 Sb., o provozu na pozemních komunikacích s platností od 20. února 2016 se snížil počet dopravních nehod s chodcem při porovnání se stejným obdobím předchozího roku.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Analýza viditelnosti chodce</a:t>
            </a:r>
            <a:endParaRPr lang="cs-CZ" b="1" dirty="0"/>
          </a:p>
        </p:txBody>
      </p:sp>
      <p:pic>
        <p:nvPicPr>
          <p:cNvPr id="5" name="Obrázek 4" descr="C:\Users\Milan\Desktop\Viditelnost - Lnáře\P1050008.JPG"/>
          <p:cNvPicPr/>
          <p:nvPr/>
        </p:nvPicPr>
        <p:blipFill rotWithShape="1">
          <a:blip r:embed="rId2" cstate="print"/>
          <a:srcRect l="25385" t="12893" r="24904" b="29263"/>
          <a:stretch/>
        </p:blipFill>
        <p:spPr bwMode="auto">
          <a:xfrm>
            <a:off x="395536" y="1412776"/>
            <a:ext cx="280831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Obrázek 5" descr="C:\Users\Milan\Desktop\Viditelnost - Lnáře\P1040988.JPG"/>
          <p:cNvPicPr/>
          <p:nvPr/>
        </p:nvPicPr>
        <p:blipFill rotWithShape="1">
          <a:blip r:embed="rId3" cstate="print"/>
          <a:srcRect l="26899" t="19498" r="29327" b="29055"/>
          <a:stretch/>
        </p:blipFill>
        <p:spPr bwMode="auto">
          <a:xfrm>
            <a:off x="3275856" y="1412776"/>
            <a:ext cx="2736304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Obrázek 6" descr="C:\Users\Milan\Desktop\Viditelnost - Lnáře\P10409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1700" y="3717032"/>
            <a:ext cx="5400600" cy="2952328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dirty="0" smtClean="0"/>
              <a:t>Analýza viditelnosti chodce</a:t>
            </a:r>
            <a:endParaRPr lang="cs-CZ" b="1" dirty="0"/>
          </a:p>
        </p:txBody>
      </p:sp>
      <p:pic>
        <p:nvPicPr>
          <p:cNvPr id="4" name="Zástupný symbol pro obsah 3" descr="C:\Users\Milan\Desktop\Viditelnost - Lnáře\Bez sněhu\Potkávací\Halogeny\Tmavý 10m-50m po 10m\P10409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952328" cy="22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Milan\Desktop\Viditelnost - Lnáře\Bez sněhu\Potkávací\Halogeny\Bílá 10m -80m po 10m\P10409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Milan\Desktop\Viditelnost - Lnáře\Bez sněhu\Potkávací\Halogeny\Reflex 10m-200m po 10m\P10409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D:\Škola\VOŠ\Absolventská práce\Viditelnost - Lnáře\Bez sněhu\Potkávací\Halogeny\Reflex 10m-200m po 10m\P10409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4464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D:\Škola\VOŠ\Absolventská práce\Viditelnost - Lnáře\Bez sněhu\Potkávací\Halogeny\Reflex 10m-200m po 10m\P1040955.JPG"/>
          <p:cNvPicPr/>
          <p:nvPr/>
        </p:nvPicPr>
        <p:blipFill>
          <a:blip r:embed="rId6" cstate="print"/>
          <a:srcRect t="25204" b="12000"/>
          <a:stretch>
            <a:fillRect/>
          </a:stretch>
        </p:blipFill>
        <p:spPr bwMode="auto">
          <a:xfrm>
            <a:off x="4716016" y="3645024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39552" y="1412776"/>
            <a:ext cx="22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30m – tmavé oblečení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91880" y="14127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30m – světlé oblečení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72200" y="1412776"/>
            <a:ext cx="237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30m – reflexní oblečení</a:t>
            </a: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87624" y="3717032"/>
            <a:ext cx="2546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100m – reflexní oblečení 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3717032"/>
            <a:ext cx="24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200m – reflexní oblečení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Měření intenzity světelných paprsků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187624" y="4077072"/>
          <a:ext cx="6840761" cy="2585201"/>
        </p:xfrm>
        <a:graphic>
          <a:graphicData uri="http://schemas.openxmlformats.org/drawingml/2006/table">
            <a:tbl>
              <a:tblPr/>
              <a:tblGrid>
                <a:gridCol w="1841533"/>
                <a:gridCol w="777110"/>
                <a:gridCol w="777110"/>
                <a:gridCol w="852359"/>
                <a:gridCol w="852359"/>
                <a:gridCol w="870145"/>
                <a:gridCol w="870145"/>
              </a:tblGrid>
              <a:tr h="2655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vzdálenost od vozidla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intenzita osvětlení [lux]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06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levá krajnice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uprostřed světlometů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střed vozovky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4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 m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70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150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300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60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150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4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 m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60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50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4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30 m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4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40 m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2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50 m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5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5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Obrázek 5" descr="C:\Users\Milan\Desktop\Viditelnost - Lnáře\P10408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Statistiky nehodovosti chodce v silničním provozu</a:t>
            </a:r>
            <a:endParaRPr lang="cs-CZ" b="1" dirty="0"/>
          </a:p>
        </p:txBody>
      </p:sp>
      <p:graphicFrame>
        <p:nvGraphicFramePr>
          <p:cNvPr id="4" name="Graf 3"/>
          <p:cNvGraphicFramePr/>
          <p:nvPr/>
        </p:nvGraphicFramePr>
        <p:xfrm>
          <a:off x="467544" y="1484784"/>
          <a:ext cx="8136904" cy="510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Statistiky nehodovosti chodce v silničním provozu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8229600" cy="45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99592" y="1772816"/>
            <a:ext cx="7345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nehod zaviněných chodcem v ČR porovnání leden – říjen 2015 a 2016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Návrhy </a:t>
            </a:r>
            <a:r>
              <a:rPr lang="cs-CZ" b="1" dirty="0" smtClean="0"/>
              <a:t>opatření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Použití reflexní výstražné vesty</a:t>
            </a:r>
          </a:p>
          <a:p>
            <a:endParaRPr lang="cs-CZ" dirty="0" smtClean="0"/>
          </a:p>
          <a:p>
            <a:r>
              <a:rPr lang="cs-CZ" dirty="0" smtClean="0"/>
              <a:t>Použití bílého neoslňujícího světla</a:t>
            </a:r>
          </a:p>
          <a:p>
            <a:endParaRPr lang="cs-CZ" dirty="0" smtClean="0"/>
          </a:p>
          <a:p>
            <a:r>
              <a:rPr lang="cs-CZ" dirty="0" smtClean="0"/>
              <a:t>Celoplošné značení krajnic pozemních komunikací bílými souvislými pruhy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319</Words>
  <Application>Microsoft Office PowerPoint</Application>
  <PresentationFormat>Předvádění na obrazovce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Viditelnost chodce v silničním provozu</vt:lpstr>
      <vt:lpstr>Cíl práce</vt:lpstr>
      <vt:lpstr>Výzkumné tvrzení</vt:lpstr>
      <vt:lpstr>Analýza viditelnosti chodce</vt:lpstr>
      <vt:lpstr>Analýza viditelnosti chodce</vt:lpstr>
      <vt:lpstr>Měření intenzity světelných paprsků</vt:lpstr>
      <vt:lpstr>Statistiky nehodovosti chodce v silničním provozu</vt:lpstr>
      <vt:lpstr>Statistiky nehodovosti chodce v silničním provozu</vt:lpstr>
      <vt:lpstr>Návrhy opatření</vt:lpstr>
      <vt:lpstr>Závěrečné shrnutí</vt:lpstr>
      <vt:lpstr>Otázka vedoucího práce</vt:lpstr>
      <vt:lpstr>Otázka oponenta práce</vt:lpstr>
      <vt:lpstr>Děkuji za pozornost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 Rohlíček</dc:creator>
  <cp:lastModifiedBy>Milan Rohlíček</cp:lastModifiedBy>
  <cp:revision>45</cp:revision>
  <dcterms:created xsi:type="dcterms:W3CDTF">2017-01-24T19:53:48Z</dcterms:created>
  <dcterms:modified xsi:type="dcterms:W3CDTF">2017-02-01T21:53:07Z</dcterms:modified>
</cp:coreProperties>
</file>