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97E3-9F27-4A80-9548-51BCAB62C287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0572-EE28-4B33-8E3A-52AF075F156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132856"/>
            <a:ext cx="6593681" cy="238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procesů nasazování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vozidel  ve vybrané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společnosti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4437112"/>
            <a:ext cx="7272808" cy="223224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bakalářské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práce: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Tomáš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Muchna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 bakalářské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práce: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Ondrej Stopka, PhD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 BAKALÁŘSKÉ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PRÁCE: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LADISLAV BARTUŠKA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 Budějovice, 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ÚNOR 2017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161" y="332656"/>
            <a:ext cx="104076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339752" y="438392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Vysoká škola technická a ekonomická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technicko-technologický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1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KALKULACE AKTUÁLNÍHO STAVU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3915817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Pronájem návěsových souprav: 1 001 035,2 Kč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Pronájem parkoviště: 9 000 Kč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Náklady na motorovou naftu a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AdBlue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965 440 Kč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Náklady na mýto: 617 546,88 Kč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Mzdové náklady: 934 896,64 Kč</a:t>
            </a:r>
          </a:p>
          <a:p>
            <a:r>
              <a:rPr lang="cs-C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měsíční náklady: 3 527 918,72 Kč</a:t>
            </a:r>
          </a:p>
        </p:txBody>
      </p:sp>
    </p:spTree>
    <p:extLst>
      <p:ext uri="{BB962C8B-B14F-4D97-AF65-F5344CB8AC3E}">
        <p14:creationId xmlns:p14="http://schemas.microsoft.com/office/powerpoint/2010/main" val="30368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NAVRHOVANÝ STAV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Díky dostatečnému jízdnímu výkonu dvoučlenných posádek lze úplně zrušit vnitrostátní vozidla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nákladů za pronájem souprav a parkoviště</a:t>
            </a: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přeprav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týdně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Celkem 10 vozidel a 20 řidičů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2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92404" cy="1478570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KALKULACE NAVRHOVANÉHO STAVU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2249487"/>
            <a:ext cx="7604372" cy="3541714"/>
          </a:xfrm>
        </p:spPr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Pronájem návěsových souprav: 834 196 Kč</a:t>
            </a: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Náklady na motorovou naftu a </a:t>
            </a:r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AdBlue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929 809,8 Kč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Náklady na mýto: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578 950,2 Kč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Mzdové náklady: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1 113 232 Kč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</a:t>
            </a:r>
            <a:r>
              <a:rPr lang="cs-C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měsíční náklady</a:t>
            </a:r>
            <a:r>
              <a:rPr lang="cs-CZ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3 456 188 Kč</a:t>
            </a:r>
            <a:endParaRPr lang="cs-CZ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76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NÁKLADŮ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782407"/>
              </p:ext>
            </p:extLst>
          </p:nvPr>
        </p:nvGraphicFramePr>
        <p:xfrm>
          <a:off x="899592" y="1897463"/>
          <a:ext cx="7488831" cy="4483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2088232"/>
                <a:gridCol w="2160239"/>
              </a:tblGrid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Náklady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Aktuální stav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Navrhovaný stav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Pronájem tahačů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750 388,32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625 323,6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Pronájem návěsů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250 646,88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208 872,4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Pronájem parkoviště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9 000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8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</a:rPr>
                        <a:t>Náklady</a:t>
                      </a:r>
                      <a:r>
                        <a:rPr lang="cs-CZ" sz="20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</a:rPr>
                        <a:t>na motorovou naftu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941 699,84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907 196,4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Náklady na </a:t>
                      </a:r>
                      <a:r>
                        <a:rPr lang="cs-CZ" sz="2000" dirty="0" err="1">
                          <a:solidFill>
                            <a:schemeClr val="bg1"/>
                          </a:solidFill>
                          <a:effectLst/>
                        </a:rPr>
                        <a:t>AdBlue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23 740,16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22 613,4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7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Mýtné náklady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617 546,88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578 950,2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5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Mzdové náklady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934 896,64 Kč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1 113 232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Celkové </a:t>
                      </a: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</a:rPr>
                        <a:t>měsíční náklady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3 527 918,72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3 456 188 Kč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8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ZÁVĚREČNÉ SHRNUTÍ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Snížení celkových nákladů o 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71 730,72 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Dosaženo především díky ušetření za pronájem dvou návěsových souprav – tím pádem se ušetří i za mýtné a náklady na motorovou naftu a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AdBlue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0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OTÁZKY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4203849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 práce Ing. Ondrej Stopka, PhD.:</a:t>
            </a: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Budou autorovy návrhy v dané vybrané společnosti realizovatelné?</a:t>
            </a:r>
          </a:p>
          <a:p>
            <a:pPr marL="457200" lvl="1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 práce Ing. Ladislav Bartuška:</a:t>
            </a: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Pokud se zaměříme pouze na část variabilních nákladů vztahujících se k mýtnému - v práci tyto náklady kalkulujete pomocí SW (plánovače). Kolik se však pohybují ceny za ujetý kilometr na zpoplatněných PK v ČR a kde tyto informace nalezneme? </a:t>
            </a: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72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Sazby tuzemského mýtného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674180"/>
              </p:ext>
            </p:extLst>
          </p:nvPr>
        </p:nvGraphicFramePr>
        <p:xfrm>
          <a:off x="683567" y="2203772"/>
          <a:ext cx="7848874" cy="3921990"/>
        </p:xfrm>
        <a:graphic>
          <a:graphicData uri="http://schemas.openxmlformats.org/drawingml/2006/table">
            <a:tbl>
              <a:tblPr/>
              <a:tblGrid>
                <a:gridCol w="1889544"/>
                <a:gridCol w="508723"/>
                <a:gridCol w="508723"/>
                <a:gridCol w="571745"/>
                <a:gridCol w="485571"/>
                <a:gridCol w="485571"/>
                <a:gridCol w="485571"/>
                <a:gridCol w="485571"/>
                <a:gridCol w="485571"/>
                <a:gridCol w="485571"/>
                <a:gridCol w="485571"/>
                <a:gridCol w="485571"/>
                <a:gridCol w="485571"/>
              </a:tblGrid>
              <a:tr h="721172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Emisní třída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EURO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 – II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EURO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III – IV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EURO 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700" b="1" i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tarif Euro6</a:t>
                      </a:r>
                    </a:p>
                    <a:p>
                      <a:pPr algn="ctr"/>
                      <a:r>
                        <a:rPr lang="it-IT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EURO VI, EEV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2365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Počet náprav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54122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Dálnice </a:t>
                      </a:r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 rychlostní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silnice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86870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(pátek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15-20</a:t>
                      </a:r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h)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02487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Silnice </a:t>
                      </a:r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I. třídy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2609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(pátek </a:t>
                      </a:r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15-20 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h)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2365">
                <a:tc>
                  <a:txBody>
                    <a:bodyPr/>
                    <a:lstStyle/>
                    <a:p>
                      <a:pPr algn="ctr"/>
                      <a:r>
                        <a:rPr lang="cs-CZ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Autobusy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92313" y="2260471"/>
            <a:ext cx="2084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1844824"/>
            <a:ext cx="7429499" cy="39463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VÁM</a:t>
            </a:r>
          </a:p>
          <a:p>
            <a:pPr marL="0" indent="0" algn="ctr">
              <a:buNone/>
            </a:pP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</a:t>
            </a:r>
            <a:endParaRPr lang="cs-CZ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92404" cy="1478570"/>
          </a:xfrm>
        </p:spPr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Motivace a důvody zvolení tématu práce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zájem a zkušenosti z praxe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Snaha prohloubit si znalosti dané problematiky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Vidina možnosti využití návrhu v praxi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3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Cílem bakalářské práce je analyzovat logistické aktivity ve vybrané společnosti a následně navrhnout možnosti pro racionalizaci nasazování vozidel v této společnosti v kontextu zásobování vybraného výrobního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podniku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8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Výzkumné otázky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změnou v nasazování vozidel ušetřit celkové náklady na provoz dané linky?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98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Metodika práce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Sběr informací ve společnosti GW LOGISTICS a.s.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aktuálního stavu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Provedení racionalizace nasazování vozidel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navrhovaného stavu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Kooperace výsledků a zhodnocení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5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GW LOGISTICS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Tradice od roku 1949 – ČSAD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Jihotrans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Restrukturalizace v roce 2015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 350 nákladních vozidel, 190 autobusů a 15 vlaků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roce 2014 vyhrála tendr logistické skupiny GEFCO Česká republika pro zásobování TMNF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Onnaing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C:\Users\sNicky\Desktop\obrázky do BP\logo_g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3104515" cy="733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1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GEFCO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2249487"/>
            <a:ext cx="7892404" cy="3541714"/>
          </a:xfrm>
        </p:spPr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Logistická skupina v ČR založena 26. února 2003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Hlavním cílem bylo řízení logistických toků pro TPCA v Kolíně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 kanceláří, GW LOGISTICS a.s. v tomto případě spolupracuje s divizí v Kolíně</a:t>
            </a:r>
          </a:p>
          <a:p>
            <a:pPr marL="0" indent="0">
              <a:buNone/>
            </a:pP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C:\Users\sNicky\Desktop\obrázky do BP\logo_gefc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58484"/>
            <a:ext cx="3168353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28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Výrobní podniky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4059833"/>
          </a:xfrm>
        </p:spPr>
        <p:txBody>
          <a:bodyPr>
            <a:normAutofit/>
          </a:bodyPr>
          <a:lstStyle/>
          <a:p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Futaba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Czech s.r.o.</a:t>
            </a: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Havlíčkův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Brod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Automobilové díly pro vozidla značky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Toyota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JTEKT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Automotive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Czech Plzeň s.r.o.</a:t>
            </a:r>
          </a:p>
          <a:p>
            <a:pPr lvl="1"/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Plzeň</a:t>
            </a:r>
          </a:p>
          <a:p>
            <a:pPr lvl="1"/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 systémů řízení pro vozidla značky Toyota, Peugeot, Citroën, ...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C:\Users\sNicky\Desktop\obrázky do BP\logo_futab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96581"/>
            <a:ext cx="378667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sNicky\Desktop\obrázky do BP\logo_jtek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5"/>
            <a:ext cx="266429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2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AKTUÁLNÍ STAV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Vozidla na vnitrostátní trasy a mezistátní linku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přeprav týdně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řidiči na vnitrostátní trase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řidičů ve dvoučlenných posádkách na mezistátní lince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Celkem 12 vozidel a 20 řidičů</a:t>
            </a:r>
          </a:p>
          <a:p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56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150</TotalTime>
  <Words>623</Words>
  <Application>Microsoft Office PowerPoint</Application>
  <PresentationFormat>Předvádění na obrazovce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Motiv1</vt:lpstr>
      <vt:lpstr>Racionalizace procesů nasazování vozidel  ve vybrané společnosti </vt:lpstr>
      <vt:lpstr>Motivace a důvody zvolení tématu práce</vt:lpstr>
      <vt:lpstr>Cíl práce</vt:lpstr>
      <vt:lpstr>Výzkumné otázky</vt:lpstr>
      <vt:lpstr>Metodika práce</vt:lpstr>
      <vt:lpstr>GW LOGISTICS</vt:lpstr>
      <vt:lpstr>GEFCO</vt:lpstr>
      <vt:lpstr>Výrobní podniky</vt:lpstr>
      <vt:lpstr>AKTUÁLNÍ STAV</vt:lpstr>
      <vt:lpstr>KALKULACE AKTUÁLNÍHO STAVU</vt:lpstr>
      <vt:lpstr>NAVRHOVANÝ STAV</vt:lpstr>
      <vt:lpstr>KALKULACE NAVRHOVANÉHO STAVU</vt:lpstr>
      <vt:lpstr>POROVNÁNÍ NÁKLADŮ</vt:lpstr>
      <vt:lpstr>ZÁVĚREČNÉ SHRNUTÍ</vt:lpstr>
      <vt:lpstr>DOPLŇUJÍCÍ OTÁZKY</vt:lpstr>
      <vt:lpstr>Sazby tuzemského mýtného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procesů nasazování vozidel  ve vybrané společnosti</dc:title>
  <dc:creator>sNicky</dc:creator>
  <cp:lastModifiedBy>sNicky</cp:lastModifiedBy>
  <cp:revision>25</cp:revision>
  <dcterms:created xsi:type="dcterms:W3CDTF">2017-01-30T18:01:01Z</dcterms:created>
  <dcterms:modified xsi:type="dcterms:W3CDTF">2017-02-01T20:23:27Z</dcterms:modified>
</cp:coreProperties>
</file>