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" y="1"/>
            <a:ext cx="1728788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319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319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08133" y="5410202"/>
            <a:ext cx="2057400" cy="365125"/>
          </a:xfrm>
        </p:spPr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7318" y="5410202"/>
            <a:ext cx="384366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2684" y="5410200"/>
            <a:ext cx="578317" cy="365125"/>
          </a:xfrm>
        </p:spPr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  <p:sp>
        <p:nvSpPr>
          <p:cNvPr id="60" name="TextBox 59"/>
          <p:cNvSpPr txBox="1"/>
          <p:nvPr/>
        </p:nvSpPr>
        <p:spPr>
          <a:xfrm>
            <a:off x="677634" y="732394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3028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5939" y="3360263"/>
            <a:ext cx="2406551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78160" y="3363435"/>
            <a:ext cx="2396873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515" y="2249486"/>
            <a:ext cx="3487337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6" y="2249485"/>
            <a:ext cx="348495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4450881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5541" y="609602"/>
            <a:ext cx="2750018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2249486"/>
            <a:ext cx="4450883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0716" y="1"/>
            <a:ext cx="9040416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E97E3-9F27-4A80-9548-51BCAB62C287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B0572-EE28-4B33-8E3A-52AF075F156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2132856"/>
            <a:ext cx="6593681" cy="23876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 procesů nasazování 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vozidel  ve vybrané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společnosti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4437112"/>
            <a:ext cx="7272808" cy="223224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 bakalářské </a:t>
            </a:r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práce: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Tomáš </a:t>
            </a:r>
            <a:r>
              <a:rPr lang="cs-CZ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Muchna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Vedoucí bakalářské </a:t>
            </a:r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práce: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Ondrej Stopka, PhD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OPONENT BAKALÁŘSKÉ </a:t>
            </a:r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PRÁCE:</a:t>
            </a:r>
            <a:r>
              <a:rPr 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LADISLAV BARTUŠKA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České Budějovice, </a:t>
            </a:r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ÚNOR 2017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161" y="332656"/>
            <a:ext cx="104076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339752" y="438392"/>
            <a:ext cx="5472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Vysoká škola technická a ekonomická</a:t>
            </a:r>
            <a:endParaRPr 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Ústav </a:t>
            </a:r>
            <a:r>
              <a:rPr lang="cs-CZ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technicko-technologický</a:t>
            </a:r>
            <a:endParaRPr 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111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KALKULACE AKTUÁLNÍHO STAVU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6060" y="2249486"/>
            <a:ext cx="7429499" cy="3915817"/>
          </a:xfrm>
        </p:spPr>
        <p:txBody>
          <a:bodyPr>
            <a:noAutofit/>
          </a:bodyPr>
          <a:lstStyle/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Pronájem návěsových souprav: 1 001 035,2 Kč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Pronájem parkoviště: 9 000 Kč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Náklady na motorovou naftu a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AdBlue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965 440 Kč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Náklady na mýto: 617 546,88 Kč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Mzdové náklady: 934 896,64 Kč</a:t>
            </a:r>
          </a:p>
          <a:p>
            <a:r>
              <a:rPr lang="cs-CZ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měsíční náklady: 3 527 918,72 Kč</a:t>
            </a:r>
          </a:p>
        </p:txBody>
      </p:sp>
    </p:spTree>
    <p:extLst>
      <p:ext uri="{BB962C8B-B14F-4D97-AF65-F5344CB8AC3E}">
        <p14:creationId xmlns:p14="http://schemas.microsoft.com/office/powerpoint/2010/main" val="303685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NAVRHOVANÝ STAV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Díky dostatečnému jízdnímu výkonu dvoučlenných posádek lze úplně zrušit vnitrostátní vozidla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Snížení nákladů za pronájem souprav a parkoviště</a:t>
            </a:r>
          </a:p>
          <a:p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přeprav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týdně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Celkem 10 vozidel a 20 řidičů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023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892404" cy="1478570"/>
          </a:xfrm>
        </p:spPr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KALKULACE NAVRHOVANÉHO STAVU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6060" y="2249487"/>
            <a:ext cx="7604372" cy="3541714"/>
          </a:xfrm>
        </p:spPr>
        <p:txBody>
          <a:bodyPr>
            <a:normAutofit/>
          </a:bodyPr>
          <a:lstStyle/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Pronájem návěsových souprav: 834 196 Kč</a:t>
            </a:r>
          </a:p>
          <a:p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Náklady na motorovou naftu a </a:t>
            </a:r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AdBlue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929 809,8 Kč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Náklady na mýto: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578 950,2 Kč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Mzdové náklady: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1 113 232 Kč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Celkové </a:t>
            </a:r>
            <a:r>
              <a:rPr lang="cs-CZ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měsíční náklady</a:t>
            </a:r>
            <a:r>
              <a:rPr lang="cs-CZ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cs-CZ" sz="2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3 456 188 Kč</a:t>
            </a:r>
            <a:endParaRPr lang="cs-CZ" sz="2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076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POROVNÁNÍ NÁKLADŮ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782407"/>
              </p:ext>
            </p:extLst>
          </p:nvPr>
        </p:nvGraphicFramePr>
        <p:xfrm>
          <a:off x="899592" y="1897463"/>
          <a:ext cx="7488831" cy="4483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360"/>
                <a:gridCol w="2088232"/>
                <a:gridCol w="2160239"/>
              </a:tblGrid>
              <a:tr h="47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</a:rPr>
                        <a:t>Náklady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</a:rPr>
                        <a:t>Aktuální stav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</a:rPr>
                        <a:t>Navrhovaný stav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</a:rPr>
                        <a:t>Pronájem tahačů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750 388,32 Kč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625 323,6 Kč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</a:rPr>
                        <a:t>Pronájem návěsů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250 646,88 Kč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208 872,4 Kč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</a:rPr>
                        <a:t>Pronájem parkoviště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9 000 Kč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0 Kč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580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</a:rPr>
                        <a:t>Náklady</a:t>
                      </a:r>
                      <a:r>
                        <a:rPr lang="cs-CZ" sz="2000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</a:rPr>
                        <a:t>na motorovou naftu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941 699,84 Kč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907 196,4 Kč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</a:rPr>
                        <a:t>Náklady na </a:t>
                      </a:r>
                      <a:r>
                        <a:rPr lang="cs-CZ" sz="2000" dirty="0" err="1">
                          <a:solidFill>
                            <a:schemeClr val="bg1"/>
                          </a:solidFill>
                          <a:effectLst/>
                        </a:rPr>
                        <a:t>AdBlue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23 740,16 Kč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22 613,4 Kč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</a:rPr>
                        <a:t>Mýtné náklady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617 546,88 Kč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578 950,2 Kč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05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</a:rPr>
                        <a:t>Mzdové náklady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934 896,64 Kč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1 113 232 Kč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71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bg1"/>
                          </a:solidFill>
                          <a:effectLst/>
                        </a:rPr>
                        <a:t>Celkové </a:t>
                      </a:r>
                      <a:r>
                        <a:rPr lang="cs-CZ" sz="2000" dirty="0" smtClean="0">
                          <a:solidFill>
                            <a:schemeClr val="bg1"/>
                          </a:solidFill>
                          <a:effectLst/>
                        </a:rPr>
                        <a:t>měsíční náklady</a:t>
                      </a:r>
                      <a:endParaRPr lang="cs-CZ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3 527 918,72 Kč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3 456 188 Kč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80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ZÁVĚREČNÉ SHRNUTÍ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Snížení celkových nákladů o </a:t>
            </a:r>
            <a:r>
              <a:rPr lang="cs-CZ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71 730,72 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Kč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Dosaženo především díky ušetření za pronájem dvou návěsových souprav – tím pádem se ušetří i za mýtné a náklady na motorovou naftu a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AdBlue</a:t>
            </a:r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705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DOPLŇUJÍCÍ OTÁZKY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6060" y="2249486"/>
            <a:ext cx="7429499" cy="4203849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Vedoucí práce Ing. Ondrej Stopka, PhD.:</a:t>
            </a:r>
          </a:p>
          <a:p>
            <a:pPr lvl="1"/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Budou autorovy návrhy v dané vybrané společnosti realizovatelné?</a:t>
            </a:r>
          </a:p>
          <a:p>
            <a:pPr marL="457200" lvl="1" indent="0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Oponent práce Ing. Ladislav Bartuška:</a:t>
            </a:r>
          </a:p>
          <a:p>
            <a:pPr lvl="1"/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Pokud se zaměříme pouze na část variabilních nákladů vztahujících se k mýtnému - v práci tyto náklady kalkulujete pomocí SW (plánovače). Kolik se však pohybují ceny za ujetý kilometr na zpoplatněných PK v ČR a kde tyto informace nalezneme? </a:t>
            </a:r>
            <a:endParaRPr lang="cs-CZ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7721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Sazby tuzemského mýtného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674180"/>
              </p:ext>
            </p:extLst>
          </p:nvPr>
        </p:nvGraphicFramePr>
        <p:xfrm>
          <a:off x="683567" y="2203772"/>
          <a:ext cx="7848874" cy="3921990"/>
        </p:xfrm>
        <a:graphic>
          <a:graphicData uri="http://schemas.openxmlformats.org/drawingml/2006/table">
            <a:tbl>
              <a:tblPr/>
              <a:tblGrid>
                <a:gridCol w="1889544"/>
                <a:gridCol w="508723"/>
                <a:gridCol w="508723"/>
                <a:gridCol w="571745"/>
                <a:gridCol w="485571"/>
                <a:gridCol w="485571"/>
                <a:gridCol w="485571"/>
                <a:gridCol w="485571"/>
                <a:gridCol w="485571"/>
                <a:gridCol w="485571"/>
                <a:gridCol w="485571"/>
                <a:gridCol w="485571"/>
                <a:gridCol w="485571"/>
              </a:tblGrid>
              <a:tr h="721172">
                <a:tc>
                  <a:txBody>
                    <a:bodyPr/>
                    <a:lstStyle/>
                    <a:p>
                      <a:pPr algn="ctr"/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Emisní třída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7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EURO </a:t>
                      </a:r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 – II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7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EURO </a:t>
                      </a:r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III – IV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7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EURO 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sz="1700" b="1" i="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tarif Euro6</a:t>
                      </a:r>
                    </a:p>
                    <a:p>
                      <a:pPr algn="ctr"/>
                      <a:r>
                        <a:rPr lang="it-IT" sz="17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EURO VI, EEV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2365">
                <a:tc>
                  <a:txBody>
                    <a:bodyPr/>
                    <a:lstStyle/>
                    <a:p>
                      <a:pPr algn="ctr"/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Počet náprav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654122">
                <a:tc>
                  <a:txBody>
                    <a:bodyPr/>
                    <a:lstStyle/>
                    <a:p>
                      <a:pPr algn="ctr"/>
                      <a:r>
                        <a:rPr lang="cs-CZ" sz="17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Dálnice </a:t>
                      </a:r>
                      <a:r>
                        <a:rPr lang="cs-CZ" sz="17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 rychlostní </a:t>
                      </a:r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silnice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5,70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2,82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4,81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6,97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1,83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3,13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4,52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1,67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2,85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4,12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86870">
                <a:tc>
                  <a:txBody>
                    <a:bodyPr/>
                    <a:lstStyle/>
                    <a:p>
                      <a:pPr algn="ctr"/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(pátek </a:t>
                      </a:r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15-20</a:t>
                      </a:r>
                      <a:r>
                        <a:rPr lang="cs-CZ" sz="1700" b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h)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8,10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11,76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3,58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9,94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2,33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4,46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6,46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2,12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4,05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5,88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02487">
                <a:tc>
                  <a:txBody>
                    <a:bodyPr/>
                    <a:lstStyle/>
                    <a:p>
                      <a:pPr algn="ctr"/>
                      <a:r>
                        <a:rPr lang="cs-CZ" sz="17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Silnice </a:t>
                      </a:r>
                      <a:r>
                        <a:rPr lang="cs-CZ" sz="17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I. třídy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1,58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3,92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1,33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1,50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2,15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1,37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1,96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52609">
                <a:tc>
                  <a:txBody>
                    <a:bodyPr/>
                    <a:lstStyle/>
                    <a:p>
                      <a:pPr algn="ctr"/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(pátek </a:t>
                      </a:r>
                      <a:r>
                        <a:rPr lang="cs-CZ" sz="17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15-20 </a:t>
                      </a:r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h)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3,92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5,60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1,69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3,31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4,74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1,10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2,15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3,07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1,96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52365">
                <a:tc>
                  <a:txBody>
                    <a:bodyPr/>
                    <a:lstStyle/>
                    <a:p>
                      <a:pPr algn="ctr"/>
                      <a:r>
                        <a:rPr lang="cs-CZ" sz="17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cs-CZ" sz="17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Autobusy</a:t>
                      </a:r>
                      <a:endParaRPr lang="cs-CZ" sz="17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1,38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1,15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1,04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17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92313" y="2260471"/>
            <a:ext cx="20840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55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6060" y="1844824"/>
            <a:ext cx="7429499" cy="39463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VÁM</a:t>
            </a:r>
          </a:p>
          <a:p>
            <a:pPr marL="0" indent="0" algn="ctr">
              <a:buNone/>
            </a:pPr>
            <a:r>
              <a:rPr lang="cs-CZ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POZORNOST</a:t>
            </a:r>
            <a:endParaRPr lang="cs-CZ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618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892404" cy="1478570"/>
          </a:xfrm>
        </p:spPr>
        <p:txBody>
          <a:bodyPr>
            <a:normAutofit/>
          </a:bodyPr>
          <a:lstStyle/>
          <a:p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Motivace a důvody zvolení tématu práce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Vlastní zájem a zkušenosti z praxe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Snaha prohloubit si znalosti dané problematiky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Vidina možnosti využití návrhu v praxi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737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 práce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Cílem bakalářské práce je analyzovat logistické aktivity ve vybrané společnosti a následně navrhnout možnosti pro racionalizaci nasazování vozidel v této společnosti v kontextu zásobování vybraného výrobního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podniku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888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Výzkumné otázky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 změnou v nasazování vozidel ušetřit celkové náklady na provoz dané linky?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1985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Metodika práce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Sběr informací ve společnosti GW LOGISTICS a.s.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Analýza aktuálního stavu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Provedení racionalizace nasazování vozidel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Analýza navrhovaného stavu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Kooperace výsledků a zhodnocení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653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GW LOGISTICS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Tradice od roku 1949 – ČSAD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Jihotrans</a:t>
            </a:r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Restrukturalizace v roce 2015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 350 nákladních vozidel, 190 autobusů a 15 vlaků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roce 2014 vyhrála tendr logistické skupiny GEFCO Česká republika pro zásobování TMNF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Onnaing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 descr="C:\Users\sNicky\Desktop\obrázky do BP\logo_gw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08720"/>
            <a:ext cx="3104515" cy="733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611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GEFCO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6060" y="2249487"/>
            <a:ext cx="7892404" cy="3541714"/>
          </a:xfrm>
        </p:spPr>
        <p:txBody>
          <a:bodyPr>
            <a:normAutofit/>
          </a:bodyPr>
          <a:lstStyle/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Logistická skupina v ČR založena 26. února 2003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Hlavním cílem bylo řízení logistických toků pro TPCA v Kolíně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Více kanceláří, GW LOGISTICS a.s. v tomto případě spolupracuje s divizí v Kolíně</a:t>
            </a:r>
          </a:p>
          <a:p>
            <a:pPr marL="0" indent="0">
              <a:buNone/>
            </a:pP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 descr="C:\Users\sNicky\Desktop\obrázky do BP\logo_gefc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58484"/>
            <a:ext cx="3168353" cy="1224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280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Výrobní podniky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6060" y="2249486"/>
            <a:ext cx="7429499" cy="4059833"/>
          </a:xfrm>
        </p:spPr>
        <p:txBody>
          <a:bodyPr>
            <a:normAutofit/>
          </a:bodyPr>
          <a:lstStyle/>
          <a:p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Futaba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Czech s.r.o.</a:t>
            </a:r>
          </a:p>
          <a:p>
            <a:pPr lvl="1"/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Havlíčkův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Brod</a:t>
            </a:r>
            <a:endParaRPr 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Automobilové díly pro vozidla značky </a:t>
            </a:r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Toyota</a:t>
            </a:r>
            <a:endParaRPr 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JTEKT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Automotive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Czech Plzeň s.r.o.</a:t>
            </a:r>
          </a:p>
          <a:p>
            <a:pPr lvl="1"/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Plzeň</a:t>
            </a:r>
          </a:p>
          <a:p>
            <a:pPr lvl="1"/>
            <a:r>
              <a:rPr lang="cs-CZ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Výroba systémů řízení pro vozidla značky Toyota, Peugeot, Citroën, ...</a:t>
            </a:r>
          </a:p>
          <a:p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 descr="C:\Users\sNicky\Desktop\obrázky do BP\logo_futab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096581"/>
            <a:ext cx="3786678" cy="936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C:\Users\sNicky\Desktop\obrázky do BP\logo_jtek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365105"/>
            <a:ext cx="2664296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8263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AKTUÁLNÍ STAV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Vozidla na vnitrostátní trasy a mezistátní linku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přeprav týdně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řidiči na vnitrostátní trase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řidičů ve dvoučlenných posádkách na mezistátní lince</a:t>
            </a:r>
          </a:p>
          <a:p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Celkem 12 vozidel a 20 řidičů</a:t>
            </a:r>
          </a:p>
          <a:p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556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1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150</TotalTime>
  <Words>623</Words>
  <Application>Microsoft Office PowerPoint</Application>
  <PresentationFormat>Předvádění na obrazovce (4:3)</PresentationFormat>
  <Paragraphs>179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Motiv1</vt:lpstr>
      <vt:lpstr>Racionalizace procesů nasazování vozidel  ve vybrané společnosti </vt:lpstr>
      <vt:lpstr>Motivace a důvody zvolení tématu práce</vt:lpstr>
      <vt:lpstr>Cíl práce</vt:lpstr>
      <vt:lpstr>Výzkumné otázky</vt:lpstr>
      <vt:lpstr>Metodika práce</vt:lpstr>
      <vt:lpstr>GW LOGISTICS</vt:lpstr>
      <vt:lpstr>GEFCO</vt:lpstr>
      <vt:lpstr>Výrobní podniky</vt:lpstr>
      <vt:lpstr>AKTUÁLNÍ STAV</vt:lpstr>
      <vt:lpstr>KALKULACE AKTUÁLNÍHO STAVU</vt:lpstr>
      <vt:lpstr>NAVRHOVANÝ STAV</vt:lpstr>
      <vt:lpstr>KALKULACE NAVRHOVANÉHO STAVU</vt:lpstr>
      <vt:lpstr>POROVNÁNÍ NÁKLADŮ</vt:lpstr>
      <vt:lpstr>ZÁVĚREČNÉ SHRNUTÍ</vt:lpstr>
      <vt:lpstr>DOPLŇUJÍCÍ OTÁZKY</vt:lpstr>
      <vt:lpstr>Sazby tuzemského mýtného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procesů nasazování vozidel  ve vybrané společnosti</dc:title>
  <dc:creator>sNicky</dc:creator>
  <cp:lastModifiedBy>sNicky</cp:lastModifiedBy>
  <cp:revision>25</cp:revision>
  <dcterms:created xsi:type="dcterms:W3CDTF">2017-01-30T18:01:01Z</dcterms:created>
  <dcterms:modified xsi:type="dcterms:W3CDTF">2017-02-01T20:23:27Z</dcterms:modified>
</cp:coreProperties>
</file>