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6"/>
  </p:notesMasterIdLst>
  <p:sldIdLst>
    <p:sldId id="256" r:id="rId2"/>
    <p:sldId id="285" r:id="rId3"/>
    <p:sldId id="284" r:id="rId4"/>
    <p:sldId id="274" r:id="rId5"/>
    <p:sldId id="275" r:id="rId6"/>
    <p:sldId id="276" r:id="rId7"/>
    <p:sldId id="280" r:id="rId8"/>
    <p:sldId id="277" r:id="rId9"/>
    <p:sldId id="278" r:id="rId10"/>
    <p:sldId id="281" r:id="rId11"/>
    <p:sldId id="287" r:id="rId12"/>
    <p:sldId id="288" r:id="rId13"/>
    <p:sldId id="282" r:id="rId14"/>
    <p:sldId id="264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805" y="-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List1!$B$5</c:f>
              <c:strCache>
                <c:ptCount val="1"/>
                <c:pt idx="0">
                  <c:v>Počet nehod 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List1!$C$4:$H$4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List1!$C$5:$H$5</c:f>
              <c:numCache>
                <c:formatCode>#,##0</c:formatCode>
                <c:ptCount val="6"/>
                <c:pt idx="0">
                  <c:v>1098</c:v>
                </c:pt>
                <c:pt idx="1">
                  <c:v>1009</c:v>
                </c:pt>
                <c:pt idx="2" formatCode="General">
                  <c:v>956</c:v>
                </c:pt>
                <c:pt idx="3">
                  <c:v>1074</c:v>
                </c:pt>
                <c:pt idx="4">
                  <c:v>1283</c:v>
                </c:pt>
                <c:pt idx="5">
                  <c:v>1283</c:v>
                </c:pt>
              </c:numCache>
            </c:numRef>
          </c:val>
        </c:ser>
        <c:ser>
          <c:idx val="1"/>
          <c:order val="1"/>
          <c:tx>
            <c:strRef>
              <c:f>List1!$B$6</c:f>
              <c:strCache>
                <c:ptCount val="1"/>
                <c:pt idx="0">
                  <c:v>Usmrceno 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2000" baseline="0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Val val="1"/>
          </c:dLbls>
          <c:cat>
            <c:numRef>
              <c:f>List1!$C$4:$H$4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List1!$C$6:$H$6</c:f>
              <c:numCache>
                <c:formatCode>General</c:formatCode>
                <c:ptCount val="6"/>
                <c:pt idx="0">
                  <c:v>20</c:v>
                </c:pt>
                <c:pt idx="1">
                  <c:v>11</c:v>
                </c:pt>
                <c:pt idx="2">
                  <c:v>17</c:v>
                </c:pt>
                <c:pt idx="3">
                  <c:v>14</c:v>
                </c:pt>
                <c:pt idx="4">
                  <c:v>17</c:v>
                </c:pt>
                <c:pt idx="5">
                  <c:v>24</c:v>
                </c:pt>
              </c:numCache>
            </c:numRef>
          </c:val>
        </c:ser>
        <c:ser>
          <c:idx val="2"/>
          <c:order val="2"/>
          <c:tx>
            <c:strRef>
              <c:f>List1!$B$7</c:f>
              <c:strCache>
                <c:ptCount val="1"/>
                <c:pt idx="0">
                  <c:v>Lehce zraněné osoby </c:v>
                </c:pt>
              </c:strCache>
            </c:strRef>
          </c:tx>
          <c:cat>
            <c:numRef>
              <c:f>List1!$C$4:$H$4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List1!$C$7:$H$7</c:f>
              <c:numCache>
                <c:formatCode>General</c:formatCode>
                <c:ptCount val="6"/>
                <c:pt idx="0">
                  <c:v>673</c:v>
                </c:pt>
                <c:pt idx="1">
                  <c:v>665</c:v>
                </c:pt>
                <c:pt idx="2">
                  <c:v>621</c:v>
                </c:pt>
                <c:pt idx="3">
                  <c:v>725</c:v>
                </c:pt>
                <c:pt idx="4">
                  <c:v>687</c:v>
                </c:pt>
                <c:pt idx="5">
                  <c:v>687</c:v>
                </c:pt>
              </c:numCache>
            </c:numRef>
          </c:val>
        </c:ser>
        <c:ser>
          <c:idx val="3"/>
          <c:order val="3"/>
          <c:tx>
            <c:strRef>
              <c:f>List1!$B$8</c:f>
              <c:strCache>
                <c:ptCount val="1"/>
                <c:pt idx="0">
                  <c:v>Těžce zraněné osoby </c:v>
                </c:pt>
              </c:strCache>
            </c:strRef>
          </c:tx>
          <c:cat>
            <c:numRef>
              <c:f>List1!$C$4:$H$4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List1!$C$8:$H$8</c:f>
              <c:numCache>
                <c:formatCode>General</c:formatCode>
                <c:ptCount val="6"/>
                <c:pt idx="0">
                  <c:v>77</c:v>
                </c:pt>
                <c:pt idx="1">
                  <c:v>61</c:v>
                </c:pt>
                <c:pt idx="2">
                  <c:v>58</c:v>
                </c:pt>
                <c:pt idx="3">
                  <c:v>94</c:v>
                </c:pt>
                <c:pt idx="4">
                  <c:v>68</c:v>
                </c:pt>
                <c:pt idx="5">
                  <c:v>61</c:v>
                </c:pt>
              </c:numCache>
            </c:numRef>
          </c:val>
        </c:ser>
        <c:shape val="box"/>
        <c:axId val="86430080"/>
        <c:axId val="86431616"/>
        <c:axId val="0"/>
      </c:bar3DChart>
      <c:catAx>
        <c:axId val="86430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00" baseline="0"/>
            </a:pPr>
            <a:endParaRPr lang="cs-CZ"/>
          </a:p>
        </c:txPr>
        <c:crossAx val="86431616"/>
        <c:crosses val="autoZero"/>
        <c:auto val="1"/>
        <c:lblAlgn val="ctr"/>
        <c:lblOffset val="100"/>
      </c:catAx>
      <c:valAx>
        <c:axId val="8643161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300" baseline="0"/>
            </a:pPr>
            <a:endParaRPr lang="cs-CZ"/>
          </a:p>
        </c:txPr>
        <c:crossAx val="864300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300" baseline="0"/>
          </a:pPr>
          <a:endParaRPr lang="cs-CZ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89BB82-C829-447A-A4D7-E9994FA70FF9}" type="datetimeFigureOut">
              <a:rPr lang="cs-CZ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A8CB8A-E2CB-481E-8D0F-6BDBD65A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10306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4FD537-71A0-4471-8B1C-F6AB4A6D4E09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00386-D640-42BC-99A5-C72C27CF5442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9ABCA-5ECA-48E6-882E-C3EC09B820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39AF6-8907-45B0-B632-06F84635EA5D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8DDC9-DDE2-4461-A65F-26C6C72BF0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C5AB3-CABC-41D8-A749-86897CF71240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B2AA8-05FB-4867-9C3D-294984B248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E102DB-F920-4667-9AF1-82A55CA78FCB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FC67A-B92D-45F9-BF2D-CDC931CA2C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FFF026-C34C-45CB-BFD7-E4DC71FA0635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850DD-0A93-4FC1-9852-56EE709156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03BE6C-B46C-4AAA-9560-69D4FF6E9EE1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554D-9647-4538-90AC-483D09F346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163DD-7015-4A52-A5F8-D7F98AFD1497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BBF7-446D-4AA7-8F3A-EF501F18AB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5F449D-990D-4659-AFF2-38DD75388A10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2F6-98AB-4C53-8D65-B1B491B482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F77B9-90C0-4AE4-AF07-90400262E118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2AB7E-F37F-4192-BF79-E0411C5B06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A9209-A329-469F-BE8E-DB6E767710EA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D0592-503F-461E-866F-07C228B74E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4017C-B83A-4902-BC87-DE932D3DED3A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33B5D0-CE0D-4871-BB0E-FE7E9B5769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E2FC724-2000-481A-B68F-92476D096DA2}" type="datetimeFigureOut">
              <a:rPr lang="cs-CZ" smtClean="0"/>
              <a:pPr>
                <a:defRPr/>
              </a:pPr>
              <a:t>28.1.2017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624DBE0-1F13-4C98-863A-E4FEBC9244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323528" y="4725144"/>
            <a:ext cx="6858000" cy="1804244"/>
          </a:xfrm>
        </p:spPr>
        <p:txBody>
          <a:bodyPr>
            <a:normAutofit fontScale="77500" lnSpcReduction="20000"/>
          </a:bodyPr>
          <a:lstStyle/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Josef Hála</a:t>
            </a: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Doc. Ing. Rudolf Kampf,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Jindřich Ježek,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únor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2017</a:t>
            </a:r>
            <a:endParaRPr lang="fr-C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cs-CZ" dirty="0" smtClean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6524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683568" y="3429000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noProof="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Analýza bezpečnosti a plynulosti silničního provozu ve vybrané lokalitě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Návrhy opatření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Suchomelská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x Karolíny Světlé 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Okružní křižovatka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Úprava stávající křižovatky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L. B. Schneidera x B. Němcové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Světelná signalizace 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Úprava stávající křižovatky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Suchomelská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x Karolíny Světlé</a:t>
            </a:r>
          </a:p>
          <a:p>
            <a:pPr marL="514350" indent="-51435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2852936"/>
          <a:ext cx="7128792" cy="316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6280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Okružní</a:t>
                      </a:r>
                      <a:r>
                        <a:rPr lang="cs-CZ" sz="2400" i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křižovatka</a:t>
                      </a:r>
                      <a:endParaRPr lang="cs-CZ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Úprava</a:t>
                      </a:r>
                      <a:r>
                        <a:rPr lang="cs-CZ" sz="2400" i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křižovatky</a:t>
                      </a:r>
                      <a:endParaRPr lang="cs-CZ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8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Zvýšení bezpečnosti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Stavební úpravy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Nízké náklady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Nepřehlednost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8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Přehlednost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Vysoká cena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Cyklistická doprava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2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Jasné předurčení přednosti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Cyklistická doprava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Nenáročná výstavba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L. B. Schneidera x B. Němcové</a:t>
            </a:r>
          </a:p>
          <a:p>
            <a:pPr marL="514350" indent="-51435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2996952"/>
          <a:ext cx="7128792" cy="2963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5834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Světelná signalizace</a:t>
                      </a:r>
                      <a:endParaRPr lang="cs-CZ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Úprava</a:t>
                      </a:r>
                      <a:r>
                        <a:rPr lang="cs-CZ" sz="2400" i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křižovatky</a:t>
                      </a:r>
                      <a:endParaRPr lang="cs-CZ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Nevýhody</a:t>
                      </a:r>
                      <a:endParaRPr lang="cs-CZ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Zvýšení bezpečnosti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Čekací doba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Přehlednost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Zvýšení hluku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6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Nenáročnost na výstavbu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Možnost výpadku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Zvýšení bezpečnosti chodců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Zrušení parkovacích míst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6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Rychlé uvedení do provozu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Problém rozjíždění vozidel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Plynulost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Doplňující dotazy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Doplňující dotazy vedoucího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Bude Vaše opatření realizované? </a:t>
            </a:r>
          </a:p>
          <a:p>
            <a:pPr algn="just"/>
            <a:r>
              <a:rPr lang="cs-CZ" sz="2200" dirty="0" smtClean="0">
                <a:latin typeface="Arial" pitchFamily="34" charset="0"/>
                <a:cs typeface="Arial" pitchFamily="34" charset="0"/>
              </a:rPr>
              <a:t>Jaké další opatření (která povedou ke zvýšení bezpečnosti a plynulosti dopravy) lze na danou lokalitu aplikovat? Prosím o stručnou charakteristiku.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Doplňující dotazy oponenta</a:t>
            </a:r>
          </a:p>
          <a:p>
            <a:pPr algn="just"/>
            <a:r>
              <a:rPr lang="cs-CZ" sz="2200" dirty="0" smtClean="0">
                <a:latin typeface="Arial" pitchFamily="34" charset="0"/>
                <a:cs typeface="Arial" pitchFamily="34" charset="0"/>
              </a:rPr>
              <a:t>Při obhajobě by se autor práce mohl vyjádřit k tomu, zda zavedený bodový systém efektivně přispívá k bezpečnosti v silniční dopravě, nebo zda by bylo, dle jeho názoru, vhodné bodování přestupků přehodnotit. 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3568" y="3212976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0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Děkuji za pozornost.</a:t>
            </a:r>
            <a:endParaRPr kumimoji="0" lang="cs-CZ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Motivace 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a důvody k řešení daného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problému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Doprava je neodmyslitelnou součástí dnešní doby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Aktuální téma ve zvolené lokalitě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Řešení problému konkrétních křižovatek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72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786688" cy="4852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Cílem práce je na základě analýzy silničního provozu v dané lokalitě (v konkrétním městě, částí města), navrhnout odpovídající opatření (technické, technologické, legislativní apod.), vedoucí ke snížení negativních vlivů silniční dopravy na bezpečnost a plynulost silničního provozu v dané lokalitě. Návrhová opatření budou následně vyhodnocena.</a:t>
            </a:r>
          </a:p>
          <a:p>
            <a:pPr algn="just">
              <a:lnSpc>
                <a:spcPct val="150000"/>
              </a:lnSpc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9600" y="856488"/>
            <a:ext cx="8229600" cy="62829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Cíl práce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Existují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taková opatření (stavební, legislativní, technologické), která povedou ke zvýšení bezpečnosti a plynulosti provozu na vytipovaných křižovatkách?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856488"/>
            <a:ext cx="8229600" cy="62829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Výzkumný problém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Teoreticko-metodologická část: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Metoda sběru, shromažďování a zpracování dat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Odborná literatura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Statistiky Policie ČR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Aplikační část: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Metoda sběru, shromažďování a zpracování dat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Metoda rozhovoru</a:t>
            </a:r>
          </a:p>
          <a:p>
            <a:pPr lvl="1" algn="just">
              <a:lnSpc>
                <a:spcPct val="150000"/>
              </a:lnSpc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Metoda pozorování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856488"/>
            <a:ext cx="8210872" cy="62829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Použité metody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České Budějovice – hlavní město Jihočeského kraje 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Počet obyvatel cca 95 000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Českobudějovicko tvoří 109 obcí (z nich 9 lze označit jako města)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9600" y="856488"/>
            <a:ext cx="8210872" cy="9163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Charakteristika Českobudějovického okresu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Obrázek 4" descr="http://www.doudleby.com/tsoubor/map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861048"/>
            <a:ext cx="4392488" cy="2736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539552" y="134076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Nehodovost na území okresu Českých Budějovic</a:t>
            </a:r>
            <a:endParaRPr lang="cs-CZ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251520" y="2132856"/>
          <a:ext cx="871296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Suchomelská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x Karolíny Světlé</a:t>
            </a:r>
          </a:p>
          <a:p>
            <a:pPr algn="just">
              <a:lnSpc>
                <a:spcPct val="150000"/>
              </a:lnSpc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856488"/>
            <a:ext cx="8210872" cy="62829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Analýza vybraných křižovatek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Obrázek 6" descr="C:\Users\Pepa\Desktop\Bez názv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5616624" cy="340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2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Křižovatka L. B. Schneidera x B. Němcové</a:t>
            </a:r>
          </a:p>
          <a:p>
            <a:pPr algn="just">
              <a:lnSpc>
                <a:spcPct val="150000"/>
              </a:lnSpc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cs-CZ" sz="2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09600" y="85648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62000" y="1008888"/>
            <a:ext cx="8210872" cy="62829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Analýza vybraných křižovatek</a:t>
            </a:r>
            <a:endParaRPr lang="cs-CZ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C:\Users\Pepa\Desktop\Bez názv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08920"/>
            <a:ext cx="5616624" cy="362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4617B"/>
      </a:accent3>
      <a:accent4>
        <a:srgbClr val="10CF9B"/>
      </a:accent4>
      <a:accent5>
        <a:srgbClr val="009DD9"/>
      </a:accent5>
      <a:accent6>
        <a:srgbClr val="6ADAFA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412</Words>
  <Application>Microsoft Office PowerPoint</Application>
  <PresentationFormat>Předvádění na obrazovce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Snímek 1</vt:lpstr>
      <vt:lpstr>Motivace a důvody k řešení daného problému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Návrhy opatření</vt:lpstr>
      <vt:lpstr>Závěrečné shrnutí</vt:lpstr>
      <vt:lpstr>Závěrečné shrnutí</vt:lpstr>
      <vt:lpstr>Doplňující dotazy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Lukáš Krasa</dc:creator>
  <cp:lastModifiedBy>Pepa</cp:lastModifiedBy>
  <cp:revision>50</cp:revision>
  <dcterms:created xsi:type="dcterms:W3CDTF">2014-08-15T10:28:09Z</dcterms:created>
  <dcterms:modified xsi:type="dcterms:W3CDTF">2017-01-28T19:59:59Z</dcterms:modified>
</cp:coreProperties>
</file>