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257" r:id="rId4"/>
    <p:sldId id="275" r:id="rId5"/>
    <p:sldId id="280" r:id="rId6"/>
    <p:sldId id="261" r:id="rId7"/>
    <p:sldId id="268" r:id="rId8"/>
    <p:sldId id="269" r:id="rId9"/>
    <p:sldId id="262" r:id="rId10"/>
    <p:sldId id="276" r:id="rId11"/>
    <p:sldId id="279" r:id="rId12"/>
    <p:sldId id="277" r:id="rId13"/>
    <p:sldId id="258" r:id="rId14"/>
    <p:sldId id="259" r:id="rId15"/>
    <p:sldId id="260" r:id="rId16"/>
    <p:sldId id="274" r:id="rId17"/>
    <p:sldId id="267" r:id="rId18"/>
    <p:sldId id="273" r:id="rId19"/>
    <p:sldId id="266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03" userDrawn="1">
          <p15:clr>
            <a:srgbClr val="A4A3A4"/>
          </p15:clr>
        </p15:guide>
        <p15:guide id="2" pos="7174" userDrawn="1">
          <p15:clr>
            <a:srgbClr val="A4A3A4"/>
          </p15:clr>
        </p15:guide>
        <p15:guide id="3" orient="horz" pos="3906" userDrawn="1">
          <p15:clr>
            <a:srgbClr val="A4A3A4"/>
          </p15:clr>
        </p15:guide>
        <p15:guide id="4" pos="5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82828"/>
    <a:srgbClr val="323232"/>
    <a:srgbClr val="F61616"/>
    <a:srgbClr val="8636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7" autoAdjust="0"/>
    <p:restoredTop sz="94660" autoAdjust="0"/>
  </p:normalViewPr>
  <p:slideViewPr>
    <p:cSldViewPr snapToGrid="0" showGuides="1">
      <p:cViewPr>
        <p:scale>
          <a:sx n="100" d="100"/>
          <a:sy n="100" d="100"/>
        </p:scale>
        <p:origin x="-1110" y="-450"/>
      </p:cViewPr>
      <p:guideLst>
        <p:guide orient="horz" pos="1003"/>
        <p:guide orient="horz" pos="3906"/>
        <p:guide pos="7174"/>
        <p:guide pos="5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22CD2-2C7F-43A3-95CD-34D447021FC8}" type="datetimeFigureOut">
              <a:rPr lang="cs-CZ" smtClean="0"/>
              <a:pPr/>
              <a:t>2.2.2017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9CCCB-66CE-4E5B-91DE-5011CB0E7A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79431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54495" y="1683541"/>
            <a:ext cx="5964986" cy="609398"/>
          </a:xfrm>
        </p:spPr>
        <p:txBody>
          <a:bodyPr wrap="square" anchor="b">
            <a:spAutoFit/>
          </a:bodyPr>
          <a:lstStyle>
            <a:lvl1pPr algn="r">
              <a:defRPr sz="4400" b="1">
                <a:effectLst>
                  <a:outerShdw blurRad="152400" algn="ctr" rotWithShape="0">
                    <a:prstClr val="black">
                      <a:alpha val="39000"/>
                    </a:prstClr>
                  </a:outerShdw>
                </a:effectLst>
              </a:defRPr>
            </a:lvl1pPr>
          </a:lstStyle>
          <a:p>
            <a:r>
              <a:rPr lang="cs-CZ" dirty="0"/>
              <a:t>Nadpis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54495" y="2491694"/>
            <a:ext cx="5964986" cy="360099"/>
          </a:xfrm>
        </p:spPr>
        <p:txBody>
          <a:bodyPr wrap="square">
            <a:spAutoFit/>
          </a:bodyPr>
          <a:lstStyle>
            <a:lvl1pPr marL="0" indent="0" algn="r">
              <a:spcBef>
                <a:spcPts val="0"/>
              </a:spcBef>
              <a:buNone/>
              <a:defRPr sz="2600" baseline="0">
                <a:effectLst>
                  <a:outerShdw blurRad="152400" algn="ctr" rotWithShape="0">
                    <a:prstClr val="black">
                      <a:alpha val="39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| město</a:t>
            </a:r>
          </a:p>
        </p:txBody>
      </p:sp>
      <p:sp>
        <p:nvSpPr>
          <p:cNvPr id="7" name="Volný tvar 6"/>
          <p:cNvSpPr/>
          <p:nvPr userDrawn="1"/>
        </p:nvSpPr>
        <p:spPr>
          <a:xfrm rot="10800000">
            <a:off x="803275" y="2389838"/>
            <a:ext cx="6016206" cy="1173417"/>
          </a:xfrm>
          <a:custGeom>
            <a:avLst/>
            <a:gdLst>
              <a:gd name="connsiteX0" fmla="*/ 0 w 10584611"/>
              <a:gd name="connsiteY0" fmla="*/ 828136 h 828136"/>
              <a:gd name="connsiteX1" fmla="*/ 10584611 w 10584611"/>
              <a:gd name="connsiteY1" fmla="*/ 828136 h 828136"/>
              <a:gd name="connsiteX2" fmla="*/ 10584611 w 10584611"/>
              <a:gd name="connsiteY2" fmla="*/ 0 h 82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84611" h="828136">
                <a:moveTo>
                  <a:pt x="0" y="828136"/>
                </a:moveTo>
                <a:lnTo>
                  <a:pt x="10584611" y="828136"/>
                </a:lnTo>
                <a:lnTo>
                  <a:pt x="10584611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 userDrawn="1"/>
        </p:nvSpPr>
        <p:spPr>
          <a:xfrm>
            <a:off x="752055" y="3563256"/>
            <a:ext cx="102440" cy="1024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6994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4A58-29D3-4D05-B44B-78BC35374F54}" type="datetimeFigureOut">
              <a:rPr lang="cs-CZ" smtClean="0"/>
              <a:pPr/>
              <a:t>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5370-6E57-4B18-9832-E318D993EF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4829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4A58-29D3-4D05-B44B-78BC35374F54}" type="datetimeFigureOut">
              <a:rPr lang="cs-CZ" smtClean="0"/>
              <a:pPr/>
              <a:t>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5370-6E57-4B18-9832-E318D993EF8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xmlns="" val="1155526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2" orient="horz" pos="390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638800" y="1151788"/>
            <a:ext cx="5749925" cy="609398"/>
          </a:xfrm>
          <a:effectLst>
            <a:outerShdw blurRad="152400" algn="ctr" rotWithShape="0">
              <a:prstClr val="black">
                <a:alpha val="39000"/>
              </a:prstClr>
            </a:outerShdw>
          </a:effectLst>
        </p:spPr>
        <p:txBody>
          <a:bodyPr wrap="square" anchor="b">
            <a:spAutoFit/>
          </a:bodyPr>
          <a:lstStyle>
            <a:lvl1pPr algn="r">
              <a:defRPr sz="4400" baseline="0"/>
            </a:lvl1pPr>
          </a:lstStyle>
          <a:p>
            <a:r>
              <a:rPr lang="cs-CZ" dirty="0"/>
              <a:t>Předělový slajd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7048500" y="2036763"/>
            <a:ext cx="4340225" cy="332399"/>
          </a:xfr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39000"/>
                    </a:prst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podnadpis</a:t>
            </a:r>
          </a:p>
        </p:txBody>
      </p:sp>
      <p:grpSp>
        <p:nvGrpSpPr>
          <p:cNvPr id="11" name="Skupina 10"/>
          <p:cNvGrpSpPr/>
          <p:nvPr userDrawn="1"/>
        </p:nvGrpSpPr>
        <p:grpSpPr>
          <a:xfrm>
            <a:off x="5321299" y="1894537"/>
            <a:ext cx="6067426" cy="2958607"/>
            <a:chOff x="14353755" y="4371037"/>
            <a:chExt cx="6067426" cy="2958607"/>
          </a:xfrm>
        </p:grpSpPr>
        <p:sp>
          <p:nvSpPr>
            <p:cNvPr id="9" name="Volný tvar 8"/>
            <p:cNvSpPr/>
            <p:nvPr userDrawn="1"/>
          </p:nvSpPr>
          <p:spPr>
            <a:xfrm rot="10800000">
              <a:off x="14404975" y="4371037"/>
              <a:ext cx="6016206" cy="2856168"/>
            </a:xfrm>
            <a:custGeom>
              <a:avLst/>
              <a:gdLst>
                <a:gd name="connsiteX0" fmla="*/ 0 w 10584611"/>
                <a:gd name="connsiteY0" fmla="*/ 828136 h 828136"/>
                <a:gd name="connsiteX1" fmla="*/ 10584611 w 10584611"/>
                <a:gd name="connsiteY1" fmla="*/ 828136 h 828136"/>
                <a:gd name="connsiteX2" fmla="*/ 10584611 w 10584611"/>
                <a:gd name="connsiteY2" fmla="*/ 0 h 82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84611" h="828136">
                  <a:moveTo>
                    <a:pt x="0" y="828136"/>
                  </a:moveTo>
                  <a:lnTo>
                    <a:pt x="10584611" y="828136"/>
                  </a:lnTo>
                  <a:lnTo>
                    <a:pt x="10584611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vál 9"/>
            <p:cNvSpPr/>
            <p:nvPr userDrawn="1"/>
          </p:nvSpPr>
          <p:spPr>
            <a:xfrm>
              <a:off x="14353755" y="7227206"/>
              <a:ext cx="102440" cy="10243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xmlns="" val="145303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03275" y="1592263"/>
            <a:ext cx="5181600" cy="4608512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07125" y="1592263"/>
            <a:ext cx="5181600" cy="460851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4A58-29D3-4D05-B44B-78BC35374F54}" type="datetimeFigureOut">
              <a:rPr lang="cs-CZ" smtClean="0"/>
              <a:pPr/>
              <a:t>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5370-6E57-4B18-9832-E318D993EF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69932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3695" y="1592264"/>
            <a:ext cx="5181180" cy="390445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03695" y="2147819"/>
            <a:ext cx="5181180" cy="4052956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05537" y="1592264"/>
            <a:ext cx="5183188" cy="390445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05537" y="2147819"/>
            <a:ext cx="5183188" cy="4052956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4A58-29D3-4D05-B44B-78BC35374F54}" type="datetimeFigureOut">
              <a:rPr lang="cs-CZ" smtClean="0"/>
              <a:pPr/>
              <a:t>2.2.2017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5370-6E57-4B18-9832-E318D993EF8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xmlns="" val="295715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4A58-29D3-4D05-B44B-78BC35374F54}" type="datetimeFigureOut">
              <a:rPr lang="cs-CZ" smtClean="0"/>
              <a:pPr/>
              <a:t>2.2.2017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5370-6E57-4B18-9832-E318D993EF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5719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á 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4A58-29D3-4D05-B44B-78BC35374F54}" type="datetimeFigureOut">
              <a:rPr lang="cs-CZ" smtClean="0"/>
              <a:pPr/>
              <a:t>2.2.2017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5370-6E57-4B18-9832-E318D993EF8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obrázku 16"/>
          <p:cNvSpPr>
            <a:spLocks noGrp="1"/>
          </p:cNvSpPr>
          <p:nvPr>
            <p:ph type="pic" sz="quarter" idx="13"/>
          </p:nvPr>
        </p:nvSpPr>
        <p:spPr>
          <a:xfrm>
            <a:off x="971549" y="2850013"/>
            <a:ext cx="1242000" cy="1242000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18" name="Zástupný symbol obrázku 16"/>
          <p:cNvSpPr>
            <a:spLocks noGrp="1"/>
          </p:cNvSpPr>
          <p:nvPr>
            <p:ph type="pic" sz="quarter" idx="14"/>
          </p:nvPr>
        </p:nvSpPr>
        <p:spPr>
          <a:xfrm>
            <a:off x="5475286" y="2850013"/>
            <a:ext cx="1242000" cy="1242000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19" name="Zástupný symbol obrázku 16"/>
          <p:cNvSpPr>
            <a:spLocks noGrp="1"/>
          </p:cNvSpPr>
          <p:nvPr>
            <p:ph type="pic" sz="quarter" idx="15"/>
          </p:nvPr>
        </p:nvSpPr>
        <p:spPr>
          <a:xfrm>
            <a:off x="9978870" y="2850013"/>
            <a:ext cx="1242000" cy="1242000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1174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4A58-29D3-4D05-B44B-78BC35374F54}" type="datetimeFigureOut">
              <a:rPr lang="cs-CZ" smtClean="0"/>
              <a:pPr/>
              <a:t>2.2.2017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5370-6E57-4B18-9832-E318D993EF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4779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4A58-29D3-4D05-B44B-78BC35374F54}" type="datetimeFigureOut">
              <a:rPr lang="cs-CZ" smtClean="0"/>
              <a:pPr/>
              <a:t>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5370-6E57-4B18-9832-E318D993EF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1756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03695" y="567928"/>
            <a:ext cx="10423105" cy="8592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3695" y="1592262"/>
            <a:ext cx="10584611" cy="46085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3695" y="6393656"/>
            <a:ext cx="546474" cy="1238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| </a:t>
            </a:r>
            <a:fld id="{B8704A58-29D3-4D05-B44B-78BC35374F54}" type="datetimeFigureOut">
              <a:rPr lang="cs-CZ" smtClean="0"/>
              <a:pPr/>
              <a:t>2.2.2017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419225" y="6393656"/>
            <a:ext cx="9353550" cy="123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841831" y="6393655"/>
            <a:ext cx="546475" cy="1238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85370-6E57-4B18-9832-E318D993EF8F}" type="slidenum">
              <a:rPr lang="cs-CZ" smtClean="0"/>
              <a:pPr/>
              <a:t>‹#›</a:t>
            </a:fld>
            <a:r>
              <a:rPr lang="cs-CZ" dirty="0"/>
              <a:t> |</a:t>
            </a:r>
          </a:p>
        </p:txBody>
      </p:sp>
      <p:sp>
        <p:nvSpPr>
          <p:cNvPr id="11" name="Volný tvar 10"/>
          <p:cNvSpPr/>
          <p:nvPr userDrawn="1"/>
        </p:nvSpPr>
        <p:spPr>
          <a:xfrm>
            <a:off x="803695" y="543464"/>
            <a:ext cx="10584611" cy="828136"/>
          </a:xfrm>
          <a:custGeom>
            <a:avLst/>
            <a:gdLst>
              <a:gd name="connsiteX0" fmla="*/ 0 w 10584611"/>
              <a:gd name="connsiteY0" fmla="*/ 828136 h 828136"/>
              <a:gd name="connsiteX1" fmla="*/ 10584611 w 10584611"/>
              <a:gd name="connsiteY1" fmla="*/ 828136 h 828136"/>
              <a:gd name="connsiteX2" fmla="*/ 10584611 w 10584611"/>
              <a:gd name="connsiteY2" fmla="*/ 0 h 82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84611" h="828136">
                <a:moveTo>
                  <a:pt x="0" y="828136"/>
                </a:moveTo>
                <a:lnTo>
                  <a:pt x="10584611" y="828136"/>
                </a:lnTo>
                <a:lnTo>
                  <a:pt x="10584611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 userDrawn="1"/>
        </p:nvSpPr>
        <p:spPr>
          <a:xfrm>
            <a:off x="11337086" y="441026"/>
            <a:ext cx="102440" cy="1024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9850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8" r:id="rId9"/>
    <p:sldLayoutId id="2147483659" r:id="rId10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1600" strike="sngStrike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1600" strike="sngStrike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506" userDrawn="1">
          <p15:clr>
            <a:srgbClr val="F26B43"/>
          </p15:clr>
        </p15:guide>
        <p15:guide id="2" pos="7174" userDrawn="1">
          <p15:clr>
            <a:srgbClr val="F26B43"/>
          </p15:clr>
        </p15:guide>
        <p15:guide id="3" orient="horz" pos="1003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prezentuj.cz/tvorba-prezentaci/sablony-prezentaci-powerpoint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úhlý trojúhelník 16"/>
          <p:cNvSpPr/>
          <p:nvPr/>
        </p:nvSpPr>
        <p:spPr>
          <a:xfrm flipH="1">
            <a:off x="6210300" y="3295650"/>
            <a:ext cx="5981700" cy="3562350"/>
          </a:xfrm>
          <a:prstGeom prst="rtTriangle">
            <a:avLst/>
          </a:prstGeom>
          <a:solidFill>
            <a:srgbClr val="C0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 smtClean="0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55350" y="2524042"/>
            <a:ext cx="8499963" cy="1132115"/>
          </a:xfrm>
          <a:solidFill>
            <a:srgbClr val="323232">
              <a:alpha val="65000"/>
            </a:srgbClr>
          </a:solidFill>
        </p:spPr>
        <p:txBody>
          <a:bodyPr/>
          <a:lstStyle/>
          <a:p>
            <a:pPr algn="l"/>
            <a:r>
              <a:rPr lang="cs-CZ" sz="4000" dirty="0" smtClean="0">
                <a:ln w="19050">
                  <a:solidFill>
                    <a:srgbClr val="282828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 PASIVNÍHO DOMU </a:t>
            </a:r>
            <a:br>
              <a:rPr lang="cs-CZ" sz="4000" dirty="0" smtClean="0">
                <a:ln w="19050">
                  <a:solidFill>
                    <a:srgbClr val="282828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000" dirty="0" smtClean="0">
                <a:ln w="19050">
                  <a:solidFill>
                    <a:srgbClr val="282828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VČETNĚ MATERIÁLOVÉ ANALÝZY</a:t>
            </a:r>
            <a:endParaRPr lang="cs-CZ" sz="4000" dirty="0">
              <a:ln w="19050">
                <a:solidFill>
                  <a:srgbClr val="282828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6101" y="5365904"/>
            <a:ext cx="3012900" cy="1492096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920001" y="344483"/>
            <a:ext cx="7336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Vysoká škola technická a ekonomická v Českých Budějovicích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55350" y="4366823"/>
            <a:ext cx="4736297" cy="1414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39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</a:t>
            </a:r>
            <a:r>
              <a:rPr lang="cs-CZ" sz="2000" dirty="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39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</a:t>
            </a:r>
            <a:r>
              <a:rPr lang="es-ES" sz="2000" dirty="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39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cs-CZ" sz="2000" dirty="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39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Martin Bulíček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39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Vedoucí</a:t>
            </a:r>
            <a:r>
              <a:rPr lang="es-ES" sz="2000" dirty="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39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39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</a:t>
            </a:r>
            <a:r>
              <a:rPr lang="es-ES" sz="2000" dirty="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39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Ing. </a:t>
            </a:r>
            <a:r>
              <a:rPr lang="cs-CZ" sz="2000" dirty="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39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Michal Kraus</a:t>
            </a:r>
            <a:r>
              <a:rPr lang="es-ES" sz="2000" dirty="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39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dirty="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39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Ph.D.</a:t>
            </a:r>
            <a:r>
              <a:rPr lang="es-ES" sz="2000" dirty="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39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sz="2000" dirty="0">
              <a:solidFill>
                <a:schemeClr val="bg1"/>
              </a:solidFill>
              <a:effectLst>
                <a:outerShdw blurRad="152400" algn="ctr" rotWithShape="0">
                  <a:prstClr val="black">
                    <a:alpha val="39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39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Oponent</a:t>
            </a:r>
            <a:r>
              <a:rPr lang="es-ES" sz="2000" dirty="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39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39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</a:t>
            </a:r>
            <a:r>
              <a:rPr lang="es-ES" sz="2000" dirty="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39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cs-CZ" sz="2000" dirty="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39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</a:t>
            </a:r>
            <a:r>
              <a:rPr lang="es-ES" sz="2000" dirty="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39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sz="2000" dirty="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39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 Plachý</a:t>
            </a:r>
            <a:r>
              <a:rPr lang="es-ES" sz="2000" dirty="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39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dirty="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39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Ph.D.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972" y="297477"/>
            <a:ext cx="1171230" cy="1171230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455350" y="6111952"/>
            <a:ext cx="3179588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39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Litoměřicích, leden 2017</a:t>
            </a:r>
            <a:endParaRPr lang="cs-CZ" sz="2000" dirty="0">
              <a:solidFill>
                <a:schemeClr val="bg1"/>
              </a:solidFill>
              <a:effectLst>
                <a:outerShdw blurRad="152400" algn="ctr" rotWithShape="0">
                  <a:prstClr val="black">
                    <a:alpha val="39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84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7324" y="1119598"/>
            <a:ext cx="6415633" cy="5355198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Návrh pasivního RD</a:t>
            </a:r>
            <a:endParaRPr lang="cs-CZ" sz="3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912838" y="0"/>
            <a:ext cx="1279162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282029" y="6474796"/>
            <a:ext cx="1828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Zdroj: 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Vlastní tvorba</a:t>
            </a:r>
          </a:p>
        </p:txBody>
      </p:sp>
      <p:sp>
        <p:nvSpPr>
          <p:cNvPr id="15" name="Zástupný symbol pro obsah 4"/>
          <p:cNvSpPr>
            <a:spLocks noGrp="1"/>
          </p:cNvSpPr>
          <p:nvPr>
            <p:ph sz="half" idx="1"/>
          </p:nvPr>
        </p:nvSpPr>
        <p:spPr>
          <a:xfrm>
            <a:off x="803695" y="1560656"/>
            <a:ext cx="3288699" cy="44730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Zastavěná plocha 149m</a:t>
            </a:r>
            <a:r>
              <a:rPr lang="cs-CZ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Zdivo 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Heluz</a:t>
            </a: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Těžký strop 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Porotherm</a:t>
            </a: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KZS 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180mm EPS 70F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Valbová střecha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Rekuperace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Podlahové vytápění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Plynový kondenzační kotel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>
          <a:xfrm rot="16200000">
            <a:off x="10148888" y="3099664"/>
            <a:ext cx="2904403" cy="7246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lang="cs-CZ" sz="2800" b="1" noProof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PŮDORYS 1.NP</a:t>
            </a:r>
            <a:endParaRPr kumimoji="0" lang="cs-CZ" sz="28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270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09" y="495300"/>
            <a:ext cx="10676715" cy="552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10912839" y="0"/>
            <a:ext cx="1279162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282029" y="6474796"/>
            <a:ext cx="1828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Zdroj: 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Vlastní tvorba</a:t>
            </a:r>
          </a:p>
        </p:txBody>
      </p:sp>
      <p:sp>
        <p:nvSpPr>
          <p:cNvPr id="9" name="Zástupný symbol pro obsah 4"/>
          <p:cNvSpPr txBox="1">
            <a:spLocks/>
          </p:cNvSpPr>
          <p:nvPr/>
        </p:nvSpPr>
        <p:spPr>
          <a:xfrm rot="16200000">
            <a:off x="10753726" y="2980601"/>
            <a:ext cx="1675677" cy="7246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lang="cs-CZ" sz="2800" b="1" noProof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ŘEZ A-A</a:t>
            </a:r>
            <a:endParaRPr kumimoji="0" lang="cs-CZ" sz="28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32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0912839" y="0"/>
            <a:ext cx="1279162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282029" y="6474796"/>
            <a:ext cx="1828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Zdroj: 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Vlastní tvorba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/>
          <a:srcRect l="4892"/>
          <a:stretch/>
        </p:blipFill>
        <p:spPr>
          <a:xfrm>
            <a:off x="5362064" y="495300"/>
            <a:ext cx="5477613" cy="52065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679" y="1464898"/>
            <a:ext cx="4969849" cy="3692421"/>
          </a:xfrm>
          <a:prstGeom prst="rect">
            <a:avLst/>
          </a:prstGeom>
        </p:spPr>
      </p:pic>
      <p:sp>
        <p:nvSpPr>
          <p:cNvPr id="8" name="Zástupný symbol pro obsah 4"/>
          <p:cNvSpPr txBox="1">
            <a:spLocks/>
          </p:cNvSpPr>
          <p:nvPr/>
        </p:nvSpPr>
        <p:spPr>
          <a:xfrm rot="16200000">
            <a:off x="10753726" y="2980601"/>
            <a:ext cx="1675677" cy="7246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lang="cs-CZ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DETAILY</a:t>
            </a:r>
            <a:endParaRPr kumimoji="0" lang="cs-CZ" sz="28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32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638800" y="1151788"/>
            <a:ext cx="5749925" cy="609398"/>
          </a:xfrm>
        </p:spPr>
        <p:txBody>
          <a:bodyPr/>
          <a:lstStyle/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Pasivní rodinný dům 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7048500" y="2036763"/>
            <a:ext cx="4340225" cy="332399"/>
          </a:xfrm>
        </p:spPr>
        <p:txBody>
          <a:bodyPr/>
          <a:lstStyle/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Trnkovi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61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Energetická náročnost budovy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421" y="2544344"/>
            <a:ext cx="5231180" cy="3997597"/>
          </a:xfrm>
          <a:prstGeom prst="rect">
            <a:avLst/>
          </a:prstGeom>
        </p:spPr>
      </p:pic>
      <p:sp>
        <p:nvSpPr>
          <p:cNvPr id="7" name="Pětiúhelník 6"/>
          <p:cNvSpPr/>
          <p:nvPr/>
        </p:nvSpPr>
        <p:spPr>
          <a:xfrm rot="10800000">
            <a:off x="4006708" y="2879375"/>
            <a:ext cx="1508000" cy="484100"/>
          </a:xfrm>
          <a:prstGeom prst="homePlate">
            <a:avLst>
              <a:gd name="adj" fmla="val 60256"/>
            </a:avLst>
          </a:prstGeom>
          <a:solidFill>
            <a:schemeClr val="bg1"/>
          </a:solidFill>
          <a:ln>
            <a:noFill/>
          </a:ln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189806" y="2829037"/>
            <a:ext cx="13917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69</a:t>
            </a:r>
            <a:endParaRPr lang="cs-CZ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0430" y="2637988"/>
            <a:ext cx="5231180" cy="3997597"/>
          </a:xfrm>
          <a:prstGeom prst="rect">
            <a:avLst/>
          </a:prstGeom>
        </p:spPr>
      </p:pic>
      <p:sp>
        <p:nvSpPr>
          <p:cNvPr id="10" name="Pětiúhelník 9"/>
          <p:cNvSpPr/>
          <p:nvPr/>
        </p:nvSpPr>
        <p:spPr>
          <a:xfrm rot="10800000">
            <a:off x="9968518" y="3469830"/>
            <a:ext cx="1508000" cy="484100"/>
          </a:xfrm>
          <a:prstGeom prst="homePlate">
            <a:avLst>
              <a:gd name="adj" fmla="val 60256"/>
            </a:avLst>
          </a:prstGeom>
          <a:solidFill>
            <a:schemeClr val="bg1"/>
          </a:solidFill>
          <a:ln>
            <a:noFill/>
          </a:ln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0084723" y="3403574"/>
            <a:ext cx="13917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</a:t>
            </a:r>
            <a:endParaRPr lang="cs-CZ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801057" y="2096112"/>
            <a:ext cx="14702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PASIV</a:t>
            </a:r>
            <a:endParaRPr lang="cs-CZ" sz="3200" b="1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973662" y="2096112"/>
            <a:ext cx="10647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</a:t>
            </a:r>
            <a:endParaRPr lang="cs-CZ" sz="40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03695" y="6479464"/>
            <a:ext cx="116682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Zdroj: </a:t>
            </a:r>
            <a:r>
              <a:rPr lang="cs-CZ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ENERGETICKÝ ŠTÍTEK. </a:t>
            </a:r>
            <a:r>
              <a:rPr lang="cs-CZ" sz="14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Energetické štítky </a:t>
            </a:r>
            <a:r>
              <a:rPr lang="cs-CZ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[online]. © </a:t>
            </a:r>
            <a:r>
              <a:rPr lang="cs-CZ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</a:t>
            </a:r>
            <a:r>
              <a:rPr lang="cs-CZ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[cit. </a:t>
            </a:r>
            <a:r>
              <a:rPr lang="cs-CZ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2017-01-30]. </a:t>
            </a:r>
            <a:r>
              <a:rPr lang="cs-CZ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Dostupné z: http://energeticky-stitek.webnode.cz/</a:t>
            </a:r>
            <a:endParaRPr lang="cs-CZ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Zástupný symbol pro obsah 4"/>
          <p:cNvSpPr>
            <a:spLocks noGrp="1"/>
          </p:cNvSpPr>
          <p:nvPr>
            <p:ph sz="half" idx="1"/>
          </p:nvPr>
        </p:nvSpPr>
        <p:spPr>
          <a:xfrm>
            <a:off x="860564" y="1462958"/>
            <a:ext cx="10059732" cy="506073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cs-CZ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Celková dodaná energie kWh/(m</a:t>
            </a:r>
            <a:r>
              <a:rPr lang="cs-CZ" sz="2000" baseline="30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s-CZ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.rok)</a:t>
            </a:r>
            <a:endParaRPr lang="cs-CZ" sz="2000" b="1" dirty="0" smtClean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14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1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Ekonomická analýza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6423593"/>
              </p:ext>
            </p:extLst>
          </p:nvPr>
        </p:nvGraphicFramePr>
        <p:xfrm>
          <a:off x="644577" y="2076452"/>
          <a:ext cx="10897848" cy="27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1351">
                  <a:extLst>
                    <a:ext uri="{9D8B030D-6E8A-4147-A177-3AD203B41FA5}">
                      <a16:colId xmlns:a16="http://schemas.microsoft.com/office/drawing/2014/main" xmlns="" val="3400543503"/>
                    </a:ext>
                  </a:extLst>
                </a:gridCol>
                <a:gridCol w="1738859">
                  <a:extLst>
                    <a:ext uri="{9D8B030D-6E8A-4147-A177-3AD203B41FA5}">
                      <a16:colId xmlns:a16="http://schemas.microsoft.com/office/drawing/2014/main" xmlns="" val="3708845465"/>
                    </a:ext>
                  </a:extLst>
                </a:gridCol>
                <a:gridCol w="1873770">
                  <a:extLst>
                    <a:ext uri="{9D8B030D-6E8A-4147-A177-3AD203B41FA5}">
                      <a16:colId xmlns:a16="http://schemas.microsoft.com/office/drawing/2014/main" xmlns="" val="2012428380"/>
                    </a:ext>
                  </a:extLst>
                </a:gridCol>
                <a:gridCol w="1723868"/>
              </a:tblGrid>
              <a:tr h="540000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Klasifikace</a:t>
                      </a:r>
                      <a:r>
                        <a:rPr lang="cs-CZ" sz="2400" b="1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 budovy</a:t>
                      </a:r>
                      <a:endParaRPr lang="cs-CZ" sz="24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+mn-lt"/>
                      </a:endParaRPr>
                    </a:p>
                  </a:txBody>
                  <a:tcPr marL="180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PAS</a:t>
                      </a:r>
                      <a:endParaRPr lang="cs-CZ" sz="24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144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FFFF00"/>
                          </a:solidFill>
                          <a:latin typeface="+mn-lt"/>
                        </a:rPr>
                        <a:t>NED</a:t>
                      </a:r>
                      <a:endParaRPr lang="cs-CZ" sz="2400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144000" marR="180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Delta </a:t>
                      </a:r>
                      <a:r>
                        <a:rPr lang="el-GR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 </a:t>
                      </a:r>
                      <a:endParaRPr lang="cs-CZ" sz="2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144000" marR="180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576594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Cena</a:t>
                      </a:r>
                      <a:r>
                        <a:rPr lang="cs-CZ" sz="24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za </a:t>
                      </a:r>
                      <a:r>
                        <a:rPr lang="cs-CZ" sz="2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objekt [Kč]</a:t>
                      </a:r>
                      <a:endParaRPr lang="cs-CZ" sz="2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1.332.410,-</a:t>
                      </a:r>
                      <a:endParaRPr lang="cs-CZ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44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1.159.218,-</a:t>
                      </a:r>
                      <a:endParaRPr lang="cs-CZ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44000" marR="180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173.192,-</a:t>
                      </a:r>
                      <a:endParaRPr lang="cs-CZ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44000" marR="180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460232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Neobnovitelná</a:t>
                      </a:r>
                      <a:r>
                        <a:rPr lang="cs-CZ" sz="24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cs-CZ" sz="2400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primár</a:t>
                      </a:r>
                      <a:r>
                        <a:rPr lang="cs-CZ" sz="24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. </a:t>
                      </a:r>
                      <a:r>
                        <a:rPr lang="cs-CZ" sz="2400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ener</a:t>
                      </a:r>
                      <a:r>
                        <a:rPr lang="cs-CZ" sz="24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. </a:t>
                      </a:r>
                      <a:r>
                        <a:rPr lang="cs-CZ" sz="2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cs-CZ" sz="2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MWh</a:t>
                      </a:r>
                      <a:r>
                        <a:rPr lang="cs-CZ" sz="2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/rok]</a:t>
                      </a:r>
                      <a:endParaRPr lang="cs-CZ" sz="2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13,9</a:t>
                      </a:r>
                      <a:endParaRPr lang="cs-CZ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44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17,9</a:t>
                      </a:r>
                      <a:endParaRPr lang="cs-CZ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44000" marR="180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cs-CZ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44000" marR="180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10733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Cena za energie za </a:t>
                      </a:r>
                      <a:r>
                        <a:rPr lang="cs-CZ" sz="2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rok [Kč]</a:t>
                      </a:r>
                      <a:endParaRPr lang="cs-CZ" sz="2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5.854,9,-</a:t>
                      </a:r>
                      <a:endParaRPr lang="cs-CZ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44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7.149,-</a:t>
                      </a:r>
                      <a:endParaRPr lang="cs-CZ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44000" marR="180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1.294,1,-</a:t>
                      </a:r>
                      <a:endParaRPr lang="cs-CZ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44000" marR="180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544179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Návratnost</a:t>
                      </a:r>
                      <a:endParaRPr lang="cs-CZ" sz="2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180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2400" b="1" dirty="0">
                        <a:latin typeface="+mn-lt"/>
                      </a:endParaRPr>
                    </a:p>
                  </a:txBody>
                  <a:tcPr marL="144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2400" b="1" dirty="0">
                        <a:latin typeface="+mn-lt"/>
                      </a:endParaRPr>
                    </a:p>
                  </a:txBody>
                  <a:tcPr marL="144000" marR="180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133 let</a:t>
                      </a:r>
                      <a:endParaRPr lang="cs-CZ" sz="2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144000" marR="180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7936011"/>
                  </a:ext>
                </a:extLst>
              </a:tr>
            </a:tbl>
          </a:graphicData>
        </a:graphic>
      </p:graphicFrame>
      <p:sp>
        <p:nvSpPr>
          <p:cNvPr id="4" name="Zástupný symbol pro obsah 4"/>
          <p:cNvSpPr>
            <a:spLocks noGrp="1"/>
          </p:cNvSpPr>
          <p:nvPr>
            <p:ph sz="half" idx="1"/>
          </p:nvPr>
        </p:nvSpPr>
        <p:spPr>
          <a:xfrm>
            <a:off x="954515" y="5636301"/>
            <a:ext cx="10272286" cy="506073"/>
          </a:xfrm>
          <a:solidFill>
            <a:schemeClr val="tx1">
              <a:alpha val="76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cs-CZ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⫷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 snížení návratnosti pomocí využití alternativních zdrojů energie</a:t>
            </a:r>
            <a:r>
              <a:rPr lang="cs-CZ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⫸</a:t>
            </a:r>
            <a:endParaRPr lang="cs-CZ" sz="2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44578" y="4990932"/>
            <a:ext cx="1828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Zdroj: </a:t>
            </a:r>
            <a:r>
              <a:rPr lang="cs-CZ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Vlastní tvorba</a:t>
            </a:r>
          </a:p>
        </p:txBody>
      </p:sp>
    </p:spTree>
    <p:extLst>
      <p:ext uri="{BB962C8B-B14F-4D97-AF65-F5344CB8AC3E}">
        <p14:creationId xmlns:p14="http://schemas.microsoft.com/office/powerpoint/2010/main" xmlns="" val="146503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Závěrečné</a:t>
            </a:r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shrnutí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721" y="4921367"/>
            <a:ext cx="2938819" cy="1632677"/>
          </a:xfrm>
          <a:prstGeom prst="rect">
            <a:avLst/>
          </a:prstGeom>
        </p:spPr>
      </p:pic>
      <p:sp>
        <p:nvSpPr>
          <p:cNvPr id="9" name="Zástupný symbol pro obsah 4"/>
          <p:cNvSpPr>
            <a:spLocks noGrp="1"/>
          </p:cNvSpPr>
          <p:nvPr>
            <p:ph sz="half" idx="1"/>
          </p:nvPr>
        </p:nvSpPr>
        <p:spPr>
          <a:xfrm>
            <a:off x="1043670" y="2252929"/>
            <a:ext cx="10587910" cy="21287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Zpracování konstrukčních detailů a jejich aplikovatelnost v praxi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Ekonomická analýza nebyla dle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předpokladů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Využití dotačního titulu NZÚ</a:t>
            </a:r>
          </a:p>
        </p:txBody>
      </p:sp>
    </p:spTree>
    <p:extLst>
      <p:ext uri="{BB962C8B-B14F-4D97-AF65-F5344CB8AC3E}">
        <p14:creationId xmlns:p14="http://schemas.microsoft.com/office/powerpoint/2010/main" xmlns="" val="99651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43719" y1="93758" x2="43719" y2="93758"/>
                        <a14:foregroundMark x1="59050" y1="83697" x2="59050" y2="83697"/>
                        <a14:foregroundMark x1="61919" y1="83273" x2="61919" y2="83273"/>
                        <a14:foregroundMark x1="57567" y1="82606" x2="57567" y2="82606"/>
                        <a14:foregroundMark x1="85460" y1="15515" x2="85460" y2="15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4936" y="394659"/>
            <a:ext cx="1265883" cy="2064992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03695" y="567928"/>
            <a:ext cx="10594102" cy="859227"/>
          </a:xfrm>
        </p:spPr>
        <p:txBody>
          <a:bodyPr/>
          <a:lstStyle/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Odpovědi na otázky vedoucího BP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03274" y="1592263"/>
            <a:ext cx="10594529" cy="4608512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Autorova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materiálová analýza je pouhým shrnutím výhod a nevýhod bez komplexního a podrobného rozebrání jednotlivých variant, porovnání a sumarizací získaných informací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Absence zmínky o </a:t>
            </a:r>
            <a:r>
              <a:rPr lang="cs-CZ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high-tech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izolačních materiálech (vakuové izolace, </a:t>
            </a:r>
            <a:r>
              <a:rPr lang="cs-CZ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aerogel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a zmínění jejich výhod, nevýhod a cen v teoretické části práce.</a:t>
            </a:r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aplikační části není zcela zřejmé s jakými parametry nízkoenergetického domu je porovnáván navržený pasivní dům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Rozpočty… </a:t>
            </a:r>
          </a:p>
        </p:txBody>
      </p:sp>
    </p:spTree>
    <p:extLst>
      <p:ext uri="{BB962C8B-B14F-4D97-AF65-F5344CB8AC3E}">
        <p14:creationId xmlns:p14="http://schemas.microsoft.com/office/powerpoint/2010/main" xmlns="" val="1574073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Odpovědi na otázky oponenta BP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03274" y="1592263"/>
            <a:ext cx="10423525" cy="4608512"/>
          </a:xfrm>
        </p:spPr>
        <p:txBody>
          <a:bodyPr/>
          <a:lstStyle/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Vás vedlo ke kombinaci výrobků společnosti HELUZ a </a:t>
            </a:r>
            <a:r>
              <a:rPr lang="cs-CZ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Wienerberger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43719" y1="93758" x2="43719" y2="93758"/>
                        <a14:foregroundMark x1="59050" y1="83697" x2="59050" y2="83697"/>
                        <a14:foregroundMark x1="61919" y1="83273" x2="61919" y2="83273"/>
                        <a14:foregroundMark x1="57567" y1="82606" x2="57567" y2="82606"/>
                        <a14:foregroundMark x1="85460" y1="15515" x2="85460" y2="15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4936" y="394659"/>
            <a:ext cx="1265883" cy="20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097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9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>
            <a:hlinkClick r:id="rId3"/>
          </p:cNvPr>
          <p:cNvSpPr/>
          <p:nvPr/>
        </p:nvSpPr>
        <p:spPr>
          <a:xfrm>
            <a:off x="3048817" y="1828799"/>
            <a:ext cx="6727371" cy="1858791"/>
          </a:xfrm>
          <a:prstGeom prst="roundRect">
            <a:avLst/>
          </a:prstGeom>
          <a:solidFill>
            <a:schemeClr val="accent2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Vaši pozornost. 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Zástupný symbol pro obsah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86928">
            <a:off x="9633266" y="4339772"/>
            <a:ext cx="3121282" cy="1545771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676" y="4918815"/>
            <a:ext cx="3419681" cy="173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432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03695" y="1527867"/>
            <a:ext cx="10584611" cy="4608513"/>
          </a:xfrm>
        </p:spPr>
        <p:txBody>
          <a:bodyPr>
            <a:normAutofit fontScale="92500" lnSpcReduction="20000"/>
          </a:bodyPr>
          <a:lstStyle/>
          <a:p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Motivace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důvody k řešení daného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problému</a:t>
            </a: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Cíl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Použité metody</a:t>
            </a: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Nosné konstrukce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Tepelné izolace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Umístění pasivního RD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Návrh pasivního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Energetická náročnost budovy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Ekonomická analýza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Závěrečné shrnutí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Odpovědi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otázky vedoucího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Odpovědi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otázky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oponenta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</a:t>
            </a: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Obsah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82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Vlastní zájem autora o danou problematiku</a:t>
            </a:r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Rozšíření teoretických znalostí a zdokonalení se v oboru</a:t>
            </a:r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Využitelnost v praxi</a:t>
            </a:r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Aktuálnost tématu 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Motivace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důvody k řešení daného problému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493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896" y="402821"/>
            <a:ext cx="778849" cy="778849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65595" y="1649412"/>
            <a:ext cx="10584611" cy="50789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Analýza stavebních materiálů</a:t>
            </a:r>
          </a:p>
          <a:p>
            <a:pPr marL="0" indent="0">
              <a:buNone/>
            </a:pPr>
            <a:endParaRPr lang="cs-C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Návrh nejoptimálnější kombinace materiálů </a:t>
            </a:r>
          </a:p>
          <a:p>
            <a:pPr marL="0" indent="0">
              <a:buNone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stavbu rodinného domu v pasivním standardu</a:t>
            </a:r>
          </a:p>
          <a:p>
            <a:pPr marL="0" indent="0">
              <a:buNone/>
            </a:pPr>
            <a:endParaRPr lang="cs-CZ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Návrh a projektová příprava pasivního rodinného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domu</a:t>
            </a:r>
          </a:p>
          <a:p>
            <a:pPr marL="0" indent="0">
              <a:buNone/>
            </a:pPr>
            <a:endParaRPr lang="cs-CZ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Dokumentace pro stavební řízení + energetický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posudek</a:t>
            </a:r>
          </a:p>
          <a:p>
            <a:pPr marL="0" indent="0">
              <a:buNone/>
            </a:pPr>
            <a:endParaRPr lang="cs-CZ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Porovnání pasivního a nízkoenergetického domu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8105" y="1911676"/>
            <a:ext cx="637545" cy="5777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630" y="3226126"/>
            <a:ext cx="637545" cy="5777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6380" y="4197676"/>
            <a:ext cx="637545" cy="5777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7905" y="5102551"/>
            <a:ext cx="637545" cy="57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62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94170" y="1735137"/>
            <a:ext cx="10584611" cy="4608513"/>
          </a:xfrm>
        </p:spPr>
        <p:txBody>
          <a:bodyPr/>
          <a:lstStyle/>
          <a:p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Sběr dat a informací z odborné literatury, jejich následné zpracování</a:t>
            </a: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Analýza dostupných materiálů – použitelnost, výhody/nevýhody</a:t>
            </a: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Výběr materiálů, tepelné výpočty, návrh pasivního RD</a:t>
            </a: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Cenová kalkulace RTS, finanční analýza, porovnání </a:t>
            </a:r>
            <a:r>
              <a:rPr lang="cs-CZ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vs. </a:t>
            </a:r>
            <a:r>
              <a:rPr lang="cs-CZ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</a:t>
            </a:r>
            <a:endParaRPr lang="cs-CZ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Použité metody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493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803694" y="2423923"/>
            <a:ext cx="2235600" cy="2235600"/>
            <a:chOff x="803695" y="2575344"/>
            <a:chExt cx="1577555" cy="1577555"/>
          </a:xfrm>
        </p:grpSpPr>
        <p:sp>
          <p:nvSpPr>
            <p:cNvPr id="5" name="Ovál 4"/>
            <p:cNvSpPr/>
            <p:nvPr/>
          </p:nvSpPr>
          <p:spPr>
            <a:xfrm>
              <a:off x="803695" y="2575344"/>
              <a:ext cx="1577555" cy="157755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ál 9"/>
            <p:cNvSpPr/>
            <p:nvPr/>
          </p:nvSpPr>
          <p:spPr>
            <a:xfrm>
              <a:off x="971549" y="2743200"/>
              <a:ext cx="1241846" cy="124184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Nosné konstrukce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1126376" y="1922174"/>
            <a:ext cx="157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Beton</a:t>
            </a:r>
            <a:endParaRPr 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8" name="Přímá spojnice 37"/>
          <p:cNvCxnSpPr>
            <a:stCxn id="10" idx="4"/>
          </p:cNvCxnSpPr>
          <p:nvPr/>
        </p:nvCxnSpPr>
        <p:spPr>
          <a:xfrm flipH="1">
            <a:off x="1915153" y="4421651"/>
            <a:ext cx="6341" cy="816395"/>
          </a:xfrm>
          <a:prstGeom prst="lin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2700000" scaled="1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TextovéPole 44"/>
          <p:cNvSpPr txBox="1"/>
          <p:nvPr/>
        </p:nvSpPr>
        <p:spPr>
          <a:xfrm>
            <a:off x="329783" y="5238046"/>
            <a:ext cx="3241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3,979 </a:t>
            </a:r>
            <a:r>
              <a:rPr lang="cs-CZ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W/m2K</a:t>
            </a:r>
          </a:p>
          <a:p>
            <a:pPr algn="ctr"/>
            <a:r>
              <a:rPr lang="cs-CZ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 </a:t>
            </a:r>
            <a:r>
              <a:rPr lang="cs-CZ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± 2.500</a:t>
            </a:r>
            <a:r>
              <a:rPr lang="cs-CZ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,-Kč/m3 </a:t>
            </a:r>
            <a:endParaRPr lang="cs-CZ" sz="20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Zástupný symbol pro obrázek 1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7" r="5247"/>
          <a:stretch>
            <a:fillRect/>
          </a:stretch>
        </p:blipFill>
        <p:spPr>
          <a:xfrm>
            <a:off x="983244" y="2612777"/>
            <a:ext cx="1863818" cy="1857894"/>
          </a:xfrm>
        </p:spPr>
      </p:pic>
      <p:grpSp>
        <p:nvGrpSpPr>
          <p:cNvPr id="50" name="Skupina 49"/>
          <p:cNvGrpSpPr/>
          <p:nvPr/>
        </p:nvGrpSpPr>
        <p:grpSpPr>
          <a:xfrm>
            <a:off x="3577518" y="2423923"/>
            <a:ext cx="2235600" cy="2235600"/>
            <a:chOff x="803695" y="2575344"/>
            <a:chExt cx="1577555" cy="1577555"/>
          </a:xfrm>
        </p:grpSpPr>
        <p:sp>
          <p:nvSpPr>
            <p:cNvPr id="51" name="Ovál 50"/>
            <p:cNvSpPr/>
            <p:nvPr/>
          </p:nvSpPr>
          <p:spPr>
            <a:xfrm>
              <a:off x="803695" y="2575344"/>
              <a:ext cx="1577555" cy="157755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Ovál 51"/>
            <p:cNvSpPr/>
            <p:nvPr/>
          </p:nvSpPr>
          <p:spPr>
            <a:xfrm>
              <a:off x="971549" y="2743200"/>
              <a:ext cx="1241846" cy="124184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6" name="TextovéPole 55"/>
          <p:cNvSpPr txBox="1"/>
          <p:nvPr/>
        </p:nvSpPr>
        <p:spPr>
          <a:xfrm>
            <a:off x="3900200" y="1552842"/>
            <a:ext cx="1577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Keramické tvárnice</a:t>
            </a:r>
            <a:endParaRPr 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7" name="Přímá spojnice 56"/>
          <p:cNvCxnSpPr>
            <a:stCxn id="52" idx="4"/>
          </p:cNvCxnSpPr>
          <p:nvPr/>
        </p:nvCxnSpPr>
        <p:spPr>
          <a:xfrm flipH="1">
            <a:off x="4688977" y="4421651"/>
            <a:ext cx="6341" cy="816395"/>
          </a:xfrm>
          <a:prstGeom prst="lin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2700000" scaled="1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5" name="Zástupný symbol pro obrázek 2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75" r="21875"/>
          <a:stretch>
            <a:fillRect/>
          </a:stretch>
        </p:blipFill>
        <p:spPr>
          <a:xfrm>
            <a:off x="3761898" y="2606541"/>
            <a:ext cx="1865688" cy="1864130"/>
          </a:xfrm>
        </p:spPr>
      </p:pic>
      <p:grpSp>
        <p:nvGrpSpPr>
          <p:cNvPr id="60" name="Skupina 59"/>
          <p:cNvGrpSpPr/>
          <p:nvPr/>
        </p:nvGrpSpPr>
        <p:grpSpPr>
          <a:xfrm>
            <a:off x="6366444" y="2479179"/>
            <a:ext cx="2235600" cy="2235600"/>
            <a:chOff x="803695" y="2575344"/>
            <a:chExt cx="1577555" cy="1577555"/>
          </a:xfrm>
        </p:grpSpPr>
        <p:sp>
          <p:nvSpPr>
            <p:cNvPr id="61" name="Ovál 60"/>
            <p:cNvSpPr/>
            <p:nvPr/>
          </p:nvSpPr>
          <p:spPr>
            <a:xfrm>
              <a:off x="803695" y="2575344"/>
              <a:ext cx="1577555" cy="157755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Ovál 61"/>
            <p:cNvSpPr/>
            <p:nvPr/>
          </p:nvSpPr>
          <p:spPr>
            <a:xfrm>
              <a:off x="971549" y="2743200"/>
              <a:ext cx="1241846" cy="124184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3" name="TextovéPole 62"/>
          <p:cNvSpPr txBox="1"/>
          <p:nvPr/>
        </p:nvSpPr>
        <p:spPr>
          <a:xfrm>
            <a:off x="6689126" y="1977430"/>
            <a:ext cx="157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Dřevo</a:t>
            </a:r>
            <a:endParaRPr 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4" name="Přímá spojnice 63"/>
          <p:cNvCxnSpPr>
            <a:stCxn id="62" idx="4"/>
          </p:cNvCxnSpPr>
          <p:nvPr/>
        </p:nvCxnSpPr>
        <p:spPr>
          <a:xfrm flipH="1">
            <a:off x="7477903" y="4476907"/>
            <a:ext cx="6341" cy="816395"/>
          </a:xfrm>
          <a:prstGeom prst="lin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2700000" scaled="1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7" name="Skupina 66"/>
          <p:cNvGrpSpPr/>
          <p:nvPr/>
        </p:nvGrpSpPr>
        <p:grpSpPr>
          <a:xfrm>
            <a:off x="9140268" y="2479179"/>
            <a:ext cx="2235600" cy="2235600"/>
            <a:chOff x="803695" y="2575344"/>
            <a:chExt cx="1577555" cy="1577555"/>
          </a:xfrm>
        </p:grpSpPr>
        <p:sp>
          <p:nvSpPr>
            <p:cNvPr id="68" name="Ovál 67"/>
            <p:cNvSpPr/>
            <p:nvPr/>
          </p:nvSpPr>
          <p:spPr>
            <a:xfrm>
              <a:off x="803695" y="2575344"/>
              <a:ext cx="1577555" cy="157755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Ovál 68"/>
            <p:cNvSpPr/>
            <p:nvPr/>
          </p:nvSpPr>
          <p:spPr>
            <a:xfrm>
              <a:off x="971549" y="2743200"/>
              <a:ext cx="1241846" cy="124184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0" name="TextovéPole 69"/>
          <p:cNvSpPr txBox="1"/>
          <p:nvPr/>
        </p:nvSpPr>
        <p:spPr>
          <a:xfrm>
            <a:off x="9462950" y="1977430"/>
            <a:ext cx="157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Ocel</a:t>
            </a:r>
            <a:endParaRPr 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1" name="Přímá spojnice 70"/>
          <p:cNvCxnSpPr>
            <a:stCxn id="69" idx="4"/>
          </p:cNvCxnSpPr>
          <p:nvPr/>
        </p:nvCxnSpPr>
        <p:spPr>
          <a:xfrm flipH="1">
            <a:off x="10251727" y="4476907"/>
            <a:ext cx="6341" cy="816395"/>
          </a:xfrm>
          <a:prstGeom prst="lin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2700000" scaled="1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3" name="Zástupný symbol pro obrázek 32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66" r="11866"/>
          <a:stretch>
            <a:fillRect/>
          </a:stretch>
        </p:blipFill>
        <p:spPr>
          <a:xfrm>
            <a:off x="9334855" y="2661797"/>
            <a:ext cx="1863947" cy="1864130"/>
          </a:xfrm>
        </p:spPr>
      </p:pic>
      <p:pic>
        <p:nvPicPr>
          <p:cNvPr id="37" name="Zástupný symbol pro obrázek 36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89" r="8889"/>
          <a:stretch>
            <a:fillRect/>
          </a:stretch>
        </p:blipFill>
        <p:spPr>
          <a:xfrm>
            <a:off x="6543730" y="2661797"/>
            <a:ext cx="1865925" cy="1864130"/>
          </a:xfrm>
          <a:blipFill>
            <a:blip r:embed="rId6" cstate="print"/>
            <a:stretch>
              <a:fillRect/>
            </a:stretch>
          </a:blipFill>
        </p:spPr>
      </p:pic>
      <p:sp>
        <p:nvSpPr>
          <p:cNvPr id="31" name="TextovéPole 30"/>
          <p:cNvSpPr txBox="1"/>
          <p:nvPr/>
        </p:nvSpPr>
        <p:spPr>
          <a:xfrm>
            <a:off x="3061938" y="5244525"/>
            <a:ext cx="3241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1,754 W/m2K</a:t>
            </a:r>
          </a:p>
          <a:p>
            <a:pPr algn="ctr"/>
            <a:r>
              <a:rPr lang="cs-CZ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 </a:t>
            </a:r>
            <a:r>
              <a:rPr lang="cs-CZ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± </a:t>
            </a:r>
            <a:r>
              <a:rPr lang="cs-CZ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1.000,-Kč/m3 </a:t>
            </a:r>
            <a:endParaRPr lang="cs-CZ" sz="20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5863546" y="5255564"/>
            <a:ext cx="3241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1,378 W/m2K</a:t>
            </a:r>
          </a:p>
          <a:p>
            <a:pPr algn="ctr"/>
            <a:r>
              <a:rPr lang="cs-CZ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 </a:t>
            </a:r>
            <a:r>
              <a:rPr lang="cs-CZ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± </a:t>
            </a:r>
            <a:r>
              <a:rPr lang="cs-CZ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4.500,-Kč/m3 </a:t>
            </a:r>
            <a:endParaRPr lang="cs-CZ" sz="20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8631030" y="5281593"/>
            <a:ext cx="3241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0,997 W/m2K</a:t>
            </a:r>
          </a:p>
          <a:p>
            <a:pPr algn="ctr"/>
            <a:r>
              <a:rPr lang="cs-CZ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 </a:t>
            </a:r>
            <a:r>
              <a:rPr lang="cs-CZ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± </a:t>
            </a:r>
            <a:r>
              <a:rPr lang="cs-CZ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2.000,-Kč/m3 </a:t>
            </a:r>
            <a:endParaRPr lang="cs-CZ" sz="20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206061" y="6329356"/>
            <a:ext cx="7669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Pozn.: součinitele prostupu tepla </a:t>
            </a:r>
            <a:r>
              <a:rPr lang="cs-CZ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cs-CZ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při tloušťce materiálu </a:t>
            </a:r>
            <a:r>
              <a:rPr lang="cs-CZ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100mm</a:t>
            </a:r>
            <a:endParaRPr lang="cs-CZ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93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803694" y="2336593"/>
            <a:ext cx="2235600" cy="2235600"/>
            <a:chOff x="803695" y="2575344"/>
            <a:chExt cx="1577555" cy="1577555"/>
          </a:xfrm>
        </p:grpSpPr>
        <p:sp>
          <p:nvSpPr>
            <p:cNvPr id="5" name="Ovál 4"/>
            <p:cNvSpPr/>
            <p:nvPr/>
          </p:nvSpPr>
          <p:spPr>
            <a:xfrm>
              <a:off x="803695" y="2575344"/>
              <a:ext cx="1577555" cy="157755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ál 9"/>
            <p:cNvSpPr/>
            <p:nvPr/>
          </p:nvSpPr>
          <p:spPr>
            <a:xfrm>
              <a:off x="971549" y="2743200"/>
              <a:ext cx="1241846" cy="124184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Tepelné izolace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126376" y="1465512"/>
            <a:ext cx="1577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Minerální izolace</a:t>
            </a:r>
            <a:endParaRPr 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8" name="Přímá spojnice 37"/>
          <p:cNvCxnSpPr>
            <a:stCxn id="10" idx="4"/>
          </p:cNvCxnSpPr>
          <p:nvPr/>
        </p:nvCxnSpPr>
        <p:spPr>
          <a:xfrm flipH="1">
            <a:off x="1915153" y="4334321"/>
            <a:ext cx="6341" cy="816395"/>
          </a:xfrm>
          <a:prstGeom prst="lin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2700000" scaled="1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TextovéPole 44"/>
          <p:cNvSpPr txBox="1"/>
          <p:nvPr/>
        </p:nvSpPr>
        <p:spPr>
          <a:xfrm>
            <a:off x="309304" y="5205972"/>
            <a:ext cx="3211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0,383 W/m2K</a:t>
            </a:r>
          </a:p>
          <a:p>
            <a:pPr algn="ctr"/>
            <a:r>
              <a:rPr lang="cs-CZ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 ± </a:t>
            </a:r>
            <a:r>
              <a:rPr lang="cs-CZ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1.100-7.000 Kč/m3 </a:t>
            </a:r>
            <a:endParaRPr lang="cs-CZ" sz="20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cs-CZ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0" name="Skupina 49"/>
          <p:cNvGrpSpPr/>
          <p:nvPr/>
        </p:nvGrpSpPr>
        <p:grpSpPr>
          <a:xfrm>
            <a:off x="3577518" y="2336593"/>
            <a:ext cx="2235600" cy="2235600"/>
            <a:chOff x="803695" y="2575344"/>
            <a:chExt cx="1577555" cy="1577555"/>
          </a:xfrm>
        </p:grpSpPr>
        <p:sp>
          <p:nvSpPr>
            <p:cNvPr id="51" name="Ovál 50"/>
            <p:cNvSpPr/>
            <p:nvPr/>
          </p:nvSpPr>
          <p:spPr>
            <a:xfrm>
              <a:off x="803695" y="2575344"/>
              <a:ext cx="1577555" cy="157755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Ovál 51"/>
            <p:cNvSpPr/>
            <p:nvPr/>
          </p:nvSpPr>
          <p:spPr>
            <a:xfrm>
              <a:off x="971549" y="2743200"/>
              <a:ext cx="1241846" cy="124184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6" name="TextovéPole 55"/>
          <p:cNvSpPr txBox="1"/>
          <p:nvPr/>
        </p:nvSpPr>
        <p:spPr>
          <a:xfrm>
            <a:off x="3900200" y="1828904"/>
            <a:ext cx="157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Polystyren</a:t>
            </a:r>
            <a:endParaRPr 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7" name="Přímá spojnice 56"/>
          <p:cNvCxnSpPr>
            <a:stCxn id="52" idx="4"/>
          </p:cNvCxnSpPr>
          <p:nvPr/>
        </p:nvCxnSpPr>
        <p:spPr>
          <a:xfrm flipH="1">
            <a:off x="4688977" y="4334321"/>
            <a:ext cx="6341" cy="816395"/>
          </a:xfrm>
          <a:prstGeom prst="lin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2700000" scaled="1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8" name="TextovéPole 57"/>
          <p:cNvSpPr txBox="1"/>
          <p:nvPr/>
        </p:nvSpPr>
        <p:spPr>
          <a:xfrm>
            <a:off x="3417758" y="5205972"/>
            <a:ext cx="261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0,409 </a:t>
            </a:r>
            <a:r>
              <a:rPr lang="cs-CZ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W/m2K </a:t>
            </a:r>
            <a:endParaRPr lang="cs-CZ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cs-CZ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 ± </a:t>
            </a:r>
            <a:r>
              <a:rPr lang="cs-CZ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2.000-3.500,-</a:t>
            </a:r>
            <a:r>
              <a:rPr lang="cs-CZ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Kč/m3 </a:t>
            </a:r>
          </a:p>
          <a:p>
            <a:pPr algn="ctr"/>
            <a:endParaRPr lang="cs-CZ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0" name="Skupina 59"/>
          <p:cNvGrpSpPr/>
          <p:nvPr/>
        </p:nvGrpSpPr>
        <p:grpSpPr>
          <a:xfrm>
            <a:off x="6366444" y="2391849"/>
            <a:ext cx="2235600" cy="2235600"/>
            <a:chOff x="803695" y="2575344"/>
            <a:chExt cx="1577555" cy="1577555"/>
          </a:xfrm>
        </p:grpSpPr>
        <p:sp>
          <p:nvSpPr>
            <p:cNvPr id="61" name="Ovál 60"/>
            <p:cNvSpPr/>
            <p:nvPr/>
          </p:nvSpPr>
          <p:spPr>
            <a:xfrm>
              <a:off x="803695" y="2575344"/>
              <a:ext cx="1577555" cy="157755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Ovál 61"/>
            <p:cNvSpPr/>
            <p:nvPr/>
          </p:nvSpPr>
          <p:spPr>
            <a:xfrm>
              <a:off x="971549" y="2743200"/>
              <a:ext cx="1241846" cy="124184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3" name="TextovéPole 62"/>
          <p:cNvSpPr txBox="1"/>
          <p:nvPr/>
        </p:nvSpPr>
        <p:spPr>
          <a:xfrm>
            <a:off x="6502835" y="1890100"/>
            <a:ext cx="196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Polyuretan</a:t>
            </a:r>
            <a:endParaRPr 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4" name="Přímá spojnice 63"/>
          <p:cNvCxnSpPr>
            <a:stCxn id="62" idx="4"/>
          </p:cNvCxnSpPr>
          <p:nvPr/>
        </p:nvCxnSpPr>
        <p:spPr>
          <a:xfrm flipH="1">
            <a:off x="7477903" y="4389577"/>
            <a:ext cx="6341" cy="816395"/>
          </a:xfrm>
          <a:prstGeom prst="lin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2700000" scaled="1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7" name="Skupina 66"/>
          <p:cNvGrpSpPr/>
          <p:nvPr/>
        </p:nvGrpSpPr>
        <p:grpSpPr>
          <a:xfrm>
            <a:off x="9140268" y="2391849"/>
            <a:ext cx="2235600" cy="2235600"/>
            <a:chOff x="803695" y="2575344"/>
            <a:chExt cx="1577555" cy="1577555"/>
          </a:xfrm>
        </p:grpSpPr>
        <p:sp>
          <p:nvSpPr>
            <p:cNvPr id="68" name="Ovál 67"/>
            <p:cNvSpPr/>
            <p:nvPr/>
          </p:nvSpPr>
          <p:spPr>
            <a:xfrm>
              <a:off x="803695" y="2575344"/>
              <a:ext cx="1577555" cy="157755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Ovál 68"/>
            <p:cNvSpPr/>
            <p:nvPr/>
          </p:nvSpPr>
          <p:spPr>
            <a:xfrm>
              <a:off x="971549" y="2743200"/>
              <a:ext cx="1241846" cy="124184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0" name="TextovéPole 69"/>
          <p:cNvSpPr txBox="1"/>
          <p:nvPr/>
        </p:nvSpPr>
        <p:spPr>
          <a:xfrm>
            <a:off x="9078055" y="1890100"/>
            <a:ext cx="237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Polyisokyanurát</a:t>
            </a:r>
            <a:r>
              <a:rPr lang="cs-CZ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1" name="Přímá spojnice 70"/>
          <p:cNvCxnSpPr>
            <a:stCxn id="69" idx="4"/>
          </p:cNvCxnSpPr>
          <p:nvPr/>
        </p:nvCxnSpPr>
        <p:spPr>
          <a:xfrm flipH="1">
            <a:off x="10251727" y="4389577"/>
            <a:ext cx="6341" cy="816395"/>
          </a:xfrm>
          <a:prstGeom prst="lin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2700000" scaled="1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" name="Zástupný symbol pro obrázek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4" r="4354"/>
          <a:stretch>
            <a:fillRect/>
          </a:stretch>
        </p:blipFill>
        <p:spPr>
          <a:xfrm>
            <a:off x="988164" y="2525447"/>
            <a:ext cx="1861167" cy="1864130"/>
          </a:xfrm>
        </p:spPr>
      </p:pic>
      <p:pic>
        <p:nvPicPr>
          <p:cNvPr id="9" name="Zástupný symbol pro obrázek 8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25" r="14825"/>
          <a:stretch>
            <a:fillRect/>
          </a:stretch>
        </p:blipFill>
        <p:spPr>
          <a:xfrm>
            <a:off x="3770749" y="2525447"/>
            <a:ext cx="1864052" cy="1864130"/>
          </a:xfrm>
        </p:spPr>
      </p:pic>
      <p:pic>
        <p:nvPicPr>
          <p:cNvPr id="12" name="Zástupný symbol pro obrázek 11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48" r="6548"/>
          <a:stretch>
            <a:fillRect/>
          </a:stretch>
        </p:blipFill>
        <p:spPr>
          <a:xfrm>
            <a:off x="6553029" y="2570309"/>
            <a:ext cx="1863816" cy="1864130"/>
          </a:xfrm>
        </p:spPr>
      </p:pic>
      <p:pic>
        <p:nvPicPr>
          <p:cNvPr id="16" name="Zástupný symbol pro obrázek 15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69" r="13769"/>
          <a:stretch>
            <a:fillRect/>
          </a:stretch>
        </p:blipFill>
        <p:spPr>
          <a:xfrm>
            <a:off x="9336187" y="2577585"/>
            <a:ext cx="1861283" cy="1864130"/>
          </a:xfrm>
        </p:spPr>
      </p:pic>
      <p:sp>
        <p:nvSpPr>
          <p:cNvPr id="31" name="TextovéPole 30"/>
          <p:cNvSpPr txBox="1"/>
          <p:nvPr/>
        </p:nvSpPr>
        <p:spPr>
          <a:xfrm>
            <a:off x="206061" y="6329356"/>
            <a:ext cx="7669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Pozn.: součinitele prostupu tepla </a:t>
            </a:r>
            <a:r>
              <a:rPr lang="cs-CZ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cs-CZ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při tloušťce materiálu </a:t>
            </a:r>
            <a:r>
              <a:rPr lang="cs-CZ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100mm</a:t>
            </a:r>
            <a:endParaRPr lang="cs-CZ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6185242" y="5205972"/>
            <a:ext cx="2632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0,444 W/m2K</a:t>
            </a:r>
          </a:p>
          <a:p>
            <a:pPr algn="ctr"/>
            <a:r>
              <a:rPr lang="cs-CZ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 ± </a:t>
            </a:r>
            <a:r>
              <a:rPr lang="cs-CZ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5.000-20.000,-</a:t>
            </a:r>
            <a:r>
              <a:rPr lang="cs-CZ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Kč/m3 </a:t>
            </a:r>
          </a:p>
          <a:p>
            <a:pPr algn="ctr"/>
            <a:r>
              <a:rPr lang="cs-CZ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8926807" y="5205972"/>
            <a:ext cx="2664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0,221 W/m2K</a:t>
            </a:r>
          </a:p>
          <a:p>
            <a:pPr algn="ctr"/>
            <a:r>
              <a:rPr lang="cs-CZ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 ± </a:t>
            </a:r>
            <a:r>
              <a:rPr lang="cs-CZ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5.000-10.000,-</a:t>
            </a:r>
            <a:r>
              <a:rPr lang="cs-CZ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Kč/m3 </a:t>
            </a:r>
          </a:p>
          <a:p>
            <a:pPr algn="ctr"/>
            <a:r>
              <a:rPr lang="cs-CZ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39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803694" y="2348972"/>
            <a:ext cx="2235600" cy="2235600"/>
            <a:chOff x="803695" y="2575344"/>
            <a:chExt cx="1577555" cy="1577555"/>
          </a:xfrm>
        </p:grpSpPr>
        <p:sp>
          <p:nvSpPr>
            <p:cNvPr id="5" name="Ovál 4"/>
            <p:cNvSpPr/>
            <p:nvPr/>
          </p:nvSpPr>
          <p:spPr>
            <a:xfrm>
              <a:off x="803695" y="2575344"/>
              <a:ext cx="1577555" cy="157755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vál 9"/>
            <p:cNvSpPr/>
            <p:nvPr/>
          </p:nvSpPr>
          <p:spPr>
            <a:xfrm>
              <a:off x="971549" y="2743200"/>
              <a:ext cx="1241846" cy="124184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Tepelné izolace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126376" y="1835919"/>
            <a:ext cx="157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Polyetylén </a:t>
            </a:r>
          </a:p>
        </p:txBody>
      </p:sp>
      <p:cxnSp>
        <p:nvCxnSpPr>
          <p:cNvPr id="38" name="Přímá spojnice 37"/>
          <p:cNvCxnSpPr>
            <a:stCxn id="10" idx="4"/>
          </p:cNvCxnSpPr>
          <p:nvPr/>
        </p:nvCxnSpPr>
        <p:spPr>
          <a:xfrm flipH="1">
            <a:off x="1915153" y="4346700"/>
            <a:ext cx="6341" cy="816395"/>
          </a:xfrm>
          <a:prstGeom prst="lin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2700000" scaled="1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0" name="Skupina 49"/>
          <p:cNvGrpSpPr/>
          <p:nvPr/>
        </p:nvGrpSpPr>
        <p:grpSpPr>
          <a:xfrm>
            <a:off x="3577518" y="2348972"/>
            <a:ext cx="2235600" cy="2235600"/>
            <a:chOff x="803695" y="2575344"/>
            <a:chExt cx="1577555" cy="1577555"/>
          </a:xfrm>
        </p:grpSpPr>
        <p:sp>
          <p:nvSpPr>
            <p:cNvPr id="51" name="Ovál 50"/>
            <p:cNvSpPr/>
            <p:nvPr/>
          </p:nvSpPr>
          <p:spPr>
            <a:xfrm>
              <a:off x="803695" y="2575344"/>
              <a:ext cx="1577555" cy="157755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Ovál 51"/>
            <p:cNvSpPr/>
            <p:nvPr/>
          </p:nvSpPr>
          <p:spPr>
            <a:xfrm>
              <a:off x="971549" y="2743200"/>
              <a:ext cx="1241846" cy="124184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6" name="TextovéPole 55"/>
          <p:cNvSpPr txBox="1"/>
          <p:nvPr/>
        </p:nvSpPr>
        <p:spPr>
          <a:xfrm>
            <a:off x="3709122" y="1841283"/>
            <a:ext cx="1959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Pěnové sklo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57" name="Přímá spojnice 56"/>
          <p:cNvCxnSpPr>
            <a:stCxn id="52" idx="4"/>
          </p:cNvCxnSpPr>
          <p:nvPr/>
        </p:nvCxnSpPr>
        <p:spPr>
          <a:xfrm flipH="1">
            <a:off x="4688977" y="4346700"/>
            <a:ext cx="6341" cy="816395"/>
          </a:xfrm>
          <a:prstGeom prst="lin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2700000" scaled="1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0" name="Skupina 59"/>
          <p:cNvGrpSpPr/>
          <p:nvPr/>
        </p:nvGrpSpPr>
        <p:grpSpPr>
          <a:xfrm>
            <a:off x="6366444" y="2404228"/>
            <a:ext cx="2235600" cy="2235600"/>
            <a:chOff x="803695" y="2575344"/>
            <a:chExt cx="1577555" cy="1577555"/>
          </a:xfrm>
        </p:grpSpPr>
        <p:sp>
          <p:nvSpPr>
            <p:cNvPr id="61" name="Ovál 60"/>
            <p:cNvSpPr/>
            <p:nvPr/>
          </p:nvSpPr>
          <p:spPr>
            <a:xfrm>
              <a:off x="803695" y="2575344"/>
              <a:ext cx="1577555" cy="157755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Ovál 61"/>
            <p:cNvSpPr/>
            <p:nvPr/>
          </p:nvSpPr>
          <p:spPr>
            <a:xfrm>
              <a:off x="971549" y="2743200"/>
              <a:ext cx="1241846" cy="124184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3" name="TextovéPole 62"/>
          <p:cNvSpPr txBox="1"/>
          <p:nvPr/>
        </p:nvSpPr>
        <p:spPr>
          <a:xfrm>
            <a:off x="6308385" y="1847031"/>
            <a:ext cx="2339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Foukaná izolace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64" name="Přímá spojnice 63"/>
          <p:cNvCxnSpPr>
            <a:stCxn id="62" idx="4"/>
          </p:cNvCxnSpPr>
          <p:nvPr/>
        </p:nvCxnSpPr>
        <p:spPr>
          <a:xfrm flipH="1">
            <a:off x="7477903" y="4401956"/>
            <a:ext cx="6341" cy="816395"/>
          </a:xfrm>
          <a:prstGeom prst="lin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2700000" scaled="1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7" name="Skupina 66"/>
          <p:cNvGrpSpPr/>
          <p:nvPr/>
        </p:nvGrpSpPr>
        <p:grpSpPr>
          <a:xfrm>
            <a:off x="9133927" y="2404228"/>
            <a:ext cx="2235600" cy="2235600"/>
            <a:chOff x="803695" y="2575344"/>
            <a:chExt cx="1577555" cy="1577555"/>
          </a:xfrm>
        </p:grpSpPr>
        <p:sp>
          <p:nvSpPr>
            <p:cNvPr id="68" name="Ovál 67"/>
            <p:cNvSpPr/>
            <p:nvPr/>
          </p:nvSpPr>
          <p:spPr>
            <a:xfrm>
              <a:off x="803695" y="2575344"/>
              <a:ext cx="1577555" cy="157755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Ovál 68"/>
            <p:cNvSpPr/>
            <p:nvPr/>
          </p:nvSpPr>
          <p:spPr>
            <a:xfrm>
              <a:off x="971549" y="2743200"/>
              <a:ext cx="1241846" cy="124184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0" name="TextovéPole 69"/>
          <p:cNvSpPr txBox="1"/>
          <p:nvPr/>
        </p:nvSpPr>
        <p:spPr>
          <a:xfrm>
            <a:off x="9078055" y="1592824"/>
            <a:ext cx="2377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Dřevovláknitá izolace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1" name="Přímá spojnice 70"/>
          <p:cNvCxnSpPr>
            <a:stCxn id="69" idx="4"/>
          </p:cNvCxnSpPr>
          <p:nvPr/>
        </p:nvCxnSpPr>
        <p:spPr>
          <a:xfrm flipH="1">
            <a:off x="10245386" y="4401956"/>
            <a:ext cx="6341" cy="816395"/>
          </a:xfrm>
          <a:prstGeom prst="lin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2700000" scaled="1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2" name="TextovéPole 71"/>
          <p:cNvSpPr txBox="1"/>
          <p:nvPr/>
        </p:nvSpPr>
        <p:spPr>
          <a:xfrm>
            <a:off x="8823994" y="5218351"/>
            <a:ext cx="2808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0.357 </a:t>
            </a:r>
            <a:r>
              <a:rPr lang="cs-CZ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W/m2K</a:t>
            </a:r>
          </a:p>
          <a:p>
            <a:pPr algn="ctr"/>
            <a:r>
              <a:rPr lang="cs-CZ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 </a:t>
            </a:r>
            <a:r>
              <a:rPr lang="cs-CZ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± </a:t>
            </a:r>
            <a:r>
              <a:rPr lang="cs-CZ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2.500</a:t>
            </a:r>
            <a:r>
              <a:rPr lang="cs-CZ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,-Kč/m3 </a:t>
            </a:r>
          </a:p>
          <a:p>
            <a:pPr algn="ctr"/>
            <a:r>
              <a:rPr lang="cs-CZ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41" r="5741"/>
          <a:stretch>
            <a:fillRect/>
          </a:stretch>
        </p:blipFill>
        <p:spPr>
          <a:xfrm>
            <a:off x="1003266" y="2540304"/>
            <a:ext cx="1859801" cy="1864130"/>
          </a:xfrm>
        </p:spPr>
      </p:pic>
      <p:pic>
        <p:nvPicPr>
          <p:cNvPr id="8" name="Zástupný symbol pro obrázek 7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89" r="24789"/>
          <a:stretch>
            <a:fillRect/>
          </a:stretch>
        </p:blipFill>
        <p:spPr>
          <a:xfrm>
            <a:off x="3762006" y="2537825"/>
            <a:ext cx="1864145" cy="1857894"/>
          </a:xfrm>
        </p:spPr>
      </p:pic>
      <p:pic>
        <p:nvPicPr>
          <p:cNvPr id="14" name="Zástupný symbol pro obrázek 13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90" r="14890"/>
          <a:stretch>
            <a:fillRect/>
          </a:stretch>
        </p:blipFill>
        <p:spPr>
          <a:xfrm>
            <a:off x="6553122" y="2586846"/>
            <a:ext cx="1860608" cy="1857894"/>
          </a:xfrm>
        </p:spPr>
      </p:pic>
      <p:pic>
        <p:nvPicPr>
          <p:cNvPr id="17" name="Zástupný symbol pro obrázek 16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73" r="13473"/>
          <a:stretch>
            <a:fillRect/>
          </a:stretch>
        </p:blipFill>
        <p:spPr>
          <a:xfrm>
            <a:off x="9313485" y="2586846"/>
            <a:ext cx="1862826" cy="1864130"/>
          </a:xfrm>
        </p:spPr>
      </p:pic>
      <p:sp>
        <p:nvSpPr>
          <p:cNvPr id="31" name="TextovéPole 30"/>
          <p:cNvSpPr txBox="1"/>
          <p:nvPr/>
        </p:nvSpPr>
        <p:spPr>
          <a:xfrm>
            <a:off x="206061" y="6329356"/>
            <a:ext cx="7669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Pozn.: součinitele prostupu tepla </a:t>
            </a:r>
            <a:r>
              <a:rPr lang="cs-CZ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cs-CZ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při tloušťce materiálu </a:t>
            </a:r>
            <a:r>
              <a:rPr lang="cs-CZ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100mm</a:t>
            </a:r>
            <a:endParaRPr lang="cs-CZ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479685" y="5218351"/>
            <a:ext cx="2860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0,352 W/m2K</a:t>
            </a:r>
          </a:p>
          <a:p>
            <a:pPr algn="ctr"/>
            <a:r>
              <a:rPr lang="cs-CZ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 ± </a:t>
            </a:r>
            <a:r>
              <a:rPr lang="cs-CZ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5.000-8.000,-</a:t>
            </a:r>
            <a:r>
              <a:rPr lang="cs-CZ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Kč/m3 </a:t>
            </a:r>
          </a:p>
          <a:p>
            <a:pPr algn="ctr"/>
            <a:r>
              <a:rPr lang="cs-CZ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340458" y="5218351"/>
            <a:ext cx="275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0,478 W/m2K</a:t>
            </a:r>
          </a:p>
          <a:p>
            <a:pPr algn="ctr"/>
            <a:r>
              <a:rPr lang="cs-CZ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 ± </a:t>
            </a:r>
            <a:r>
              <a:rPr lang="cs-CZ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10.000-20.000</a:t>
            </a:r>
            <a:r>
              <a:rPr lang="cs-CZ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,-Kč/m3 </a:t>
            </a:r>
          </a:p>
          <a:p>
            <a:pPr algn="ctr"/>
            <a:r>
              <a:rPr lang="cs-CZ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6084917" y="5218351"/>
            <a:ext cx="2785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0,366 W/m2K</a:t>
            </a:r>
          </a:p>
          <a:p>
            <a:pPr algn="ctr"/>
            <a:r>
              <a:rPr lang="cs-CZ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 ± </a:t>
            </a:r>
            <a:r>
              <a:rPr lang="cs-CZ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1.000-2.500</a:t>
            </a:r>
            <a:r>
              <a:rPr lang="cs-CZ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,-Kč/m3 </a:t>
            </a:r>
          </a:p>
          <a:p>
            <a:pPr algn="ctr"/>
            <a:r>
              <a:rPr lang="cs-CZ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69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/>
          <a:srcRect r="8608"/>
          <a:stretch/>
        </p:blipFill>
        <p:spPr>
          <a:xfrm>
            <a:off x="3279379" y="356620"/>
            <a:ext cx="8912621" cy="650138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148" y="2729219"/>
            <a:ext cx="5608226" cy="3232286"/>
          </a:xfrm>
          <a:prstGeom prst="rect">
            <a:avLst/>
          </a:prstGeom>
          <a:effectLst>
            <a:glow rad="38100">
              <a:schemeClr val="tx1">
                <a:alpha val="13000"/>
              </a:schemeClr>
            </a:glow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Umístění pasivního RD</a:t>
            </a:r>
            <a:endParaRPr lang="cs-CZ" sz="3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2198948" y="3329164"/>
            <a:ext cx="177585" cy="17758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cs-CZ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H="1" flipV="1">
            <a:off x="282029" y="3407212"/>
            <a:ext cx="1902674" cy="1074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06363" y="3114609"/>
            <a:ext cx="12826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Litoměřice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-20000"/>
          </a:blip>
          <a:stretch>
            <a:fillRect/>
          </a:stretch>
        </p:blipFill>
        <p:spPr>
          <a:xfrm>
            <a:off x="1930086" y="2323650"/>
            <a:ext cx="709216" cy="109430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10912839" y="0"/>
            <a:ext cx="1279162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90099">
            <a:off x="8587001" y="2355080"/>
            <a:ext cx="2214527" cy="2125749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82029" y="6259352"/>
            <a:ext cx="1828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Zdroj: 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Vlastní tvorba</a:t>
            </a:r>
          </a:p>
        </p:txBody>
      </p:sp>
      <p:sp>
        <p:nvSpPr>
          <p:cNvPr id="12" name="Zástupný symbol pro obsah 4"/>
          <p:cNvSpPr txBox="1">
            <a:spLocks/>
          </p:cNvSpPr>
          <p:nvPr/>
        </p:nvSpPr>
        <p:spPr>
          <a:xfrm rot="16200000">
            <a:off x="9353190" y="3085738"/>
            <a:ext cx="4476751" cy="7246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lang="cs-CZ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KOORDINAČNÍ SITUACE</a:t>
            </a:r>
            <a:endParaRPr kumimoji="0" lang="cs-CZ" sz="28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38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Šablona – odprezentuj">
  <a:themeElements>
    <a:clrScheme name="Vlastní 59">
      <a:dk1>
        <a:srgbClr val="171717"/>
      </a:dk1>
      <a:lt1>
        <a:sysClr val="window" lastClr="FFFFFF"/>
      </a:lt1>
      <a:dk2>
        <a:srgbClr val="7F7F7F"/>
      </a:dk2>
      <a:lt2>
        <a:srgbClr val="69D2E7"/>
      </a:lt2>
      <a:accent1>
        <a:srgbClr val="69D2E7"/>
      </a:accent1>
      <a:accent2>
        <a:srgbClr val="F73E3E"/>
      </a:accent2>
      <a:accent3>
        <a:srgbClr val="5DB729"/>
      </a:accent3>
      <a:accent4>
        <a:srgbClr val="CC6D3E"/>
      </a:accent4>
      <a:accent5>
        <a:srgbClr val="F7C41F"/>
      </a:accent5>
      <a:accent6>
        <a:srgbClr val="963C90"/>
      </a:accent6>
      <a:hlink>
        <a:srgbClr val="FFFFFF"/>
      </a:hlink>
      <a:folHlink>
        <a:srgbClr val="E7E6E6"/>
      </a:folHlink>
    </a:clrScheme>
    <a:fontScheme name="Vlastní 106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2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66700" indent="-266700">
          <a:buBlip>
            <a:blip xmlns:r="http://schemas.openxmlformats.org/officeDocument/2006/relationships" r:embed="rId1"/>
          </a:buBlip>
          <a:defRPr sz="24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575</Words>
  <Application>Microsoft Office PowerPoint</Application>
  <PresentationFormat>Vlastní</PresentationFormat>
  <Paragraphs>166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Šablona – odprezentuj</vt:lpstr>
      <vt:lpstr>PROJEKT PASIVNÍHO DOMU  VČETNĚ MATERIÁLOVÉ ANALÝZY</vt:lpstr>
      <vt:lpstr>Obsah</vt:lpstr>
      <vt:lpstr>Motivace a důvody k řešení daného problému</vt:lpstr>
      <vt:lpstr>Cíl práce</vt:lpstr>
      <vt:lpstr>Použité metody</vt:lpstr>
      <vt:lpstr>Nosné konstrukce</vt:lpstr>
      <vt:lpstr>Tepelné izolace</vt:lpstr>
      <vt:lpstr>Tepelné izolace</vt:lpstr>
      <vt:lpstr>Umístění pasivního RD</vt:lpstr>
      <vt:lpstr>Návrh pasivního RD</vt:lpstr>
      <vt:lpstr>Snímek 11</vt:lpstr>
      <vt:lpstr>Snímek 12</vt:lpstr>
      <vt:lpstr>Pasivní rodinný dům </vt:lpstr>
      <vt:lpstr>Energetická náročnost budovy</vt:lpstr>
      <vt:lpstr>Ekonomická analýza</vt:lpstr>
      <vt:lpstr>Závěrečné shrnutí</vt:lpstr>
      <vt:lpstr>Odpovědi na otázky vedoucího BP</vt:lpstr>
      <vt:lpstr>Odpovědi na otázky oponenta BP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Prezentace-BP</dc:title>
  <dc:subject>Prezentace </dc:subject>
  <dc:creator>Martin Bulíček;6881</dc:creator>
  <dc:description>PROJEKT PASIVNÍHO DOMU VČETNĚ TERIÁLOVÉ ANALÝZY</dc:description>
  <cp:lastModifiedBy>bulicekm</cp:lastModifiedBy>
  <cp:revision>102</cp:revision>
  <dcterms:created xsi:type="dcterms:W3CDTF">2016-07-20T10:25:11Z</dcterms:created>
  <dcterms:modified xsi:type="dcterms:W3CDTF">2017-02-02T12:53:09Z</dcterms:modified>
  <cp:category>Bakalářská práce</cp:category>
</cp:coreProperties>
</file>