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60786" y="188640"/>
            <a:ext cx="6615368" cy="1262265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cs-CZ" sz="2400" b="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VYSOKÁ ŠKOLA TECHNICKÁ A EKONOMICKÁ V ČESKÝCH BUDĚJOVICÍCH</a:t>
            </a:r>
            <a:endParaRPr lang="cs-CZ" sz="2400" b="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619" y="332656"/>
            <a:ext cx="1241167" cy="124116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240392" y="2622064"/>
            <a:ext cx="5479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000" dirty="0" smtClean="0">
                <a:latin typeface="Arial" pitchFamily="34" charset="0"/>
                <a:cs typeface="Arial" pitchFamily="34" charset="0"/>
              </a:rPr>
              <a:t>BAKALÁŘSKÁ PRÁCE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16169" y="3329950"/>
            <a:ext cx="8327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latin typeface="+mj-lt"/>
              </a:rPr>
              <a:t>NOVOSTAVBA OBJEKTU S NÍZKOU SPOTŘEBOU ENERGIE</a:t>
            </a:r>
            <a:endParaRPr lang="cs-CZ" sz="2400" dirty="0">
              <a:latin typeface="+mj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843808" y="5373215"/>
            <a:ext cx="62215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+mj-lt"/>
              </a:rPr>
              <a:t>AUTOR PRÁCE:	Martin Vepřek</a:t>
            </a:r>
          </a:p>
          <a:p>
            <a:r>
              <a:rPr lang="cs-CZ" sz="2400" dirty="0" smtClean="0">
                <a:latin typeface="+mj-lt"/>
              </a:rPr>
              <a:t>VEDOUCÍ PRÁCE:	Ing. Michal Kraus, Ph.D.</a:t>
            </a:r>
          </a:p>
          <a:p>
            <a:r>
              <a:rPr lang="cs-CZ" sz="2400" dirty="0" smtClean="0">
                <a:latin typeface="+mj-lt"/>
              </a:rPr>
              <a:t>OPONENT PRÁCE:	Ing</a:t>
            </a:r>
            <a:r>
              <a:rPr lang="cs-CZ" sz="2400" dirty="0">
                <a:latin typeface="+mj-lt"/>
              </a:rPr>
              <a:t>. Jana </a:t>
            </a:r>
            <a:r>
              <a:rPr lang="cs-CZ" sz="2400" dirty="0" err="1">
                <a:latin typeface="+mj-lt"/>
              </a:rPr>
              <a:t>Hubálovská</a:t>
            </a:r>
            <a:endParaRPr lang="cs-CZ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5148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DISPOZIČNÍ ŘEŠENÍ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+mj-lt"/>
              </a:rPr>
              <a:t>1. NP</a:t>
            </a:r>
            <a:endParaRPr lang="cs-CZ" sz="2400" dirty="0">
              <a:latin typeface="+mj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913" y="1196752"/>
            <a:ext cx="6338085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12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DISPOZIČNÍ 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+mj-lt"/>
              </a:rPr>
              <a:t>2. NP</a:t>
            </a:r>
            <a:endParaRPr lang="cs-CZ" sz="2400" dirty="0">
              <a:latin typeface="+mj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11" y="1241725"/>
            <a:ext cx="6120699" cy="560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20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988840"/>
            <a:ext cx="7498080" cy="4259560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Zastavěná plocha:	173 m</a:t>
            </a:r>
            <a:r>
              <a:rPr lang="cs-CZ" sz="2400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Užitná plocha:		300 m</a:t>
            </a:r>
            <a:r>
              <a:rPr lang="cs-CZ" sz="2400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Počet podlaží:		2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Dispoziční řešení:	5+1+garáž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Systém:			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Porotherm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Typ zastřešení:		ploché střechy</a:t>
            </a:r>
          </a:p>
          <a:p>
            <a:pPr marL="82296" indent="0">
              <a:buNone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			(1. NP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pochozí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effectLst/>
              </a:rPr>
              <a:t>ZÁKLADNÍ POPIS STAVBY</a:t>
            </a:r>
            <a:endParaRPr lang="cs-CZ" sz="4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01048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KONSTRUKČNÍ ŘEŠENÍ OBÁLKY BUDOVY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+mj-lt"/>
              </a:rPr>
              <a:t>Podlaha nad terénem</a:t>
            </a:r>
          </a:p>
          <a:p>
            <a:pPr marL="699516" lvl="1" indent="-342900"/>
            <a:r>
              <a:rPr lang="cs-CZ" sz="2000" dirty="0" smtClean="0">
                <a:latin typeface="+mj-lt"/>
              </a:rPr>
              <a:t>Navrhovaná skladba: U = 0,161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W/(m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699516" lvl="1" indent="-342900"/>
            <a:endParaRPr lang="cs-CZ" sz="2000" dirty="0">
              <a:latin typeface="+mj-lt"/>
            </a:endParaRPr>
          </a:p>
          <a:p>
            <a:pPr marL="699516" lvl="1" indent="-342900"/>
            <a:endParaRPr lang="cs-CZ" sz="2000" dirty="0">
              <a:latin typeface="+mj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698" y="3337718"/>
            <a:ext cx="4069326" cy="288032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764698" y="622574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Zdroj: </a:t>
            </a:r>
            <a:r>
              <a:rPr lang="cs-CZ" i="1" dirty="0" smtClean="0">
                <a:latin typeface="Arial" pitchFamily="34" charset="0"/>
                <a:cs typeface="Arial" pitchFamily="34" charset="0"/>
              </a:rPr>
              <a:t>https</a:t>
            </a:r>
            <a:r>
              <a:rPr lang="cs-CZ" i="1" dirty="0">
                <a:latin typeface="Arial" pitchFamily="34" charset="0"/>
                <a:cs typeface="Arial" pitchFamily="34" charset="0"/>
              </a:rPr>
              <a:t>://www.dek.cz/technicka-podpora/podlahy-na-terenu</a:t>
            </a:r>
          </a:p>
        </p:txBody>
      </p:sp>
    </p:spTree>
    <p:extLst>
      <p:ext uri="{BB962C8B-B14F-4D97-AF65-F5344CB8AC3E}">
        <p14:creationId xmlns:p14="http://schemas.microsoft.com/office/powerpoint/2010/main" val="1380829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KONSTRUKČNÍ ŘEŠENÍ OBÁLKY BUDOVY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Obvodové zdivo</a:t>
            </a:r>
          </a:p>
          <a:p>
            <a:pPr lvl="1"/>
            <a:r>
              <a:rPr lang="pl-PL" sz="2000" dirty="0">
                <a:latin typeface="Arial" pitchFamily="34" charset="0"/>
                <a:cs typeface="Arial" pitchFamily="34" charset="0"/>
              </a:rPr>
              <a:t>Navrhovaná skladba: U =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0,165 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W/(m2K)</a:t>
            </a:r>
          </a:p>
          <a:p>
            <a:pPr marL="402336" lvl="1" indent="0">
              <a:buNone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519" y="3763397"/>
            <a:ext cx="4441865" cy="2448272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740844" y="6211669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+mj-lt"/>
              </a:rPr>
              <a:t>Zdroj: </a:t>
            </a:r>
            <a:r>
              <a:rPr lang="cs-CZ" i="1" dirty="0" smtClean="0">
                <a:latin typeface="+mj-lt"/>
              </a:rPr>
              <a:t>http</a:t>
            </a:r>
            <a:r>
              <a:rPr lang="cs-CZ" i="1" dirty="0">
                <a:latin typeface="+mj-lt"/>
              </a:rPr>
              <a:t>://wienerberger.cz/fakta/</a:t>
            </a:r>
            <a:r>
              <a:rPr lang="cs-CZ" i="1" dirty="0" err="1">
                <a:latin typeface="+mj-lt"/>
              </a:rPr>
              <a:t>porotherm-t-profi-cihla-plněná-minerální-vatou</a:t>
            </a:r>
            <a:endParaRPr lang="cs-CZ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3072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KONSTRUKČNÍ ŘEŠENÍ OBÁLKY BUDOVY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Plochá střecha 1.NP</a:t>
            </a:r>
          </a:p>
          <a:p>
            <a:pPr lvl="1"/>
            <a:r>
              <a:rPr lang="pl-PL" sz="2000" dirty="0">
                <a:latin typeface="Arial" pitchFamily="34" charset="0"/>
                <a:cs typeface="Arial" pitchFamily="34" charset="0"/>
              </a:rPr>
              <a:t>Navrhovaná skladba: U =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0,111 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W/(m2K)</a:t>
            </a:r>
          </a:p>
          <a:p>
            <a:pPr lvl="1"/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107269"/>
            <a:ext cx="4350633" cy="3078073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699792" y="6229822"/>
            <a:ext cx="4439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Zdroj:</a:t>
            </a:r>
            <a:r>
              <a:rPr lang="cs-CZ" i="1" dirty="0" smtClean="0">
                <a:latin typeface="Arial" pitchFamily="34" charset="0"/>
                <a:cs typeface="Arial" pitchFamily="34" charset="0"/>
              </a:rPr>
              <a:t> https</a:t>
            </a:r>
            <a:r>
              <a:rPr lang="cs-CZ" i="1" dirty="0">
                <a:latin typeface="Arial" pitchFamily="34" charset="0"/>
                <a:cs typeface="Arial" pitchFamily="34" charset="0"/>
              </a:rPr>
              <a:t>://www.dek.cz/technicka-podpora/terasy</a:t>
            </a:r>
          </a:p>
        </p:txBody>
      </p:sp>
    </p:spTree>
    <p:extLst>
      <p:ext uri="{BB962C8B-B14F-4D97-AF65-F5344CB8AC3E}">
        <p14:creationId xmlns:p14="http://schemas.microsoft.com/office/powerpoint/2010/main" val="2579074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KONSTRUKČNÍ ŘEŠENÍ OBÁLKY BUDOVY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Plochá střecha 2. NP</a:t>
            </a:r>
          </a:p>
          <a:p>
            <a:pPr lvl="1"/>
            <a:r>
              <a:rPr lang="pl-PL" sz="2000" dirty="0">
                <a:latin typeface="Arial" pitchFamily="34" charset="0"/>
                <a:cs typeface="Arial" pitchFamily="34" charset="0"/>
              </a:rPr>
              <a:t>Navrhovaná skladba: U =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0,124 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W/(m2K)</a:t>
            </a:r>
          </a:p>
          <a:p>
            <a:pPr lvl="1"/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136" y="3278289"/>
            <a:ext cx="4176464" cy="295484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843808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Zdroj: </a:t>
            </a:r>
            <a:r>
              <a:rPr lang="cs-CZ" i="1" dirty="0" smtClean="0">
                <a:latin typeface="+mj-lt"/>
              </a:rPr>
              <a:t>https</a:t>
            </a:r>
            <a:r>
              <a:rPr lang="cs-CZ" i="1" dirty="0">
                <a:latin typeface="+mj-lt"/>
              </a:rPr>
              <a:t>://www.dek.cz/technicka-podpora/ploche-strechy</a:t>
            </a:r>
          </a:p>
        </p:txBody>
      </p:sp>
    </p:spTree>
    <p:extLst>
      <p:ext uri="{BB962C8B-B14F-4D97-AF65-F5344CB8AC3E}">
        <p14:creationId xmlns:p14="http://schemas.microsoft.com/office/powerpoint/2010/main" val="2389976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 smtClean="0"/>
              <a:t>POSOUZENÍ ENERGETICKÉ NÁROČNOSTI BUDOVY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1700808"/>
            <a:ext cx="7498080" cy="4800600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Průměrný součinitel tepla = 0,22 W/(m</a:t>
            </a:r>
            <a:r>
              <a:rPr lang="cs-CZ" sz="24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K)</a:t>
            </a:r>
          </a:p>
          <a:p>
            <a:pPr lvl="1"/>
            <a:r>
              <a:rPr lang="cs-CZ" sz="2000" dirty="0" smtClean="0">
                <a:latin typeface="Arial" pitchFamily="34" charset="0"/>
                <a:cs typeface="Arial" pitchFamily="34" charset="0"/>
              </a:rPr>
              <a:t>Posouzení:</a:t>
            </a:r>
          </a:p>
          <a:p>
            <a:pPr marL="402336" lvl="1" indent="0">
              <a:buNone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0,22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W/(m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 &lt; 0,35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W/(m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402336" lvl="1" indent="0">
              <a:buNone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VYHOVUJE</a:t>
            </a: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Měrná potřeba tepla na vytápění = 48 kWh/m</a:t>
            </a:r>
            <a:r>
              <a:rPr lang="cs-CZ" sz="24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a</a:t>
            </a:r>
          </a:p>
          <a:p>
            <a:pPr lvl="1"/>
            <a:r>
              <a:rPr lang="cs-CZ" sz="2000" dirty="0" smtClean="0">
                <a:latin typeface="Arial" pitchFamily="34" charset="0"/>
                <a:cs typeface="Arial" pitchFamily="34" charset="0"/>
              </a:rPr>
              <a:t>Posouzení:</a:t>
            </a:r>
          </a:p>
          <a:p>
            <a:pPr marL="402336" lvl="1" indent="0">
              <a:buNone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48 kWh/m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a &lt; 50 kWh/m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a</a:t>
            </a:r>
          </a:p>
          <a:p>
            <a:pPr marL="402336" lvl="1" indent="0">
              <a:buNone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VYHOVUJE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402336" lvl="1" indent="0">
              <a:buNone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RD lze zařadit do třídy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RD 50NE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  <a:p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691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ENERGETICKÝ ŠTÍTEK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68760"/>
            <a:ext cx="5741104" cy="542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21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Tepelně-technické požadavky splněny</a:t>
            </a:r>
          </a:p>
          <a:p>
            <a:endParaRPr lang="cs-CZ" sz="2400" dirty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Splněna roční měrná potřeba tepla na vytápění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533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MOTIVACE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+mj-lt"/>
              </a:rPr>
              <a:t>Zájem o problematiku</a:t>
            </a:r>
          </a:p>
          <a:p>
            <a:endParaRPr lang="cs-CZ" sz="2400" dirty="0" smtClean="0">
              <a:latin typeface="+mj-lt"/>
            </a:endParaRPr>
          </a:p>
          <a:p>
            <a:r>
              <a:rPr lang="cs-CZ" sz="2400" dirty="0" smtClean="0">
                <a:latin typeface="+mj-lt"/>
              </a:rPr>
              <a:t>Aktuálnost tématu</a:t>
            </a:r>
          </a:p>
          <a:p>
            <a:endParaRPr lang="cs-CZ" sz="2400" dirty="0">
              <a:latin typeface="+mj-lt"/>
            </a:endParaRPr>
          </a:p>
          <a:p>
            <a:r>
              <a:rPr lang="cs-CZ" sz="2400" dirty="0" smtClean="0">
                <a:latin typeface="+mj-lt"/>
              </a:rPr>
              <a:t>Použití speciálního materiálu</a:t>
            </a:r>
          </a:p>
          <a:p>
            <a:endParaRPr lang="cs-CZ" sz="2400" dirty="0">
              <a:latin typeface="+mj-lt"/>
            </a:endParaRPr>
          </a:p>
          <a:p>
            <a:r>
              <a:rPr lang="cs-CZ" sz="2400" dirty="0" smtClean="0">
                <a:latin typeface="+mj-lt"/>
              </a:rPr>
              <a:t>Vytvoření architektonické a stavebně konstrukční studie</a:t>
            </a:r>
          </a:p>
        </p:txBody>
      </p:sp>
    </p:spTree>
    <p:extLst>
      <p:ext uri="{BB962C8B-B14F-4D97-AF65-F5344CB8AC3E}">
        <p14:creationId xmlns:p14="http://schemas.microsoft.com/office/powerpoint/2010/main" val="62236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DOPLŇUJÍCÍ DOTAZY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Arial" pitchFamily="34" charset="0"/>
                <a:cs typeface="Arial" pitchFamily="34" charset="0"/>
              </a:rPr>
              <a:t>Z výsledků vyhodnocení energetické náročnosti budovy splňuje navržený objekt požadavky na nízkoenergetický standard. Jaké opatření by bylo potřeba přijmout, aby objekt splňoval požadavky pro pasivní standard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Jaká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je současná situace v oblasti dotací či finančních příspěvků na výstavbu energeticky úsporných budov? Bylo by možné využít některou z forem dotací na navrhovaný objekt? </a:t>
            </a:r>
          </a:p>
        </p:txBody>
      </p:sp>
    </p:spTree>
    <p:extLst>
      <p:ext uri="{BB962C8B-B14F-4D97-AF65-F5344CB8AC3E}">
        <p14:creationId xmlns:p14="http://schemas.microsoft.com/office/powerpoint/2010/main" val="1235122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0" y="2780928"/>
            <a:ext cx="749808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DĚKUJI ZA POZORNOST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075005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CÍL PRÁCE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+mj-lt"/>
              </a:rPr>
              <a:t>N</a:t>
            </a:r>
            <a:r>
              <a:rPr lang="cs-CZ" sz="2400" dirty="0" smtClean="0">
                <a:latin typeface="+mj-lt"/>
              </a:rPr>
              <a:t>ávrh </a:t>
            </a:r>
            <a:r>
              <a:rPr lang="cs-CZ" sz="2400" dirty="0">
                <a:latin typeface="+mj-lt"/>
              </a:rPr>
              <a:t>konkrétního architektonického a stavebně – konstrukčního řešení objektu s nízkou spotřebou energie. </a:t>
            </a:r>
            <a:endParaRPr lang="cs-CZ" sz="2400" dirty="0" smtClean="0">
              <a:latin typeface="+mj-lt"/>
            </a:endParaRPr>
          </a:p>
          <a:p>
            <a:endParaRPr lang="cs-CZ" sz="2400" dirty="0" smtClean="0">
              <a:latin typeface="+mj-lt"/>
            </a:endParaRPr>
          </a:p>
          <a:p>
            <a:pPr lvl="1"/>
            <a:r>
              <a:rPr lang="cs-CZ" sz="2400" dirty="0" smtClean="0">
                <a:latin typeface="+mj-lt"/>
              </a:rPr>
              <a:t>Architektonická </a:t>
            </a:r>
            <a:r>
              <a:rPr lang="cs-CZ" sz="2400" dirty="0">
                <a:latin typeface="+mj-lt"/>
              </a:rPr>
              <a:t>a stavebně konstrukční </a:t>
            </a:r>
            <a:r>
              <a:rPr lang="cs-CZ" sz="2400" dirty="0" smtClean="0">
                <a:latin typeface="+mj-lt"/>
              </a:rPr>
              <a:t>studie</a:t>
            </a:r>
          </a:p>
          <a:p>
            <a:pPr lvl="1"/>
            <a:endParaRPr lang="cs-CZ" sz="2400" dirty="0" smtClean="0">
              <a:latin typeface="+mj-lt"/>
            </a:endParaRPr>
          </a:p>
          <a:p>
            <a:pPr lvl="1"/>
            <a:r>
              <a:rPr lang="cs-CZ" sz="2400" dirty="0" smtClean="0">
                <a:latin typeface="+mj-lt"/>
              </a:rPr>
              <a:t>Projekt </a:t>
            </a:r>
            <a:r>
              <a:rPr lang="cs-CZ" sz="2400" dirty="0">
                <a:latin typeface="+mj-lt"/>
              </a:rPr>
              <a:t>pro stavební </a:t>
            </a:r>
            <a:r>
              <a:rPr lang="cs-CZ" sz="2400" dirty="0" smtClean="0">
                <a:latin typeface="+mj-lt"/>
              </a:rPr>
              <a:t>povolení</a:t>
            </a:r>
          </a:p>
          <a:p>
            <a:pPr lvl="1"/>
            <a:endParaRPr lang="cs-CZ" sz="2400" dirty="0" smtClean="0">
              <a:latin typeface="+mj-lt"/>
            </a:endParaRPr>
          </a:p>
          <a:p>
            <a:pPr lvl="1"/>
            <a:r>
              <a:rPr lang="cs-CZ" sz="2400" dirty="0">
                <a:latin typeface="+mj-lt"/>
              </a:rPr>
              <a:t>P</a:t>
            </a:r>
            <a:r>
              <a:rPr lang="cs-CZ" sz="2400" dirty="0" smtClean="0">
                <a:latin typeface="+mj-lt"/>
              </a:rPr>
              <a:t>osouzení </a:t>
            </a:r>
            <a:r>
              <a:rPr lang="cs-CZ" sz="2400" dirty="0">
                <a:latin typeface="+mj-lt"/>
              </a:rPr>
              <a:t>tepelně – technických </a:t>
            </a:r>
            <a:r>
              <a:rPr lang="cs-CZ" sz="2400" dirty="0" smtClean="0">
                <a:latin typeface="+mj-lt"/>
              </a:rPr>
              <a:t>charakteristik</a:t>
            </a:r>
            <a:endParaRPr lang="cs-CZ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7757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METODA ZPRACOVÁNÍ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772816"/>
            <a:ext cx="7498080" cy="4475584"/>
          </a:xfrm>
        </p:spPr>
        <p:txBody>
          <a:bodyPr/>
          <a:lstStyle/>
          <a:p>
            <a:r>
              <a:rPr lang="cs-CZ" sz="2400" dirty="0" smtClean="0">
                <a:latin typeface="+mj-lt"/>
              </a:rPr>
              <a:t>Projektová dokumentace</a:t>
            </a:r>
          </a:p>
          <a:p>
            <a:pPr lvl="1"/>
            <a:r>
              <a:rPr lang="cs-CZ" sz="2400" dirty="0" err="1" smtClean="0">
                <a:latin typeface="+mj-lt"/>
              </a:rPr>
              <a:t>AutoCAD</a:t>
            </a:r>
            <a:r>
              <a:rPr lang="cs-CZ" sz="2400" dirty="0" smtClean="0">
                <a:latin typeface="+mj-lt"/>
              </a:rPr>
              <a:t> 2014</a:t>
            </a:r>
          </a:p>
          <a:p>
            <a:pPr lvl="1"/>
            <a:r>
              <a:rPr lang="cs-CZ" sz="2400" dirty="0" smtClean="0">
                <a:latin typeface="+mj-lt"/>
              </a:rPr>
              <a:t>Svoboda software 2015</a:t>
            </a:r>
          </a:p>
          <a:p>
            <a:pPr marL="585216" indent="-457200"/>
            <a:endParaRPr lang="cs-CZ" sz="2400" dirty="0" smtClean="0">
              <a:latin typeface="+mj-lt"/>
            </a:endParaRPr>
          </a:p>
          <a:p>
            <a:pPr marL="585216" indent="-457200"/>
            <a:r>
              <a:rPr lang="cs-CZ" sz="2400" dirty="0" smtClean="0">
                <a:latin typeface="+mj-lt"/>
              </a:rPr>
              <a:t>Architektonická studie</a:t>
            </a:r>
          </a:p>
          <a:p>
            <a:pPr lvl="1"/>
            <a:r>
              <a:rPr lang="cs-CZ" sz="2400" dirty="0" err="1" smtClean="0">
                <a:latin typeface="+mj-lt"/>
              </a:rPr>
              <a:t>AutoCAD</a:t>
            </a:r>
            <a:r>
              <a:rPr lang="cs-CZ" sz="2400" dirty="0" smtClean="0">
                <a:latin typeface="+mj-lt"/>
              </a:rPr>
              <a:t> 2014</a:t>
            </a:r>
          </a:p>
          <a:p>
            <a:endParaRPr lang="cs-CZ" sz="2400" dirty="0" smtClean="0">
              <a:latin typeface="+mj-lt"/>
            </a:endParaRPr>
          </a:p>
          <a:p>
            <a:r>
              <a:rPr lang="cs-CZ" sz="2400" dirty="0" smtClean="0">
                <a:latin typeface="+mj-lt"/>
              </a:rPr>
              <a:t>Respektování vyhlášek a ČSN</a:t>
            </a:r>
          </a:p>
          <a:p>
            <a:pPr marL="82296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1122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1065" y="260648"/>
            <a:ext cx="749808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IDENTIFIKAČNÍ ÚDAJE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1065" y="1340768"/>
            <a:ext cx="7498080" cy="4800600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+mj-lt"/>
              </a:rPr>
              <a:t>Umístění stavby:		Strakonice, Liliová</a:t>
            </a:r>
          </a:p>
          <a:p>
            <a:r>
              <a:rPr lang="cs-CZ" sz="2400" dirty="0" smtClean="0">
                <a:latin typeface="+mj-lt"/>
              </a:rPr>
              <a:t>Katastrální území:	Strakonice</a:t>
            </a:r>
          </a:p>
          <a:p>
            <a:r>
              <a:rPr lang="cs-CZ" sz="2400" dirty="0" smtClean="0">
                <a:latin typeface="+mj-lt"/>
              </a:rPr>
              <a:t>Parcelní číslo:		360/17</a:t>
            </a:r>
          </a:p>
          <a:p>
            <a:r>
              <a:rPr lang="cs-CZ" sz="2400" dirty="0" smtClean="0">
                <a:latin typeface="+mj-lt"/>
              </a:rPr>
              <a:t>Výměra pozemku:	1185 m</a:t>
            </a:r>
            <a:r>
              <a:rPr lang="cs-CZ" sz="2400" baseline="30000" dirty="0" smtClean="0">
                <a:latin typeface="+mj-lt"/>
              </a:rPr>
              <a:t>2</a:t>
            </a:r>
            <a:endParaRPr lang="cs-CZ" sz="2400" dirty="0">
              <a:latin typeface="+mj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65" y="3165067"/>
            <a:ext cx="6804248" cy="369293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421065" y="6488668"/>
            <a:ext cx="365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Zdroj: </a:t>
            </a:r>
            <a:r>
              <a:rPr lang="cs-CZ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http://nahlizenidokn.cuzk.cz</a:t>
            </a:r>
          </a:p>
        </p:txBody>
      </p:sp>
    </p:spTree>
    <p:extLst>
      <p:ext uri="{BB962C8B-B14F-4D97-AF65-F5344CB8AC3E}">
        <p14:creationId xmlns:p14="http://schemas.microsoft.com/office/powerpoint/2010/main" val="3906199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ARCHITEKTONICKÉ ŘEŠENÍ</a:t>
            </a:r>
            <a:endParaRPr lang="cs-CZ" sz="4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4"/>
            <a:ext cx="809987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7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ARCHITEKTONICKÉ ŘEŠENÍ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70" y="1703028"/>
            <a:ext cx="8048030" cy="392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44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ARCHITEKTONICKÉ ŘEŠENÍ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26608"/>
            <a:ext cx="8100392" cy="363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90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ARCHITEKTONICKÉ ŘEŠENÍ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38337"/>
            <a:ext cx="8043164" cy="329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453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– klasické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303</TotalTime>
  <Words>294</Words>
  <Application>Microsoft Office PowerPoint</Application>
  <PresentationFormat>Předvádění na obrazovce (4:3)</PresentationFormat>
  <Paragraphs>91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Slunovrat</vt:lpstr>
      <vt:lpstr>VYSOKÁ ŠKOLA TECHNICKÁ A EKONOMICKÁ V ČESKÝCH BUDĚJOVICÍCH</vt:lpstr>
      <vt:lpstr>MOTIVACE</vt:lpstr>
      <vt:lpstr>CÍL PRÁCE</vt:lpstr>
      <vt:lpstr>METODA ZPRACOVÁNÍ</vt:lpstr>
      <vt:lpstr>IDENTIFIKAČNÍ ÚDAJE</vt:lpstr>
      <vt:lpstr>ARCHITEKTONICKÉ ŘEŠENÍ</vt:lpstr>
      <vt:lpstr>ARCHITEKTONICKÉ ŘEŠENÍ</vt:lpstr>
      <vt:lpstr>ARCHITEKTONICKÉ ŘEŠENÍ</vt:lpstr>
      <vt:lpstr>ARCHITEKTONICKÉ ŘEŠENÍ</vt:lpstr>
      <vt:lpstr>DISPOZIČNÍ ŘEŠENÍ</vt:lpstr>
      <vt:lpstr>DISPOZIČNÍ ŘEŠENÍ</vt:lpstr>
      <vt:lpstr>ZÁKLADNÍ POPIS STAVBY</vt:lpstr>
      <vt:lpstr>KONSTRUKČNÍ ŘEŠENÍ OBÁLKY BUDOVY</vt:lpstr>
      <vt:lpstr>KONSTRUKČNÍ ŘEŠENÍ OBÁLKY BUDOVY</vt:lpstr>
      <vt:lpstr>KONSTRUKČNÍ ŘEŠENÍ OBÁLKY BUDOVY</vt:lpstr>
      <vt:lpstr>KONSTRUKČNÍ ŘEŠENÍ OBÁLKY BUDOVY</vt:lpstr>
      <vt:lpstr>POSOUZENÍ ENERGETICKÉ NÁROČNOSTI BUDOVY</vt:lpstr>
      <vt:lpstr>ENERGETICKÝ ŠTÍTEK</vt:lpstr>
      <vt:lpstr>ZÁVĚR</vt:lpstr>
      <vt:lpstr>DOPLŇUJÍCÍ DOTAZY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(°_°)</dc:creator>
  <cp:lastModifiedBy>(°_°)</cp:lastModifiedBy>
  <cp:revision>21</cp:revision>
  <dcterms:created xsi:type="dcterms:W3CDTF">2017-02-01T17:14:25Z</dcterms:created>
  <dcterms:modified xsi:type="dcterms:W3CDTF">2017-02-01T22:28:20Z</dcterms:modified>
</cp:coreProperties>
</file>