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C7CD-FF28-49AE-AE4C-0D5CC9C442D7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80A6-165C-4C55-B996-71EA4149D78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C7CD-FF28-49AE-AE4C-0D5CC9C442D7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80A6-165C-4C55-B996-71EA4149D7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C7CD-FF28-49AE-AE4C-0D5CC9C442D7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80A6-165C-4C55-B996-71EA4149D7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C7CD-FF28-49AE-AE4C-0D5CC9C442D7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80A6-165C-4C55-B996-71EA4149D7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C7CD-FF28-49AE-AE4C-0D5CC9C442D7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80A6-165C-4C55-B996-71EA4149D78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C7CD-FF28-49AE-AE4C-0D5CC9C442D7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80A6-165C-4C55-B996-71EA4149D7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C7CD-FF28-49AE-AE4C-0D5CC9C442D7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80A6-165C-4C55-B996-71EA4149D7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C7CD-FF28-49AE-AE4C-0D5CC9C442D7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D780A6-165C-4C55-B996-71EA4149D78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C7CD-FF28-49AE-AE4C-0D5CC9C442D7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80A6-165C-4C55-B996-71EA4149D7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C7CD-FF28-49AE-AE4C-0D5CC9C442D7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5D780A6-165C-4C55-B996-71EA4149D7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2C9C7CD-FF28-49AE-AE4C-0D5CC9C442D7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80A6-165C-4C55-B996-71EA4149D7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2C9C7CD-FF28-49AE-AE4C-0D5CC9C442D7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5D780A6-165C-4C55-B996-71EA4149D78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64169" y="2564904"/>
            <a:ext cx="8077200" cy="2160240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/>
              <a:t>Pořizovací logistika společnosti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5445224"/>
            <a:ext cx="8077200" cy="1080120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cs-CZ" sz="2400" dirty="0" smtClean="0">
                <a:solidFill>
                  <a:srgbClr val="FFFFFF"/>
                </a:solidFill>
              </a:rPr>
              <a:t>Autor bakalářské práce: </a:t>
            </a:r>
            <a:r>
              <a:rPr lang="cs-CZ" sz="2400" dirty="0">
                <a:solidFill>
                  <a:srgbClr val="FFFFFF"/>
                </a:solidFill>
              </a:rPr>
              <a:t>Michaela </a:t>
            </a:r>
            <a:r>
              <a:rPr lang="cs-CZ" sz="2400" dirty="0" smtClean="0">
                <a:solidFill>
                  <a:srgbClr val="FFFFFF"/>
                </a:solidFill>
              </a:rPr>
              <a:t>Turková </a:t>
            </a:r>
          </a:p>
          <a:p>
            <a:pPr algn="l">
              <a:lnSpc>
                <a:spcPct val="120000"/>
              </a:lnSpc>
            </a:pPr>
            <a:r>
              <a:rPr lang="cs-CZ" sz="2400" dirty="0" smtClean="0">
                <a:solidFill>
                  <a:srgbClr val="FFFFFF"/>
                </a:solidFill>
              </a:rPr>
              <a:t>Vedoucí bakalářské práce: Ing. Martina Hlatká </a:t>
            </a:r>
          </a:p>
          <a:p>
            <a:pPr algn="l">
              <a:lnSpc>
                <a:spcPct val="120000"/>
              </a:lnSpc>
            </a:pPr>
            <a:r>
              <a:rPr lang="cs-CZ" sz="2400" dirty="0" smtClean="0">
                <a:solidFill>
                  <a:srgbClr val="FFFFFF"/>
                </a:solidFill>
              </a:rPr>
              <a:t>Oponent bakalářské práce: Ing. Mária Chovancová</a:t>
            </a:r>
            <a:endParaRPr lang="cs-CZ" sz="2400" dirty="0">
              <a:solidFill>
                <a:srgbClr val="FFFFFF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83568" y="404664"/>
            <a:ext cx="6552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FFFF"/>
                </a:solidFill>
              </a:rPr>
              <a:t>Vysoká škola technická a ekonomická </a:t>
            </a:r>
          </a:p>
          <a:p>
            <a:r>
              <a:rPr lang="cs-CZ" sz="2800" dirty="0" smtClean="0">
                <a:solidFill>
                  <a:srgbClr val="FFFFFF"/>
                </a:solidFill>
              </a:rPr>
              <a:t>Ústav technicko-technologický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498" y="404664"/>
            <a:ext cx="1346606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Struktura</a:t>
            </a:r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4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prezentace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61822" indent="-742950">
              <a:lnSpc>
                <a:spcPct val="150000"/>
              </a:lnSpc>
              <a:buFont typeface="+mj-lt"/>
              <a:buAutoNum type="arabicPeriod"/>
            </a:pPr>
            <a:r>
              <a:rPr lang="cs-CZ" sz="4000" dirty="0">
                <a:solidFill>
                  <a:srgbClr val="FFFFFF"/>
                </a:solidFill>
              </a:rPr>
              <a:t>V</a:t>
            </a:r>
            <a:r>
              <a:rPr lang="cs-CZ" sz="4000" dirty="0" smtClean="0">
                <a:solidFill>
                  <a:srgbClr val="FFFFFF"/>
                </a:solidFill>
              </a:rPr>
              <a:t>ýběr tématu a předmětu zkoumání</a:t>
            </a:r>
          </a:p>
          <a:p>
            <a:pPr marL="861822" indent="-742950">
              <a:lnSpc>
                <a:spcPct val="150000"/>
              </a:lnSpc>
              <a:buFont typeface="+mj-lt"/>
              <a:buAutoNum type="arabicPeriod"/>
            </a:pPr>
            <a:r>
              <a:rPr lang="cs-CZ" sz="4000" dirty="0" smtClean="0">
                <a:solidFill>
                  <a:srgbClr val="FFFFFF"/>
                </a:solidFill>
              </a:rPr>
              <a:t>Výzkumný problém </a:t>
            </a:r>
            <a:r>
              <a:rPr lang="cs-CZ" sz="4000" dirty="0">
                <a:solidFill>
                  <a:srgbClr val="FFFFFF"/>
                </a:solidFill>
              </a:rPr>
              <a:t>a cíl práce </a:t>
            </a:r>
            <a:endParaRPr lang="cs-CZ" sz="4000" dirty="0" smtClean="0">
              <a:solidFill>
                <a:srgbClr val="FFFFFF"/>
              </a:solidFill>
            </a:endParaRPr>
          </a:p>
          <a:p>
            <a:pPr marL="861822" indent="-742950">
              <a:lnSpc>
                <a:spcPct val="150000"/>
              </a:lnSpc>
              <a:buFont typeface="+mj-lt"/>
              <a:buAutoNum type="arabicPeriod"/>
            </a:pPr>
            <a:r>
              <a:rPr lang="cs-CZ" sz="4000" dirty="0" smtClean="0">
                <a:solidFill>
                  <a:srgbClr val="FFFFFF"/>
                </a:solidFill>
              </a:rPr>
              <a:t>Metodika práce </a:t>
            </a:r>
          </a:p>
          <a:p>
            <a:pPr marL="861822" indent="-742950">
              <a:lnSpc>
                <a:spcPct val="150000"/>
              </a:lnSpc>
              <a:buFont typeface="+mj-lt"/>
              <a:buAutoNum type="arabicPeriod"/>
            </a:pPr>
            <a:r>
              <a:rPr lang="cs-CZ" sz="4000" dirty="0" smtClean="0">
                <a:solidFill>
                  <a:srgbClr val="FFFFFF"/>
                </a:solidFill>
              </a:rPr>
              <a:t>Dosažené výsledky </a:t>
            </a:r>
          </a:p>
          <a:p>
            <a:pPr marL="861822" indent="-742950">
              <a:lnSpc>
                <a:spcPct val="150000"/>
              </a:lnSpc>
              <a:buFont typeface="+mj-lt"/>
              <a:buAutoNum type="arabicPeriod"/>
            </a:pPr>
            <a:r>
              <a:rPr lang="cs-CZ" sz="4000" dirty="0" smtClean="0">
                <a:solidFill>
                  <a:srgbClr val="FFFFFF"/>
                </a:solidFill>
              </a:rPr>
              <a:t>Závěrečné shrnutí </a:t>
            </a:r>
          </a:p>
          <a:p>
            <a:pPr marL="861822" indent="-742950">
              <a:lnSpc>
                <a:spcPct val="150000"/>
              </a:lnSpc>
              <a:buFont typeface="+mj-lt"/>
              <a:buAutoNum type="arabicPeriod"/>
            </a:pPr>
            <a:r>
              <a:rPr lang="cs-CZ" sz="4000" dirty="0" smtClean="0">
                <a:solidFill>
                  <a:srgbClr val="FFFFFF"/>
                </a:solidFill>
              </a:rPr>
              <a:t>Doplňující dotazy</a:t>
            </a:r>
          </a:p>
        </p:txBody>
      </p:sp>
    </p:spTree>
    <p:extLst>
      <p:ext uri="{BB962C8B-B14F-4D97-AF65-F5344CB8AC3E}">
        <p14:creationId xmlns:p14="http://schemas.microsoft.com/office/powerpoint/2010/main" val="113343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Výběr tématu a předmětu zkoumání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FF"/>
                </a:solidFill>
              </a:rPr>
              <a:t>Zkušenost s postupy v předmětné firmě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FF"/>
                </a:solidFill>
              </a:rPr>
              <a:t>Dřívější kontakt s předmětnými dodavateli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FF"/>
                </a:solidFill>
              </a:rPr>
              <a:t>Aktuálnost tématu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FF"/>
                </a:solidFill>
              </a:rPr>
              <a:t>Osobní přístup</a:t>
            </a:r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99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Výzkumný problém a cíl práce</a:t>
            </a:r>
            <a:endParaRPr lang="cs-CZ" sz="4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276872"/>
            <a:ext cx="7467600" cy="1152128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FF"/>
                </a:solidFill>
              </a:rPr>
              <a:t>Pořizování externě vyráběného zboží vede ke zpožděním výroby a expedice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4294967295"/>
          </p:nvPr>
        </p:nvSpPr>
        <p:spPr>
          <a:xfrm>
            <a:off x="395536" y="1700808"/>
            <a:ext cx="4040188" cy="838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srgbClr val="FFFFFF"/>
                </a:solidFill>
              </a:rPr>
              <a:t>Výzkumný</a:t>
            </a:r>
            <a:r>
              <a:rPr lang="cs-CZ" b="1" dirty="0">
                <a:solidFill>
                  <a:srgbClr val="FFFFFF"/>
                </a:solidFill>
              </a:rPr>
              <a:t> </a:t>
            </a:r>
            <a:r>
              <a:rPr lang="cs-CZ" sz="3200" b="1" dirty="0" smtClean="0">
                <a:solidFill>
                  <a:srgbClr val="FFFFFF"/>
                </a:solidFill>
              </a:rPr>
              <a:t>problém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4294967295"/>
          </p:nvPr>
        </p:nvSpPr>
        <p:spPr>
          <a:xfrm>
            <a:off x="395536" y="3501008"/>
            <a:ext cx="4041775" cy="71596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b="1" dirty="0" smtClean="0">
                <a:solidFill>
                  <a:srgbClr val="FFFFFF"/>
                </a:solidFill>
              </a:rPr>
              <a:t>Cíl práce</a:t>
            </a:r>
            <a:endParaRPr lang="cs-CZ" sz="3200" b="1" dirty="0">
              <a:solidFill>
                <a:srgbClr val="FFFFFF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294967295"/>
          </p:nvPr>
        </p:nvSpPr>
        <p:spPr>
          <a:xfrm>
            <a:off x="755576" y="4077072"/>
            <a:ext cx="7200800" cy="18716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FFFF"/>
                </a:solidFill>
              </a:rPr>
              <a:t>Analyzovat postup pořizování zboží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FFFF"/>
                </a:solidFill>
              </a:rPr>
              <a:t>Definovat jeho slabá místa </a:t>
            </a:r>
            <a:endParaRPr lang="cs-CZ" sz="2400" dirty="0" smtClean="0">
              <a:solidFill>
                <a:srgbClr val="FFFFFF"/>
              </a:solidFill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FFFF"/>
                </a:solidFill>
              </a:rPr>
              <a:t>Navrhnout </a:t>
            </a:r>
            <a:r>
              <a:rPr lang="cs-CZ" sz="2400" dirty="0" smtClean="0">
                <a:solidFill>
                  <a:srgbClr val="FFFFFF"/>
                </a:solidFill>
              </a:rPr>
              <a:t>opatření k optimalizaci </a:t>
            </a:r>
            <a:r>
              <a:rPr lang="cs-CZ" sz="2400" dirty="0" smtClean="0">
                <a:solidFill>
                  <a:srgbClr val="FFFFFF"/>
                </a:solidFill>
              </a:rPr>
              <a:t>postupu</a:t>
            </a:r>
            <a:endParaRPr lang="cs-CZ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20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Metodika práce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7467600" cy="47133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500" dirty="0" smtClean="0">
                <a:solidFill>
                  <a:srgbClr val="FFFFFF"/>
                </a:solidFill>
              </a:rPr>
              <a:t>Metody sběru dat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FF"/>
                </a:solidFill>
              </a:rPr>
              <a:t>Přímé pozorování a dotazování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FF"/>
                </a:solidFill>
              </a:rPr>
              <a:t>Analýza dokumentů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FF"/>
                </a:solidFill>
              </a:rPr>
              <a:t>Emailové dotazování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500" dirty="0" smtClean="0">
                <a:solidFill>
                  <a:srgbClr val="FFFFFF"/>
                </a:solidFill>
              </a:rPr>
              <a:t>Metody zpracování a vyhodnocení dat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FF"/>
                </a:solidFill>
              </a:rPr>
              <a:t>Metoda systémové analýzy a syntézy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FF"/>
                </a:solidFill>
              </a:rPr>
              <a:t>Interpretace výsledků</a:t>
            </a:r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86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Dosažené výsledky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7467600" cy="471338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600" dirty="0" smtClean="0">
                <a:solidFill>
                  <a:srgbClr val="FFFFFF"/>
                </a:solidFill>
              </a:rPr>
              <a:t> Definovaná slabá místa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FF"/>
                </a:solidFill>
              </a:rPr>
              <a:t>Komunikace a kooperace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FF"/>
                </a:solidFill>
              </a:rPr>
              <a:t>Doprava zboží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FF"/>
                </a:solidFill>
              </a:rPr>
              <a:t>Příjem zboží a jeho evidování do IS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FF"/>
                </a:solidFill>
              </a:rPr>
              <a:t>Kontrola a značení zboží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600" dirty="0" smtClean="0">
                <a:solidFill>
                  <a:srgbClr val="FFFFFF"/>
                </a:solidFill>
              </a:rPr>
              <a:t>Důvody vzniku těchto problémů 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FF"/>
                </a:solidFill>
              </a:rPr>
              <a:t>Rozdělení postupu mezi více pracovníků 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FF"/>
                </a:solidFill>
              </a:rPr>
              <a:t>Absence přístupu do IS</a:t>
            </a:r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43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Závěrečné shrnutí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7467600" cy="464137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rgbClr val="FFFFFF"/>
                </a:solidFill>
              </a:rPr>
              <a:t>Navrhované opatření</a:t>
            </a:r>
          </a:p>
          <a:p>
            <a:pPr marL="36576" indent="0">
              <a:lnSpc>
                <a:spcPct val="150000"/>
              </a:lnSpc>
              <a:buNone/>
            </a:pPr>
            <a:endParaRPr lang="cs-CZ" sz="800" dirty="0" smtClean="0">
              <a:solidFill>
                <a:srgbClr val="FFFFFF"/>
              </a:solidFill>
            </a:endParaRPr>
          </a:p>
          <a:p>
            <a:pPr marL="118872" indent="0" algn="ctr">
              <a:buNone/>
            </a:pPr>
            <a:r>
              <a:rPr lang="cs-CZ" sz="2800" b="1" dirty="0" smtClean="0">
                <a:solidFill>
                  <a:srgbClr val="FFFFFF"/>
                </a:solidFill>
              </a:rPr>
              <a:t>Vytvoření nové pracovní pozice </a:t>
            </a:r>
          </a:p>
          <a:p>
            <a:pPr marL="118872" indent="0" algn="ctr">
              <a:buNone/>
            </a:pPr>
            <a:r>
              <a:rPr lang="cs-CZ" sz="2800" b="1" dirty="0" smtClean="0">
                <a:solidFill>
                  <a:srgbClr val="FFFFFF"/>
                </a:solidFill>
              </a:rPr>
              <a:t>Kooperátor zboží</a:t>
            </a:r>
          </a:p>
          <a:p>
            <a:pPr marL="118872" indent="0">
              <a:buNone/>
            </a:pPr>
            <a:endParaRPr lang="cs-CZ" sz="800" b="1" dirty="0" smtClean="0">
              <a:solidFill>
                <a:srgbClr val="FFFFFF"/>
              </a:solidFill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rgbClr val="FFFFFF"/>
                </a:solidFill>
              </a:rPr>
              <a:t>Důvody ke zvolení tohoto návrhu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FFFF"/>
                </a:solidFill>
              </a:rPr>
              <a:t>Objem a rozsah činností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FFFF"/>
                </a:solidFill>
              </a:rPr>
              <a:t>Přístup k informacím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FFFF"/>
                </a:solidFill>
              </a:rPr>
              <a:t>Vytížení stávajících pracovníků</a:t>
            </a:r>
          </a:p>
        </p:txBody>
      </p:sp>
    </p:spTree>
    <p:extLst>
      <p:ext uri="{BB962C8B-B14F-4D97-AF65-F5344CB8AC3E}">
        <p14:creationId xmlns:p14="http://schemas.microsoft.com/office/powerpoint/2010/main" val="140768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Doplňující dotazy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33222" indent="-514350">
              <a:buFont typeface="+mj-lt"/>
              <a:buAutoNum type="arabicPeriod"/>
            </a:pPr>
            <a:r>
              <a:rPr lang="cs-CZ" dirty="0" smtClean="0">
                <a:solidFill>
                  <a:srgbClr val="FFFFFF"/>
                </a:solidFill>
              </a:rPr>
              <a:t>Bude </a:t>
            </a:r>
            <a:r>
              <a:rPr lang="cs-CZ" dirty="0">
                <a:solidFill>
                  <a:srgbClr val="FFFFFF"/>
                </a:solidFill>
              </a:rPr>
              <a:t>firma GASTRO </a:t>
            </a:r>
            <a:r>
              <a:rPr lang="cs-CZ" dirty="0" smtClean="0">
                <a:solidFill>
                  <a:srgbClr val="FFFFFF"/>
                </a:solidFill>
              </a:rPr>
              <a:t>Production s.r.o</a:t>
            </a:r>
            <a:r>
              <a:rPr lang="cs-CZ" dirty="0">
                <a:solidFill>
                  <a:srgbClr val="FFFFFF"/>
                </a:solidFill>
              </a:rPr>
              <a:t>., přijímat nového pracovníka, </a:t>
            </a:r>
            <a:r>
              <a:rPr lang="cs-CZ" dirty="0" smtClean="0">
                <a:solidFill>
                  <a:srgbClr val="FFFFFF"/>
                </a:solidFill>
              </a:rPr>
              <a:t>dle návrhu autorky? </a:t>
            </a:r>
          </a:p>
          <a:p>
            <a:pPr marL="633222" indent="-514350">
              <a:buFont typeface="+mj-lt"/>
              <a:buAutoNum type="arabicPeriod"/>
            </a:pPr>
            <a:endParaRPr lang="cs-CZ" dirty="0" smtClean="0">
              <a:solidFill>
                <a:srgbClr val="FFFFFF"/>
              </a:solidFill>
            </a:endParaRPr>
          </a:p>
          <a:p>
            <a:pPr marL="633222" indent="-514350">
              <a:buFont typeface="+mj-lt"/>
              <a:buAutoNum type="arabicPeriod"/>
            </a:pPr>
            <a:r>
              <a:rPr lang="cs-CZ" dirty="0" smtClean="0">
                <a:solidFill>
                  <a:srgbClr val="FFFFFF"/>
                </a:solidFill>
              </a:rPr>
              <a:t>Je </a:t>
            </a:r>
            <a:r>
              <a:rPr lang="cs-CZ" dirty="0">
                <a:solidFill>
                  <a:srgbClr val="FFFFFF"/>
                </a:solidFill>
              </a:rPr>
              <a:t>možné ještě jiným způsobem řešit danou </a:t>
            </a:r>
            <a:r>
              <a:rPr lang="cs-CZ" dirty="0" smtClean="0">
                <a:solidFill>
                  <a:srgbClr val="FFFFFF"/>
                </a:solidFill>
              </a:rPr>
              <a:t>problematiku? </a:t>
            </a:r>
          </a:p>
          <a:p>
            <a:pPr marL="633222" indent="-514350">
              <a:buFont typeface="+mj-lt"/>
              <a:buAutoNum type="arabicPeriod"/>
            </a:pPr>
            <a:endParaRPr lang="cs-CZ" dirty="0" smtClean="0">
              <a:solidFill>
                <a:srgbClr val="FFFFFF"/>
              </a:solidFill>
            </a:endParaRPr>
          </a:p>
          <a:p>
            <a:pPr marL="633222" indent="-514350">
              <a:buFont typeface="+mj-lt"/>
              <a:buAutoNum type="arabicPeriod"/>
            </a:pPr>
            <a:r>
              <a:rPr lang="cs-CZ" dirty="0" smtClean="0">
                <a:solidFill>
                  <a:srgbClr val="FFFFFF"/>
                </a:solidFill>
              </a:rPr>
              <a:t>Jaká </a:t>
            </a:r>
            <a:r>
              <a:rPr lang="cs-CZ" dirty="0">
                <a:solidFill>
                  <a:srgbClr val="FFFFFF"/>
                </a:solidFill>
              </a:rPr>
              <a:t>další opatření byste navrhli pro zefektivnění pořizovací </a:t>
            </a:r>
            <a:r>
              <a:rPr lang="cs-CZ" dirty="0" smtClean="0">
                <a:solidFill>
                  <a:srgbClr val="FFFFFF"/>
                </a:solidFill>
              </a:rPr>
              <a:t>logistiky v </a:t>
            </a:r>
            <a:r>
              <a:rPr lang="cs-CZ" dirty="0">
                <a:solidFill>
                  <a:srgbClr val="FFFFFF"/>
                </a:solidFill>
              </a:rPr>
              <a:t>daném podniku</a:t>
            </a:r>
            <a:r>
              <a:rPr lang="cs-CZ" dirty="0" smtClean="0">
                <a:solidFill>
                  <a:srgbClr val="FFFFFF"/>
                </a:solidFill>
              </a:rPr>
              <a:t>? </a:t>
            </a:r>
            <a:endParaRPr lang="cs-CZ" dirty="0">
              <a:solidFill>
                <a:srgbClr val="FFFFFF"/>
              </a:solidFill>
            </a:endParaRPr>
          </a:p>
          <a:p>
            <a:pPr marL="633222" indent="-514350">
              <a:buFont typeface="+mj-lt"/>
              <a:buAutoNum type="arabicPeriod"/>
            </a:pPr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82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8077200" cy="1673352"/>
          </a:xfrm>
        </p:spPr>
        <p:txBody>
          <a:bodyPr>
            <a:normAutofit/>
          </a:bodyPr>
          <a:lstStyle/>
          <a:p>
            <a:pPr algn="ctr"/>
            <a:r>
              <a:rPr lang="cs-CZ" sz="6000" dirty="0" smtClean="0"/>
              <a:t>Děkuji za pozornost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110305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Vlastní 1">
      <a:dk1>
        <a:srgbClr val="262626"/>
      </a:dk1>
      <a:lt1>
        <a:srgbClr val="333333"/>
      </a:lt1>
      <a:dk2>
        <a:srgbClr val="1D1D1D"/>
      </a:dk2>
      <a:lt2>
        <a:srgbClr val="333333"/>
      </a:lt2>
      <a:accent1>
        <a:srgbClr val="FFFF00"/>
      </a:accent1>
      <a:accent2>
        <a:srgbClr val="F6B26E"/>
      </a:accent2>
      <a:accent3>
        <a:srgbClr val="4B7B8A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204</TotalTime>
  <Words>230</Words>
  <Application>Microsoft Office PowerPoint</Application>
  <PresentationFormat>Předvádění na obrazovce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Technický</vt:lpstr>
      <vt:lpstr>Pořizovací logistika společnosti</vt:lpstr>
      <vt:lpstr>Struktura prezentace</vt:lpstr>
      <vt:lpstr>Výběr tématu a předmětu zkoumání</vt:lpstr>
      <vt:lpstr>Výzkumný problém a cíl práce</vt:lpstr>
      <vt:lpstr>Metodika práce</vt:lpstr>
      <vt:lpstr>Dosažené výsledky</vt:lpstr>
      <vt:lpstr>Závěrečné shrnutí</vt:lpstr>
      <vt:lpstr>Doplňující dotazy</vt:lpstr>
      <vt:lpstr>Děkuji za pozornost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Pořizovací logistika společnosti</dc:title>
  <dc:creator>Michaela Turková</dc:creator>
  <cp:lastModifiedBy>Michaela Turková</cp:lastModifiedBy>
  <cp:revision>20</cp:revision>
  <dcterms:created xsi:type="dcterms:W3CDTF">2017-01-30T09:27:09Z</dcterms:created>
  <dcterms:modified xsi:type="dcterms:W3CDTF">2017-02-01T21:30:51Z</dcterms:modified>
</cp:coreProperties>
</file>