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1" r:id="rId5"/>
    <p:sldId id="260" r:id="rId6"/>
    <p:sldId id="268" r:id="rId7"/>
    <p:sldId id="263" r:id="rId8"/>
    <p:sldId id="266" r:id="rId9"/>
    <p:sldId id="264" r:id="rId10"/>
    <p:sldId id="267" r:id="rId11"/>
    <p:sldId id="265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951DB-3380-4632-A6D4-4370C36A23BC}" type="datetimeFigureOut">
              <a:rPr lang="cs-CZ" smtClean="0"/>
              <a:pPr/>
              <a:t>31.1.2017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4E46-5DB4-4AA9-8562-6DE2C6DF9B1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951DB-3380-4632-A6D4-4370C36A23BC}" type="datetimeFigureOut">
              <a:rPr lang="cs-CZ" smtClean="0"/>
              <a:pPr/>
              <a:t>31.1.2017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4E46-5DB4-4AA9-8562-6DE2C6DF9B1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951DB-3380-4632-A6D4-4370C36A23BC}" type="datetimeFigureOut">
              <a:rPr lang="cs-CZ" smtClean="0"/>
              <a:pPr/>
              <a:t>31.1.2017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4E46-5DB4-4AA9-8562-6DE2C6DF9B1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951DB-3380-4632-A6D4-4370C36A23BC}" type="datetimeFigureOut">
              <a:rPr lang="cs-CZ" smtClean="0"/>
              <a:pPr/>
              <a:t>31.1.2017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4E46-5DB4-4AA9-8562-6DE2C6DF9B1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951DB-3380-4632-A6D4-4370C36A23BC}" type="datetimeFigureOut">
              <a:rPr lang="cs-CZ" smtClean="0"/>
              <a:pPr/>
              <a:t>31.1.2017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4E46-5DB4-4AA9-8562-6DE2C6DF9B1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951DB-3380-4632-A6D4-4370C36A23BC}" type="datetimeFigureOut">
              <a:rPr lang="cs-CZ" smtClean="0"/>
              <a:pPr/>
              <a:t>31.1.2017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4E46-5DB4-4AA9-8562-6DE2C6DF9B1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951DB-3380-4632-A6D4-4370C36A23BC}" type="datetimeFigureOut">
              <a:rPr lang="cs-CZ" smtClean="0"/>
              <a:pPr/>
              <a:t>31.1.2017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4E46-5DB4-4AA9-8562-6DE2C6DF9B1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951DB-3380-4632-A6D4-4370C36A23BC}" type="datetimeFigureOut">
              <a:rPr lang="cs-CZ" smtClean="0"/>
              <a:pPr/>
              <a:t>31.1.2017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4E46-5DB4-4AA9-8562-6DE2C6DF9B1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951DB-3380-4632-A6D4-4370C36A23BC}" type="datetimeFigureOut">
              <a:rPr lang="cs-CZ" smtClean="0"/>
              <a:pPr/>
              <a:t>31.1.2017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4E46-5DB4-4AA9-8562-6DE2C6DF9B1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951DB-3380-4632-A6D4-4370C36A23BC}" type="datetimeFigureOut">
              <a:rPr lang="cs-CZ" smtClean="0"/>
              <a:pPr/>
              <a:t>31.1.2017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4E46-5DB4-4AA9-8562-6DE2C6DF9B1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951DB-3380-4632-A6D4-4370C36A23BC}" type="datetimeFigureOut">
              <a:rPr lang="cs-CZ" smtClean="0"/>
              <a:pPr/>
              <a:t>31.1.2017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4E46-5DB4-4AA9-8562-6DE2C6DF9B1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951DB-3380-4632-A6D4-4370C36A23BC}" type="datetimeFigureOut">
              <a:rPr lang="cs-CZ" smtClean="0"/>
              <a:pPr/>
              <a:t>31.1.2017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24E46-5DB4-4AA9-8562-6DE2C6DF9B1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2174999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Malé sakrální stavby ve Strakonicích a okolí</a:t>
            </a:r>
            <a:r>
              <a:rPr lang="cs-CZ" dirty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cs-CZ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cs-CZ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4149080"/>
            <a:ext cx="8208912" cy="2016224"/>
          </a:xfrm>
        </p:spPr>
        <p:txBody>
          <a:bodyPr>
            <a:normAutofit/>
          </a:bodyPr>
          <a:lstStyle/>
          <a:p>
            <a:pPr algn="l"/>
            <a:r>
              <a:rPr lang="cs-CZ" sz="2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Autor bakalářské práce:	</a:t>
            </a:r>
            <a:r>
              <a:rPr lang="cs-CZ" sz="2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Lucie </a:t>
            </a:r>
            <a:r>
              <a:rPr lang="cs-CZ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Holubová</a:t>
            </a:r>
          </a:p>
          <a:p>
            <a:pPr algn="l"/>
            <a:r>
              <a:rPr lang="cs-CZ" sz="2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Vedoucí bakalářské práce:	</a:t>
            </a:r>
            <a:r>
              <a:rPr lang="cs-CZ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Mgr. František Šíma, </a:t>
            </a:r>
            <a:r>
              <a:rPr lang="cs-CZ" sz="20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Ph.D</a:t>
            </a:r>
            <a:r>
              <a:rPr lang="cs-CZ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algn="l"/>
            <a:r>
              <a:rPr lang="cs-CZ" sz="2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Oponent: 			</a:t>
            </a:r>
            <a:r>
              <a:rPr lang="cs-CZ" sz="2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Ing</a:t>
            </a:r>
            <a:r>
              <a:rPr lang="cs-CZ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Markéta Myslivečková</a:t>
            </a:r>
          </a:p>
          <a:p>
            <a:pPr algn="l"/>
            <a:endParaRPr lang="cs-CZ" sz="20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cs-CZ" sz="16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České </a:t>
            </a:r>
            <a:r>
              <a:rPr lang="cs-CZ" sz="1600" i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</a:t>
            </a:r>
            <a:r>
              <a:rPr lang="cs-CZ" sz="16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udějovice, červen 2016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755576" y="26064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/>
            <a:r>
              <a:rPr lang="cs-CZ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Vysoká škola technická a ekonomická</a:t>
            </a:r>
            <a:endParaRPr lang="cs-CZ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cs-CZ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Katedra informatiky a přírodních věd</a:t>
            </a:r>
            <a:r>
              <a:rPr kumimoji="0" lang="cs-CZ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kumimoji="0" lang="cs-CZ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kumimoji="0" lang="cs-CZ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Doplňující otázky oponenta</a:t>
            </a:r>
            <a:endParaRPr lang="cs-CZ" sz="4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150000"/>
              </a:lnSpc>
              <a:buFontTx/>
              <a:buChar char="-"/>
            </a:pP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Popište jaké degradační účinky a vlivy působí na stavební konstrukce (sakrální stavby) a materiály.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Jak je dělíme?</a:t>
            </a:r>
          </a:p>
          <a:p>
            <a:pPr>
              <a:buNone/>
            </a:pPr>
            <a:endParaRPr lang="cs-CZ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None/>
            </a:pPr>
            <a:r>
              <a:rPr lang="cs-CZ" sz="2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Degradačním procesem rozumíme takový proces, který způsobuje změnu významných parametrů, popisujících vlastnosti stavebních hmot a konstrukcí. Rychlost degradace jednotlivých stavebních konstrukcí je značně rozdílná a je mimo jiné ovlivněna schopností jednotlivých konstrukčních prvků zachovat si své parametry, které jsou potřebné k plnění požadované funkce. Životnost stavebních konstrukcí je tedy v přímé vazbě s trvanlivostí jednotlivých stavebních materiálů.</a:t>
            </a:r>
            <a:endParaRPr lang="cs-CZ" sz="20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Děkuji Vám za pozornost</a:t>
            </a:r>
            <a:endParaRPr lang="cs-CZ" sz="40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cs-CZ" sz="4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Motivace a důvody k řešení problému</a:t>
            </a:r>
            <a:endParaRPr lang="cs-CZ" sz="4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Existence malých sakrálních staveb ve Strakonicích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Dostupnost podkladů k vypracování práce</a:t>
            </a:r>
          </a:p>
        </p:txBody>
      </p:sp>
      <p:pic>
        <p:nvPicPr>
          <p:cNvPr id="1027" name="Picture 3" descr="D:\VŠTE\BP\obrazky\5.png"/>
          <p:cNvPicPr>
            <a:picLocks noChangeAspect="1" noChangeArrowheads="1"/>
          </p:cNvPicPr>
          <p:nvPr/>
        </p:nvPicPr>
        <p:blipFill>
          <a:blip r:embed="rId2" cstate="print"/>
          <a:srcRect l="32368" r="37062"/>
          <a:stretch>
            <a:fillRect/>
          </a:stretch>
        </p:blipFill>
        <p:spPr bwMode="auto">
          <a:xfrm>
            <a:off x="3131840" y="2924944"/>
            <a:ext cx="1224136" cy="3429000"/>
          </a:xfrm>
          <a:prstGeom prst="rect">
            <a:avLst/>
          </a:prstGeom>
          <a:noFill/>
        </p:spPr>
      </p:pic>
      <p:pic>
        <p:nvPicPr>
          <p:cNvPr id="1026" name="Picture 2" descr="D:\VŠTE\BP\obrazky\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924944"/>
            <a:ext cx="2076450" cy="3476625"/>
          </a:xfrm>
          <a:prstGeom prst="rect">
            <a:avLst/>
          </a:prstGeom>
          <a:noFill/>
        </p:spPr>
      </p:pic>
      <p:pic>
        <p:nvPicPr>
          <p:cNvPr id="1028" name="Picture 4" descr="D:\VŠTE\BP\obrazky\7.png"/>
          <p:cNvPicPr>
            <a:picLocks noChangeAspect="1" noChangeArrowheads="1"/>
          </p:cNvPicPr>
          <p:nvPr/>
        </p:nvPicPr>
        <p:blipFill>
          <a:blip r:embed="rId4" cstate="print"/>
          <a:srcRect t="24343"/>
          <a:stretch>
            <a:fillRect/>
          </a:stretch>
        </p:blipFill>
        <p:spPr bwMode="auto">
          <a:xfrm>
            <a:off x="5148064" y="2780928"/>
            <a:ext cx="3563889" cy="3808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Cíl práce</a:t>
            </a:r>
            <a:endParaRPr lang="cs-CZ" sz="4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467544" y="1772816"/>
            <a:ext cx="8136904" cy="3723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Cílem práce je vypracování studie zvolené malé sakrální stavby či staveb z vybraného regionu. Součástí práce je zobrazení daného objektu a detailní zpracování vybraného stavebního prvku dle charakteru stavby. Na základě informací získaných jednak z terénního průzkumu, jednak od majitelů staveb, bude zhodnocen stav památek a bude-li potřeba, bude navrženo řešení jejich oprav a případná památková ochrana.</a:t>
            </a:r>
            <a:endParaRPr lang="cs-CZ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D</a:t>
            </a:r>
            <a:r>
              <a:rPr lang="cs-CZ" sz="4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osažené výsledky a přínos práce</a:t>
            </a:r>
            <a:endParaRPr lang="cs-CZ" sz="4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672208"/>
            <a:ext cx="8229600" cy="50691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Charakteristika sakrálních staveb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Typologie sakrálních staveb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Kaple a kapličky – prostorové kaple, výklenkové kapličky</a:t>
            </a:r>
            <a:endParaRPr lang="cs-CZ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Zvoničky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Boží muka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Kříže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Zhodnocení stavu sakrálních staveb na Strakonicku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S</a:t>
            </a: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eznam sakrálních staveb na Strakonicku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cs-CZ" sz="2000" dirty="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VŠTE\BP\obrazky\mapa.png"/>
          <p:cNvPicPr>
            <a:picLocks noChangeAspect="1" noChangeArrowheads="1"/>
          </p:cNvPicPr>
          <p:nvPr/>
        </p:nvPicPr>
        <p:blipFill>
          <a:blip r:embed="rId2" cstate="print">
            <a:lum bright="10000" contrast="-20000"/>
          </a:blip>
          <a:srcRect/>
          <a:stretch>
            <a:fillRect/>
          </a:stretch>
        </p:blipFill>
        <p:spPr bwMode="auto">
          <a:xfrm>
            <a:off x="458357" y="1573461"/>
            <a:ext cx="8218099" cy="4807867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Výzkumný problém</a:t>
            </a:r>
            <a:endParaRPr lang="cs-CZ" sz="4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259228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Zpracování dokumentace staveb v místě bydliště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Zpracování fotodokumentace staveb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Terénní průzkum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Zhodnocení současného stavu stavby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Návrh opatření pro rekonstrukci 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67544" y="4509120"/>
            <a:ext cx="8229600" cy="19442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Metoda sběru dat – odborné publikace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Metoda pozorováním – pochůzky a jízda na kole po stavbách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Metoda fotografováním – snímky objektů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467544" y="3717032"/>
            <a:ext cx="822960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Metodika práce </a:t>
            </a: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</a:t>
            </a:r>
            <a:r>
              <a:rPr lang="cs-CZ" sz="4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ávěrečné shrnutí </a:t>
            </a:r>
            <a:endParaRPr lang="cs-CZ" sz="4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Cílem bakalářské práce bylo vypracovat studii staveb z vybraného okolí. Vypracovala jsem přehled sakrálních staveb ve městě Strakonice a nejbližším okolí.  Popsala jsem jejich půdorysný tvar, zařadila do období, kdy byly postaveny a napsala jsem, v jakém jsou stavu a popřípadě navrhla řešení rekonstrukce.</a:t>
            </a:r>
          </a:p>
          <a:p>
            <a:pPr algn="just">
              <a:lnSpc>
                <a:spcPct val="150000"/>
              </a:lnSpc>
              <a:buNone/>
            </a:pP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Dalším cílem bakalářské práce bylo vybrat jeden stavební prvek a charakterizovat ho. Vybrala jsem architektonický prvek, který je charakteristický pro malé sakrální kapličky a kaple.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VŠTE\BP\obrazky\drouzetice-70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276872"/>
            <a:ext cx="3434689" cy="2576017"/>
          </a:xfrm>
          <a:prstGeom prst="rect">
            <a:avLst/>
          </a:prstGeom>
          <a:noFill/>
        </p:spPr>
      </p:pic>
      <p:pic>
        <p:nvPicPr>
          <p:cNvPr id="1027" name="Picture 3" descr="D:\VŠTE\BP\obrazky\DSCN4348-1024x7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248371"/>
            <a:ext cx="3014332" cy="2260749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348880"/>
            <a:ext cx="15525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8002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Tx/>
              <a:buChar char="-"/>
            </a:pP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Vysvětlete, proč jste se v aplikační části nezabývala také kříži, které uvádíte při klasifikaci malých sakrálních staveb v teoreticko-metodologické části.</a:t>
            </a:r>
          </a:p>
          <a:p>
            <a:pPr algn="just">
              <a:lnSpc>
                <a:spcPct val="150000"/>
              </a:lnSpc>
              <a:buNone/>
            </a:pPr>
            <a:endParaRPr lang="cs-CZ" sz="2000" dirty="0" smtClean="0">
              <a:latin typeface="Cambria" pitchFamily="18" charset="0"/>
            </a:endParaRPr>
          </a:p>
          <a:p>
            <a:pPr algn="just">
              <a:lnSpc>
                <a:spcPct val="150000"/>
              </a:lnSpc>
              <a:buNone/>
            </a:pPr>
            <a:endParaRPr lang="cs-CZ" sz="2000" dirty="0" smtClean="0">
              <a:latin typeface="Cambria" pitchFamily="18" charset="0"/>
            </a:endParaRPr>
          </a:p>
          <a:p>
            <a:pPr algn="just">
              <a:lnSpc>
                <a:spcPct val="150000"/>
              </a:lnSpc>
              <a:buNone/>
            </a:pPr>
            <a:endParaRPr lang="cs-CZ" sz="2000" dirty="0" smtClean="0">
              <a:latin typeface="Cambria" pitchFamily="18" charset="0"/>
            </a:endParaRPr>
          </a:p>
          <a:p>
            <a:pPr algn="just">
              <a:lnSpc>
                <a:spcPct val="150000"/>
              </a:lnSpc>
              <a:buNone/>
            </a:pPr>
            <a:endParaRPr lang="cs-CZ" sz="2000" dirty="0" smtClean="0">
              <a:latin typeface="Cambria" pitchFamily="18" charset="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Doplňující otázky vedoucího</a:t>
            </a:r>
            <a:endParaRPr kumimoji="0" lang="cs-CZ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9" name="Picture 5" descr="D:\VŠTE\BP\obrazky\strakonice-897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634685"/>
            <a:ext cx="2736304" cy="2050624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2123728" y="4139788"/>
            <a:ext cx="1983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>
                <a:solidFill>
                  <a:schemeClr val="bg1"/>
                </a:solidFill>
                <a:latin typeface="Bookman Old Style" pitchFamily="18" charset="0"/>
              </a:rPr>
              <a:t>Kříž v </a:t>
            </a:r>
            <a:r>
              <a:rPr lang="cs-CZ" i="1" dirty="0" err="1" smtClean="0">
                <a:solidFill>
                  <a:schemeClr val="bg1"/>
                </a:solidFill>
                <a:latin typeface="Bookman Old Style" pitchFamily="18" charset="0"/>
              </a:rPr>
              <a:t>Dražejově</a:t>
            </a:r>
            <a:endParaRPr lang="cs-CZ" i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660232" y="4499828"/>
            <a:ext cx="2239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>
                <a:solidFill>
                  <a:schemeClr val="bg1"/>
                </a:solidFill>
                <a:latin typeface="Bookman Old Style" pitchFamily="18" charset="0"/>
              </a:rPr>
              <a:t>Kříž v </a:t>
            </a:r>
            <a:r>
              <a:rPr lang="cs-CZ" i="1" dirty="0" err="1" smtClean="0">
                <a:solidFill>
                  <a:schemeClr val="bg1"/>
                </a:solidFill>
                <a:latin typeface="Bookman Old Style" pitchFamily="18" charset="0"/>
              </a:rPr>
              <a:t>Droužeticích</a:t>
            </a:r>
            <a:endParaRPr lang="cs-CZ" i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51520" y="6309320"/>
            <a:ext cx="2375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>
                <a:latin typeface="Bookman Old Style" pitchFamily="18" charset="0"/>
              </a:rPr>
              <a:t>Kříž ve Strakonicích</a:t>
            </a:r>
            <a:endParaRPr lang="cs-CZ" i="1" dirty="0">
              <a:latin typeface="Bookman Old Style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0" y="4221088"/>
            <a:ext cx="21307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i="1" dirty="0" smtClean="0">
                <a:latin typeface="Bookman Old Style" pitchFamily="18" charset="0"/>
              </a:rPr>
              <a:t>Kříž ve Strakonicích</a:t>
            </a:r>
            <a:endParaRPr lang="cs-CZ" sz="1600" i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cs-CZ" sz="4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Doplňující otázky vedoucího</a:t>
            </a:r>
            <a:r>
              <a:rPr lang="cs-CZ" sz="4000" dirty="0" smtClean="0"/>
              <a:t/>
            </a:r>
            <a:br>
              <a:rPr lang="cs-CZ" sz="4000" dirty="0" smtClean="0"/>
            </a:b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0808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  <a:buFontTx/>
              <a:buChar char="-"/>
            </a:pP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Uvádíte, že nika plní v interiéru funkci většího osvětlení místnosti </a:t>
            </a:r>
          </a:p>
          <a:p>
            <a:pPr algn="just">
              <a:lnSpc>
                <a:spcPct val="150000"/>
              </a:lnSpc>
              <a:buNone/>
            </a:pP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(s. 45). Vysvětlete</a:t>
            </a:r>
          </a:p>
          <a:p>
            <a:pPr algn="just">
              <a:lnSpc>
                <a:spcPct val="150000"/>
              </a:lnSpc>
              <a:buNone/>
            </a:pPr>
            <a:r>
              <a:rPr lang="cs-CZ" sz="2000" dirty="0" smtClean="0"/>
              <a:t> </a:t>
            </a:r>
            <a:endParaRPr lang="cs-CZ" sz="2000" dirty="0"/>
          </a:p>
        </p:txBody>
      </p:sp>
      <p:sp>
        <p:nvSpPr>
          <p:cNvPr id="4" name="Obdélník 3"/>
          <p:cNvSpPr/>
          <p:nvPr/>
        </p:nvSpPr>
        <p:spPr>
          <a:xfrm>
            <a:off x="827584" y="3140968"/>
            <a:ext cx="7344816" cy="1876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cs-CZ" sz="2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 obytných a hospodářských staveb byl výklenek ve stěně světnice mezi dveřmi a kamny. Tyto kamna sloužili k osvětlení místnosti. Samotné niky neslouží pro osvětlení místnosti.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Doplňující otázky oponenta</a:t>
            </a:r>
            <a:endParaRPr lang="cs-CZ" sz="4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FontTx/>
              <a:buChar char="-"/>
            </a:pP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Jaké jsou účinky vlhkosti na stavební konstrukce?</a:t>
            </a:r>
            <a:endParaRPr lang="cs-CZ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150000"/>
              </a:lnSpc>
              <a:buFontTx/>
              <a:buChar char="-"/>
            </a:pPr>
            <a:endParaRPr lang="cs-CZ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2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Nejvýznamnější zdroje vlhkosti a vody:</a:t>
            </a:r>
          </a:p>
          <a:p>
            <a:pPr lvl="0"/>
            <a:r>
              <a:rPr lang="cs-CZ" sz="2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Voda srážková (hnaná větrem, odstřikující)</a:t>
            </a:r>
          </a:p>
          <a:p>
            <a:pPr lvl="0"/>
            <a:r>
              <a:rPr lang="cs-CZ" sz="2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Voda vzlínající - kapilární</a:t>
            </a:r>
          </a:p>
          <a:p>
            <a:pPr lvl="0"/>
            <a:r>
              <a:rPr lang="cs-CZ" sz="2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Difúze vodní páry a voda kondenzovaná</a:t>
            </a:r>
          </a:p>
          <a:p>
            <a:pPr lvl="0"/>
            <a:r>
              <a:rPr lang="cs-CZ" sz="2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Voda s hydrostatickým tlakem</a:t>
            </a:r>
          </a:p>
          <a:p>
            <a:pPr lvl="0"/>
            <a:r>
              <a:rPr lang="cs-CZ" sz="2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Hygroskopicita stavebního materiálu</a:t>
            </a:r>
          </a:p>
          <a:p>
            <a:pPr lvl="0"/>
            <a:r>
              <a:rPr lang="cs-CZ" sz="2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Vadné sanitní instalace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</TotalTime>
  <Words>390</Words>
  <Application>Microsoft Office PowerPoint</Application>
  <PresentationFormat>Předvádění na obrazovce (4:3)</PresentationFormat>
  <Paragraphs>64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Motiv sady Office</vt:lpstr>
      <vt:lpstr>Malé sakrální stavby ve Strakonicích a okolí </vt:lpstr>
      <vt:lpstr>Motivace a důvody k řešení problému</vt:lpstr>
      <vt:lpstr>Cíl práce</vt:lpstr>
      <vt:lpstr>Dosažené výsledky a přínos práce</vt:lpstr>
      <vt:lpstr>Výzkumný problém</vt:lpstr>
      <vt:lpstr>Závěrečné shrnutí </vt:lpstr>
      <vt:lpstr>Snímek 7</vt:lpstr>
      <vt:lpstr>Doplňující otázky vedoucího </vt:lpstr>
      <vt:lpstr>Doplňující otázky oponenta</vt:lpstr>
      <vt:lpstr>Doplňující otázky oponenta</vt:lpstr>
      <vt:lpstr>Děkuji Vám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Malé sakrální stavby ve Strakonicích a okolí</dc:title>
  <dc:creator>LuKu</dc:creator>
  <cp:lastModifiedBy>LuKu</cp:lastModifiedBy>
  <cp:revision>24</cp:revision>
  <dcterms:created xsi:type="dcterms:W3CDTF">2016-06-05T12:38:38Z</dcterms:created>
  <dcterms:modified xsi:type="dcterms:W3CDTF">2017-01-31T16:45:02Z</dcterms:modified>
</cp:coreProperties>
</file>