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7" r:id="rId8"/>
    <p:sldId id="262" r:id="rId9"/>
    <p:sldId id="263" r:id="rId10"/>
    <p:sldId id="266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Graf%20v%20aplikaci%20Microsoft%20Office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kal&#225;&#345;ka\Upraven&#225;_data_segment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akal&#225;&#345;ka\Upraven&#225;_data_segment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stacked"/>
        <c:ser>
          <c:idx val="0"/>
          <c:order val="0"/>
          <c:tx>
            <c:strRef>
              <c:f>'[Graf v aplikaci Microsoft Office PowerPoint]List1'!$A$55</c:f>
              <c:strCache>
                <c:ptCount val="1"/>
                <c:pt idx="0">
                  <c:v>IVECO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'[Graf v aplikaci Microsoft Office PowerPoint]List1'!$B$54:$K$54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'[Graf v aplikaci Microsoft Office PowerPoint]List1'!$B$55:$K$55</c:f>
              <c:numCache>
                <c:formatCode>General</c:formatCode>
                <c:ptCount val="10"/>
                <c:pt idx="0">
                  <c:v>2477</c:v>
                </c:pt>
                <c:pt idx="1">
                  <c:v>2698</c:v>
                </c:pt>
                <c:pt idx="2">
                  <c:v>3020</c:v>
                </c:pt>
                <c:pt idx="3">
                  <c:v>2526</c:v>
                </c:pt>
                <c:pt idx="4">
                  <c:v>2177</c:v>
                </c:pt>
                <c:pt idx="5">
                  <c:v>2972</c:v>
                </c:pt>
                <c:pt idx="6">
                  <c:v>2773</c:v>
                </c:pt>
                <c:pt idx="7">
                  <c:v>3165</c:v>
                </c:pt>
                <c:pt idx="8">
                  <c:v>3288</c:v>
                </c:pt>
                <c:pt idx="9">
                  <c:v>3728</c:v>
                </c:pt>
              </c:numCache>
            </c:numRef>
          </c:val>
        </c:ser>
        <c:ser>
          <c:idx val="1"/>
          <c:order val="1"/>
          <c:tx>
            <c:strRef>
              <c:f>'[Graf v aplikaci Microsoft Office PowerPoint]List1'!$A$56</c:f>
              <c:strCache>
                <c:ptCount val="1"/>
                <c:pt idx="0">
                  <c:v>SOR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'[Graf v aplikaci Microsoft Office PowerPoint]List1'!$B$54:$K$54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'[Graf v aplikaci Microsoft Office PowerPoint]List1'!$B$56:$K$56</c:f>
              <c:numCache>
                <c:formatCode>General</c:formatCode>
                <c:ptCount val="10"/>
                <c:pt idx="0">
                  <c:v>411</c:v>
                </c:pt>
                <c:pt idx="1">
                  <c:v>418</c:v>
                </c:pt>
                <c:pt idx="2">
                  <c:v>368</c:v>
                </c:pt>
                <c:pt idx="3">
                  <c:v>427</c:v>
                </c:pt>
                <c:pt idx="4">
                  <c:v>478</c:v>
                </c:pt>
                <c:pt idx="5">
                  <c:v>543</c:v>
                </c:pt>
                <c:pt idx="6">
                  <c:v>418</c:v>
                </c:pt>
                <c:pt idx="7">
                  <c:v>475</c:v>
                </c:pt>
                <c:pt idx="8">
                  <c:v>554</c:v>
                </c:pt>
                <c:pt idx="9">
                  <c:v>742</c:v>
                </c:pt>
              </c:numCache>
            </c:numRef>
          </c:val>
        </c:ser>
        <c:ser>
          <c:idx val="2"/>
          <c:order val="2"/>
          <c:tx>
            <c:strRef>
              <c:f>'[Graf v aplikaci Microsoft Office PowerPoint]List1'!$A$57</c:f>
              <c:strCache>
                <c:ptCount val="1"/>
                <c:pt idx="0">
                  <c:v>Ostatní</c:v>
                </c:pt>
              </c:strCache>
            </c:strRef>
          </c:tx>
          <c:cat>
            <c:numRef>
              <c:f>'[Graf v aplikaci Microsoft Office PowerPoint]List1'!$B$54:$K$54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'[Graf v aplikaci Microsoft Office PowerPoint]List1'!$B$57:$K$57</c:f>
              <c:numCache>
                <c:formatCode>General</c:formatCode>
                <c:ptCount val="10"/>
                <c:pt idx="0">
                  <c:v>60</c:v>
                </c:pt>
                <c:pt idx="1">
                  <c:v>66</c:v>
                </c:pt>
                <c:pt idx="2">
                  <c:v>108</c:v>
                </c:pt>
                <c:pt idx="3">
                  <c:v>114</c:v>
                </c:pt>
                <c:pt idx="4">
                  <c:v>56</c:v>
                </c:pt>
                <c:pt idx="5">
                  <c:v>47</c:v>
                </c:pt>
                <c:pt idx="6">
                  <c:v>38</c:v>
                </c:pt>
                <c:pt idx="7">
                  <c:v>51</c:v>
                </c:pt>
                <c:pt idx="8">
                  <c:v>51</c:v>
                </c:pt>
                <c:pt idx="9">
                  <c:v>47</c:v>
                </c:pt>
              </c:numCache>
            </c:numRef>
          </c:val>
        </c:ser>
        <c:overlap val="100"/>
        <c:axId val="99476992"/>
        <c:axId val="99478528"/>
      </c:barChart>
      <c:lineChart>
        <c:grouping val="standard"/>
        <c:ser>
          <c:idx val="3"/>
          <c:order val="3"/>
          <c:tx>
            <c:strRef>
              <c:f>'[Graf v aplikaci Microsoft Office PowerPoint]List1'!$A$58</c:f>
              <c:strCache>
                <c:ptCount val="1"/>
                <c:pt idx="0">
                  <c:v>Trh ČR</c:v>
                </c:pt>
              </c:strCache>
            </c:strRef>
          </c:tx>
          <c:marker>
            <c:symbol val="none"/>
          </c:marker>
          <c:cat>
            <c:numRef>
              <c:f>'[Graf v aplikaci Microsoft Office PowerPoint]List1'!$B$54:$K$54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'[Graf v aplikaci Microsoft Office PowerPoint]List1'!$B$58:$K$58</c:f>
              <c:numCache>
                <c:formatCode>General</c:formatCode>
                <c:ptCount val="10"/>
                <c:pt idx="0">
                  <c:v>872</c:v>
                </c:pt>
                <c:pt idx="1">
                  <c:v>856</c:v>
                </c:pt>
                <c:pt idx="2">
                  <c:v>1080</c:v>
                </c:pt>
                <c:pt idx="3">
                  <c:v>720</c:v>
                </c:pt>
                <c:pt idx="4">
                  <c:v>696</c:v>
                </c:pt>
                <c:pt idx="5">
                  <c:v>791</c:v>
                </c:pt>
                <c:pt idx="6">
                  <c:v>635</c:v>
                </c:pt>
                <c:pt idx="7">
                  <c:v>791</c:v>
                </c:pt>
                <c:pt idx="8">
                  <c:v>990</c:v>
                </c:pt>
                <c:pt idx="9">
                  <c:v>1288</c:v>
                </c:pt>
              </c:numCache>
            </c:numRef>
          </c:val>
        </c:ser>
        <c:marker val="1"/>
        <c:axId val="99476992"/>
        <c:axId val="99478528"/>
      </c:lineChart>
      <c:catAx>
        <c:axId val="99476992"/>
        <c:scaling>
          <c:orientation val="minMax"/>
        </c:scaling>
        <c:axPos val="b"/>
        <c:numFmt formatCode="General" sourceLinked="1"/>
        <c:tickLblPos val="nextTo"/>
        <c:crossAx val="99478528"/>
        <c:crosses val="autoZero"/>
        <c:auto val="1"/>
        <c:lblAlgn val="ctr"/>
        <c:lblOffset val="100"/>
      </c:catAx>
      <c:valAx>
        <c:axId val="99478528"/>
        <c:scaling>
          <c:orientation val="minMax"/>
        </c:scaling>
        <c:axPos val="l"/>
        <c:majorGridlines/>
        <c:numFmt formatCode="General" sourceLinked="1"/>
        <c:tickLblPos val="nextTo"/>
        <c:crossAx val="9947699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Dálkové</c:v>
                </c:pt>
              </c:strCache>
            </c:strRef>
          </c:tx>
          <c:dLbls>
            <c:spPr>
              <a:effectLst>
                <a:outerShdw blurRad="50800" dist="50800" dir="5400000" algn="ctr" rotWithShape="0">
                  <a:schemeClr val="bg1"/>
                </a:outerShdw>
              </a:effectLst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Sheet1!$B$1:$K$1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Sheet1!$B$2:$K$2</c:f>
              <c:numCache>
                <c:formatCode>""#,##0"";""\-""#,##0""</c:formatCode>
                <c:ptCount val="10"/>
                <c:pt idx="0">
                  <c:v>137</c:v>
                </c:pt>
                <c:pt idx="1">
                  <c:v>130</c:v>
                </c:pt>
                <c:pt idx="2">
                  <c:v>170</c:v>
                </c:pt>
                <c:pt idx="3">
                  <c:v>82</c:v>
                </c:pt>
                <c:pt idx="4">
                  <c:v>86</c:v>
                </c:pt>
                <c:pt idx="5">
                  <c:v>131</c:v>
                </c:pt>
                <c:pt idx="6">
                  <c:v>100</c:v>
                </c:pt>
                <c:pt idx="7">
                  <c:v>145</c:v>
                </c:pt>
                <c:pt idx="8">
                  <c:v>166</c:v>
                </c:pt>
                <c:pt idx="9">
                  <c:v>203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Meziměstské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Sheet1!$B$1:$K$1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Sheet1!$B$3:$K$3</c:f>
              <c:numCache>
                <c:formatCode>""#,##0"";""\-""#,##0""</c:formatCode>
                <c:ptCount val="10"/>
                <c:pt idx="0">
                  <c:v>450</c:v>
                </c:pt>
                <c:pt idx="1">
                  <c:v>559</c:v>
                </c:pt>
                <c:pt idx="2">
                  <c:v>731</c:v>
                </c:pt>
                <c:pt idx="3">
                  <c:v>383</c:v>
                </c:pt>
                <c:pt idx="4">
                  <c:v>368</c:v>
                </c:pt>
                <c:pt idx="5">
                  <c:v>342</c:v>
                </c:pt>
                <c:pt idx="6">
                  <c:v>299</c:v>
                </c:pt>
                <c:pt idx="7">
                  <c:v>440</c:v>
                </c:pt>
                <c:pt idx="8">
                  <c:v>616</c:v>
                </c:pt>
                <c:pt idx="9">
                  <c:v>506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Městské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Sheet1!$B$1:$K$1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Sheet1!$B$4:$K$4</c:f>
              <c:numCache>
                <c:formatCode>""#,##0"";""\-""#,##0""</c:formatCode>
                <c:ptCount val="10"/>
                <c:pt idx="0">
                  <c:v>285</c:v>
                </c:pt>
                <c:pt idx="1">
                  <c:v>167</c:v>
                </c:pt>
                <c:pt idx="2">
                  <c:v>185</c:v>
                </c:pt>
                <c:pt idx="3">
                  <c:v>259</c:v>
                </c:pt>
                <c:pt idx="4">
                  <c:v>242</c:v>
                </c:pt>
                <c:pt idx="5">
                  <c:v>319</c:v>
                </c:pt>
                <c:pt idx="6">
                  <c:v>236</c:v>
                </c:pt>
                <c:pt idx="7">
                  <c:v>239</c:v>
                </c:pt>
                <c:pt idx="8">
                  <c:v>223</c:v>
                </c:pt>
                <c:pt idx="9">
                  <c:v>501</c:v>
                </c:pt>
              </c:numCache>
            </c:numRef>
          </c:val>
        </c:ser>
        <c:overlap val="100"/>
        <c:axId val="37976704"/>
        <c:axId val="37994880"/>
      </c:barChart>
      <c:catAx>
        <c:axId val="37976704"/>
        <c:scaling>
          <c:orientation val="minMax"/>
        </c:scaling>
        <c:axPos val="b"/>
        <c:numFmt formatCode="General" sourceLinked="1"/>
        <c:tickLblPos val="nextTo"/>
        <c:crossAx val="37994880"/>
        <c:crosses val="autoZero"/>
        <c:auto val="1"/>
        <c:lblAlgn val="ctr"/>
        <c:lblOffset val="100"/>
      </c:catAx>
      <c:valAx>
        <c:axId val="37994880"/>
        <c:scaling>
          <c:orientation val="minMax"/>
        </c:scaling>
        <c:axPos val="l"/>
        <c:majorGridlines/>
        <c:numFmt formatCode="&quot;&quot;#,##0&quot;&quot;;&quot;&quot;\-&quot;&quot;#,##0&quot;&quot;" sourceLinked="1"/>
        <c:tickLblPos val="nextTo"/>
        <c:crossAx val="3797670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pieChart>
        <c:varyColors val="1"/>
        <c:ser>
          <c:idx val="0"/>
          <c:order val="0"/>
          <c:dLbls>
            <c:numFmt formatCode="General\ &quot; ks&quot;" sourceLinked="0"/>
            <c:spPr>
              <a:noFill/>
              <a:ln>
                <a:noFill/>
              </a:ln>
              <a:effectLst/>
            </c:spPr>
            <c:txPr>
              <a:bodyPr rot="-60000" vert="horz"/>
              <a:lstStyle/>
              <a:p>
                <a:pPr>
                  <a:defRPr/>
                </a:pPr>
                <a:endParaRPr lang="cs-CZ"/>
              </a:p>
            </c:txPr>
            <c:showVal val="1"/>
            <c:showCatName val="1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'2015_coaches'!$I$215:$I$224</c:f>
              <c:strCache>
                <c:ptCount val="10"/>
                <c:pt idx="0">
                  <c:v>IVECO BUS</c:v>
                </c:pt>
                <c:pt idx="1">
                  <c:v>SETRA</c:v>
                </c:pt>
                <c:pt idx="2">
                  <c:v>MERCEDES-BENZ</c:v>
                </c:pt>
                <c:pt idx="3">
                  <c:v>MAN</c:v>
                </c:pt>
                <c:pt idx="4">
                  <c:v>SCANIA</c:v>
                </c:pt>
                <c:pt idx="5">
                  <c:v>VOLVO</c:v>
                </c:pt>
                <c:pt idx="6">
                  <c:v>SOR</c:v>
                </c:pt>
                <c:pt idx="7">
                  <c:v>NEOPLAN</c:v>
                </c:pt>
                <c:pt idx="8">
                  <c:v>SCANIA-HIGER</c:v>
                </c:pt>
                <c:pt idx="9">
                  <c:v>VDL</c:v>
                </c:pt>
              </c:strCache>
            </c:strRef>
          </c:cat>
          <c:val>
            <c:numRef>
              <c:f>'2015_coaches'!$J$215:$J$224</c:f>
              <c:numCache>
                <c:formatCode>General</c:formatCode>
                <c:ptCount val="10"/>
                <c:pt idx="0">
                  <c:v>11</c:v>
                </c:pt>
                <c:pt idx="1">
                  <c:v>62</c:v>
                </c:pt>
                <c:pt idx="2">
                  <c:v>30</c:v>
                </c:pt>
                <c:pt idx="3">
                  <c:v>26</c:v>
                </c:pt>
                <c:pt idx="4">
                  <c:v>21</c:v>
                </c:pt>
                <c:pt idx="5">
                  <c:v>14</c:v>
                </c:pt>
                <c:pt idx="6">
                  <c:v>12</c:v>
                </c:pt>
                <c:pt idx="7">
                  <c:v>8</c:v>
                </c:pt>
                <c:pt idx="8">
                  <c:v>8</c:v>
                </c:pt>
                <c:pt idx="9">
                  <c:v>5</c:v>
                </c:pt>
              </c:numCache>
            </c:numRef>
          </c:val>
        </c:ser>
        <c:firstSliceAng val="340"/>
      </c:pieChart>
    </c:plotArea>
    <c:legend>
      <c:legendPos val="r"/>
      <c:layout>
        <c:manualLayout>
          <c:xMode val="edge"/>
          <c:yMode val="edge"/>
          <c:x val="0.71242583330217379"/>
          <c:y val="0.17290883116703451"/>
          <c:w val="0.26515465775362884"/>
          <c:h val="0.57057518466121437"/>
        </c:manualLayout>
      </c:layout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77104C7-9643-4F0E-9A9F-AF91243B7A65}" type="datetimeFigureOut">
              <a:rPr lang="cs-CZ" smtClean="0"/>
              <a:pPr/>
              <a:t>1.2.2017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DC1A612-F343-4404-ABB7-8A43A4F2B8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234" y="260649"/>
            <a:ext cx="8229600" cy="216024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Analýza autobusů určených pro dálkovou dopravu na středoevropském trhu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2636912"/>
            <a:ext cx="6560234" cy="1752600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/>
              <a:t>Autor bakalářské práce: Petr Chvátal </a:t>
            </a:r>
          </a:p>
          <a:p>
            <a:pPr algn="l"/>
            <a:r>
              <a:rPr lang="cs-CZ" sz="2000" dirty="0" smtClean="0"/>
              <a:t>Vedoucí bakalářské práce: Ing. </a:t>
            </a:r>
            <a:r>
              <a:rPr lang="cs-CZ" sz="2000" dirty="0" err="1" smtClean="0"/>
              <a:t>Ondrej</a:t>
            </a:r>
            <a:r>
              <a:rPr lang="cs-CZ" sz="2000" dirty="0" smtClean="0"/>
              <a:t> Stopka, PhD. </a:t>
            </a:r>
          </a:p>
          <a:p>
            <a:pPr algn="l"/>
            <a:r>
              <a:rPr lang="cs-CZ" sz="2000" dirty="0" smtClean="0"/>
              <a:t>České Budějovice, prosinec 2016</a:t>
            </a:r>
            <a:endParaRPr lang="cs-CZ" sz="2000" dirty="0"/>
          </a:p>
        </p:txBody>
      </p:sp>
      <p:pic>
        <p:nvPicPr>
          <p:cNvPr id="4" name="Obrázek 3" descr="flix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645024"/>
            <a:ext cx="6048672" cy="2979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Zastoupení značek v roce 2015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95536" y="6165304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</a:t>
            </a:r>
            <a:r>
              <a:rPr lang="cs-CZ" sz="1600" i="1" dirty="0" smtClean="0"/>
              <a:t>Svaz Dovozců Automobilů: SDA</a:t>
            </a:r>
            <a:r>
              <a:rPr lang="cs-CZ" sz="1600" dirty="0" smtClean="0"/>
              <a:t> [online]. [cit. 2016-09-28]. vlastní zpracování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závěry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/>
              <a:t>Segment dálkových autobusů – růst (2009-2015)</a:t>
            </a:r>
          </a:p>
          <a:p>
            <a:r>
              <a:rPr lang="cs-CZ" sz="2500" dirty="0" smtClean="0"/>
              <a:t>Výhled do 2020? – mírný růst, stagnace</a:t>
            </a:r>
          </a:p>
          <a:p>
            <a:r>
              <a:rPr lang="cs-CZ" sz="2500" dirty="0" smtClean="0"/>
              <a:t>Výhled do 2050? - Oslabení dálkové VLD (zejména mezinárodní v exponovaných destinacích)</a:t>
            </a:r>
          </a:p>
          <a:p>
            <a:r>
              <a:rPr lang="cs-CZ" sz="2500" dirty="0" smtClean="0">
                <a:solidFill>
                  <a:srgbClr val="00B050"/>
                </a:solidFill>
                <a:sym typeface="Wingdings"/>
              </a:rPr>
              <a:t> </a:t>
            </a:r>
            <a:r>
              <a:rPr lang="cs-CZ" sz="2500" dirty="0" smtClean="0"/>
              <a:t>Jistá pozice klasických 12 m a 14 m HD autobusů</a:t>
            </a:r>
          </a:p>
          <a:p>
            <a:r>
              <a:rPr lang="cs-CZ" sz="2500" dirty="0" smtClean="0">
                <a:solidFill>
                  <a:srgbClr val="FFC000"/>
                </a:solidFill>
                <a:sym typeface="Wingdings"/>
              </a:rPr>
              <a:t> </a:t>
            </a:r>
            <a:r>
              <a:rPr lang="cs-CZ" sz="2500" dirty="0" smtClean="0"/>
              <a:t>Neutrální pozice vozidel typu HDH a DD</a:t>
            </a:r>
          </a:p>
          <a:p>
            <a:r>
              <a:rPr lang="cs-CZ" sz="2500" dirty="0" smtClean="0">
                <a:solidFill>
                  <a:srgbClr val="00B050"/>
                </a:solidFill>
                <a:sym typeface="Wingdings"/>
              </a:rPr>
              <a:t> </a:t>
            </a:r>
            <a:r>
              <a:rPr lang="cs-CZ" sz="2500" dirty="0" smtClean="0"/>
              <a:t>Předpokládaný rozvoj </a:t>
            </a:r>
            <a:r>
              <a:rPr lang="cs-CZ" sz="2500" dirty="0" err="1" smtClean="0"/>
              <a:t>kombibusů</a:t>
            </a:r>
            <a:endParaRPr lang="cs-CZ" sz="2500" dirty="0" smtClean="0"/>
          </a:p>
          <a:p>
            <a:pPr>
              <a:buNone/>
            </a:pPr>
            <a:endParaRPr lang="cs-CZ" sz="2500" dirty="0" smtClean="0"/>
          </a:p>
          <a:p>
            <a:endParaRPr lang="cs-CZ" sz="2500" dirty="0" smtClean="0"/>
          </a:p>
          <a:p>
            <a:pPr lvl="1"/>
            <a:endParaRPr lang="cs-CZ" sz="1900" dirty="0"/>
          </a:p>
        </p:txBody>
      </p:sp>
      <p:pic>
        <p:nvPicPr>
          <p:cNvPr id="6" name="Obrázek 5" descr="11096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437112"/>
            <a:ext cx="4896544" cy="2219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Klíčové hodnoty rozvoje </a:t>
            </a:r>
          </a:p>
          <a:p>
            <a:pPr lvl="1"/>
            <a:r>
              <a:rPr lang="cs-CZ" sz="2000" dirty="0" smtClean="0"/>
              <a:t>Ho</a:t>
            </a:r>
            <a:r>
              <a:rPr lang="en-US" sz="2000" dirty="0" smtClean="0"/>
              <a:t>s</a:t>
            </a:r>
            <a:r>
              <a:rPr lang="cs-CZ" sz="2000" dirty="0" err="1" smtClean="0"/>
              <a:t>podárnost</a:t>
            </a:r>
            <a:r>
              <a:rPr lang="cs-CZ" sz="2000" dirty="0" smtClean="0"/>
              <a:t>, environmentální odpovědnost, konektivita (ITS), celkové náklady na vlastnictví (TCO)</a:t>
            </a:r>
          </a:p>
          <a:p>
            <a:r>
              <a:rPr lang="cs-CZ" sz="2500" dirty="0" smtClean="0"/>
              <a:t>Budoucnost?</a:t>
            </a:r>
          </a:p>
          <a:p>
            <a:pPr lvl="1"/>
            <a:r>
              <a:rPr lang="cs-CZ" sz="2000" b="1" dirty="0" smtClean="0"/>
              <a:t>Dálkové</a:t>
            </a:r>
            <a:r>
              <a:rPr lang="cs-CZ" sz="2000" dirty="0" smtClean="0"/>
              <a:t> – efektivita konvenčních pohonů, garantovaná výkupní cena, konektivita</a:t>
            </a:r>
          </a:p>
          <a:p>
            <a:pPr lvl="1"/>
            <a:r>
              <a:rPr lang="cs-CZ" sz="2000" b="1" dirty="0" smtClean="0"/>
              <a:t>Meziměstské </a:t>
            </a:r>
            <a:r>
              <a:rPr lang="cs-CZ" sz="2000" dirty="0" smtClean="0"/>
              <a:t>– konvenční pohon + CNG</a:t>
            </a:r>
            <a:r>
              <a:rPr lang="cs-CZ" sz="2000" b="1" dirty="0" smtClean="0"/>
              <a:t>, </a:t>
            </a:r>
            <a:r>
              <a:rPr lang="cs-CZ" sz="2000" dirty="0" smtClean="0"/>
              <a:t>sílící vliv kontraktů dopravy v ZVS, Celkové náklady na vlastnictví </a:t>
            </a:r>
          </a:p>
          <a:p>
            <a:pPr lvl="1"/>
            <a:r>
              <a:rPr lang="cs-CZ" sz="2000" b="1" dirty="0" smtClean="0"/>
              <a:t>Městské</a:t>
            </a:r>
            <a:r>
              <a:rPr lang="cs-CZ" sz="2000" dirty="0" smtClean="0"/>
              <a:t> – alternativní pohony (hybrid, elektřina, </a:t>
            </a:r>
            <a:r>
              <a:rPr lang="cs-CZ" sz="2000" dirty="0" err="1" smtClean="0"/>
              <a:t>fuell</a:t>
            </a:r>
            <a:r>
              <a:rPr lang="cs-CZ" sz="2000" dirty="0" smtClean="0"/>
              <a:t>-cell), nové metody financování, konektivita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Uvítám jakékoliv Vaše dotazy!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12094771_10205152349584591_3973951580490010807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276872"/>
            <a:ext cx="6084168" cy="4206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a typeface="ＭＳ Ｐゴシック" pitchFamily="34" charset="-128"/>
              </a:rPr>
              <a:t>M</a:t>
            </a:r>
            <a:r>
              <a:rPr lang="cs-CZ" dirty="0" smtClean="0">
                <a:ea typeface="ＭＳ Ｐゴシック" pitchFamily="34" charset="-128"/>
              </a:rPr>
              <a:t>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Zákonitosti, trendy, anomálie trhu s dálkovými autobusy v podmínkách střední Evropy</a:t>
            </a:r>
          </a:p>
          <a:p>
            <a:r>
              <a:rPr lang="cs-CZ" sz="3000" dirty="0" smtClean="0"/>
              <a:t>Porovnání struktury trhu s ostatními třídami</a:t>
            </a:r>
          </a:p>
          <a:p>
            <a:r>
              <a:rPr lang="cs-CZ" sz="3000" dirty="0" smtClean="0"/>
              <a:t>Zákonitostí trhu </a:t>
            </a:r>
            <a:r>
              <a:rPr lang="cs-CZ" sz="3000" dirty="0" smtClean="0">
                <a:sym typeface="Wingdings"/>
              </a:rPr>
              <a:t>strategické a taktické plánování výroby</a:t>
            </a:r>
          </a:p>
          <a:p>
            <a:r>
              <a:rPr lang="cs-CZ" sz="3000" dirty="0" smtClean="0">
                <a:sym typeface="Wingdings"/>
              </a:rPr>
              <a:t>Historické souvislosti  orientace na trhu</a:t>
            </a:r>
          </a:p>
          <a:p>
            <a:r>
              <a:rPr lang="cs-CZ" sz="3000" dirty="0" smtClean="0">
                <a:sym typeface="Wingdings"/>
              </a:rPr>
              <a:t>Návr</a:t>
            </a:r>
            <a:r>
              <a:rPr lang="cs-CZ" sz="3000" dirty="0">
                <a:sym typeface="Wingdings"/>
              </a:rPr>
              <a:t>h</a:t>
            </a:r>
            <a:r>
              <a:rPr lang="cs-CZ" sz="3000" dirty="0" smtClean="0">
                <a:sym typeface="Wingdings"/>
              </a:rPr>
              <a:t> metodiky kategorizace cestovních autobusů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Cílem bakalářské práce je analyzovat a komparovat vozidla určená pro kapacitní </a:t>
            </a:r>
            <a:r>
              <a:rPr lang="cs-CZ" u="sng" dirty="0" smtClean="0"/>
              <a:t>dálkovou linkovou dopravu</a:t>
            </a:r>
            <a:r>
              <a:rPr lang="cs-CZ" dirty="0" smtClean="0"/>
              <a:t> (klasické autobusy) s </a:t>
            </a:r>
            <a:r>
              <a:rPr lang="cs-CZ" u="sng" dirty="0" smtClean="0"/>
              <a:t>turistickými autokary</a:t>
            </a:r>
            <a:r>
              <a:rPr lang="cs-CZ" dirty="0" smtClean="0"/>
              <a:t> určenými pro příležitostnou zájezdovou dopravu.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Zdroj dat – uzavřená část SDA (přebírá od MDČR)</a:t>
            </a:r>
          </a:p>
          <a:p>
            <a:r>
              <a:rPr lang="cs-CZ" dirty="0" smtClean="0"/>
              <a:t>Filtrace</a:t>
            </a:r>
            <a:r>
              <a:rPr lang="ru-RU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M2</a:t>
            </a:r>
            <a:r>
              <a:rPr lang="en-US" dirty="0" smtClean="0"/>
              <a:t>&lt;</a:t>
            </a:r>
            <a:r>
              <a:rPr lang="cs-CZ" dirty="0" smtClean="0"/>
              <a:t>7500 kg</a:t>
            </a:r>
            <a:r>
              <a:rPr lang="ru-RU" dirty="0" smtClean="0"/>
              <a:t>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  <a:r>
              <a:rPr lang="cs-CZ" dirty="0" smtClean="0"/>
              <a:t>statistické zpracování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tabulkové, grafické výstupy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závěry a odpovědi</a:t>
            </a:r>
          </a:p>
          <a:p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Komparace – zastoupení síly segmentů D/L/M</a:t>
            </a:r>
          </a:p>
          <a:p>
            <a:pPr lvl="1"/>
            <a:r>
              <a:rPr lang="cs-CZ" dirty="0" smtClean="0"/>
              <a:t>Indukce – vliv nových registrací na Ø stáří a voz. park</a:t>
            </a:r>
          </a:p>
          <a:p>
            <a:pPr lvl="1"/>
            <a:r>
              <a:rPr lang="cs-CZ" dirty="0" smtClean="0"/>
              <a:t>Dedukce – vliv ekonomické krize na </a:t>
            </a:r>
            <a:r>
              <a:rPr lang="cs-CZ" dirty="0" err="1" smtClean="0"/>
              <a:t>přepr</a:t>
            </a:r>
            <a:r>
              <a:rPr lang="cs-CZ" dirty="0" smtClean="0"/>
              <a:t>. poptávku</a:t>
            </a:r>
          </a:p>
          <a:p>
            <a:pPr lvl="1"/>
            <a:r>
              <a:rPr lang="cs-CZ" dirty="0" smtClean="0"/>
              <a:t>Syntéza – vliv bezpečnosti, komfortu na kvalitu a cenu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Nejprodávanějším typem dálkového (cestovního) autobusu posledních 5 let je vůz v provedení 12 metrů HD. </a:t>
            </a:r>
          </a:p>
          <a:p>
            <a:r>
              <a:rPr lang="cs-CZ" dirty="0" smtClean="0"/>
              <a:t>Ve struktuře odběratelů převažují zákazníci s flotilovou obměnou autoparku nad individuální kusovou dodávkou. </a:t>
            </a:r>
          </a:p>
          <a:p>
            <a:r>
              <a:rPr lang="cs-CZ" dirty="0" smtClean="0"/>
              <a:t>V posledních několika letech převažují dodávky integrálních autobusů před vozy podvozkové koncepce.</a:t>
            </a:r>
          </a:p>
          <a:p>
            <a:r>
              <a:rPr lang="cs-CZ" dirty="0" smtClean="0"/>
              <a:t> Mezi lety 2010 a 2015 dochází k pravidelnému nárůstu prodejů vozidel v segmentu cestovních autobusů. </a:t>
            </a:r>
          </a:p>
          <a:p>
            <a:r>
              <a:rPr lang="cs-CZ" dirty="0" smtClean="0"/>
              <a:t>Větší část pořizovaných nových dálkových autobusů je používána v pravidelné linkové dopravě.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hypotéza – potvrzena</a:t>
            </a:r>
          </a:p>
          <a:p>
            <a:pPr lvl="1"/>
            <a:r>
              <a:rPr lang="cs-CZ" sz="2000" dirty="0" smtClean="0"/>
              <a:t>Ø</a:t>
            </a:r>
            <a:r>
              <a:rPr lang="cs-CZ" sz="2000" b="1" dirty="0" smtClean="0"/>
              <a:t> </a:t>
            </a:r>
            <a:r>
              <a:rPr lang="cs-CZ" sz="2000" dirty="0" smtClean="0"/>
              <a:t>54,42 % vozů v provedení 12 metrů HD (2010-2015)</a:t>
            </a:r>
          </a:p>
          <a:p>
            <a:r>
              <a:rPr lang="cs-CZ" dirty="0" smtClean="0"/>
              <a:t>2. hypotéza – potvrzena</a:t>
            </a:r>
          </a:p>
          <a:p>
            <a:pPr lvl="1"/>
            <a:r>
              <a:rPr lang="cs-CZ" sz="2000" dirty="0" smtClean="0"/>
              <a:t>V roce 2015 151 </a:t>
            </a:r>
            <a:r>
              <a:rPr lang="cs-CZ" sz="2000" dirty="0" err="1" smtClean="0"/>
              <a:t>vz</a:t>
            </a:r>
            <a:r>
              <a:rPr lang="cs-CZ" sz="2000" dirty="0" smtClean="0"/>
              <a:t>. pro flotilová řešení, 52 </a:t>
            </a:r>
            <a:r>
              <a:rPr lang="cs-CZ" sz="2000" dirty="0" err="1" smtClean="0"/>
              <a:t>vz</a:t>
            </a:r>
            <a:r>
              <a:rPr lang="cs-CZ" sz="2000" dirty="0" smtClean="0"/>
              <a:t>. pro </a:t>
            </a:r>
            <a:r>
              <a:rPr lang="cs-CZ" sz="2000" dirty="0" err="1" smtClean="0"/>
              <a:t>individ</a:t>
            </a:r>
            <a:r>
              <a:rPr lang="cs-CZ" sz="2000" dirty="0" smtClean="0"/>
              <a:t>. řešení</a:t>
            </a:r>
          </a:p>
          <a:p>
            <a:r>
              <a:rPr lang="cs-CZ" dirty="0" smtClean="0"/>
              <a:t>3. hypotéza – potvrzena</a:t>
            </a:r>
          </a:p>
          <a:p>
            <a:pPr lvl="1"/>
            <a:r>
              <a:rPr lang="cs-CZ" sz="2000" dirty="0" smtClean="0"/>
              <a:t>V roce 2015 30 </a:t>
            </a:r>
            <a:r>
              <a:rPr lang="cs-CZ" sz="2000" dirty="0" err="1" smtClean="0"/>
              <a:t>vz</a:t>
            </a:r>
            <a:r>
              <a:rPr lang="cs-CZ" sz="2000" dirty="0" smtClean="0"/>
              <a:t>. nástavbové koncepce, 171 </a:t>
            </a:r>
            <a:r>
              <a:rPr lang="cs-CZ" sz="2000" dirty="0" err="1" smtClean="0"/>
              <a:t>vz</a:t>
            </a:r>
            <a:r>
              <a:rPr lang="cs-CZ" sz="2000" dirty="0" smtClean="0"/>
              <a:t>. integrální koncepce </a:t>
            </a:r>
          </a:p>
          <a:p>
            <a:r>
              <a:rPr lang="cs-CZ" dirty="0" smtClean="0"/>
              <a:t>4. hypotéza – potvrzena</a:t>
            </a:r>
          </a:p>
          <a:p>
            <a:pPr lvl="1"/>
            <a:r>
              <a:rPr lang="cs-CZ" sz="2000" dirty="0" smtClean="0"/>
              <a:t>Ø meziroční nárůst objemů prodeje 21 vozidel (tj. Ø 19,15 %) </a:t>
            </a:r>
          </a:p>
          <a:p>
            <a:r>
              <a:rPr lang="cs-CZ" dirty="0" smtClean="0"/>
              <a:t>5. hypotéza – nepotvrzena</a:t>
            </a:r>
          </a:p>
          <a:p>
            <a:pPr lvl="1"/>
            <a:r>
              <a:rPr lang="cs-CZ" sz="2000" dirty="0" smtClean="0"/>
              <a:t>V roce 2015 63% registrovaných </a:t>
            </a:r>
            <a:r>
              <a:rPr lang="cs-CZ" sz="2000" dirty="0" err="1" smtClean="0"/>
              <a:t>vz</a:t>
            </a:r>
            <a:r>
              <a:rPr lang="cs-CZ" sz="2000" dirty="0" smtClean="0"/>
              <a:t>. ve smluvní přepravě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vývoje registrací a průměrného věku </a:t>
            </a:r>
            <a:endParaRPr lang="cs-CZ" dirty="0"/>
          </a:p>
        </p:txBody>
      </p:sp>
      <p:pic>
        <p:nvPicPr>
          <p:cNvPr id="4" name="Obrázek 5" descr="pocty_registrovanych_busu_2005_2015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484784"/>
            <a:ext cx="4680520" cy="453650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5536" y="6165304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</a:t>
            </a:r>
            <a:r>
              <a:rPr lang="cs-CZ" sz="1600" i="1" dirty="0" smtClean="0"/>
              <a:t>Svaz Dovozců Automobilů: SDA</a:t>
            </a:r>
            <a:r>
              <a:rPr lang="cs-CZ" sz="1600" dirty="0" smtClean="0"/>
              <a:t> [online]. [cit. 2016-09-28].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Výroba autobusů v ČR 2006-2015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395536" y="6165304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</a:t>
            </a:r>
            <a:r>
              <a:rPr lang="cs-CZ" sz="1600" i="1" dirty="0" smtClean="0"/>
              <a:t>Svaz Dovozců Automobilů: SDA</a:t>
            </a:r>
            <a:r>
              <a:rPr lang="cs-CZ" sz="1600" dirty="0" smtClean="0"/>
              <a:t> [online]. [cit. 2016-09-28].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První registrace autobusů v ČR 2006-2015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95536" y="6165304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</a:t>
            </a:r>
            <a:r>
              <a:rPr lang="cs-CZ" sz="1600" i="1" dirty="0" smtClean="0"/>
              <a:t>Svaz Dovozců Automobilů: SDA</a:t>
            </a:r>
            <a:r>
              <a:rPr lang="cs-CZ" sz="1600" dirty="0" smtClean="0"/>
              <a:t> [online]. [cit. 2016-09-28].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</TotalTime>
  <Words>530</Words>
  <Application>Microsoft Office PowerPoint</Application>
  <PresentationFormat>Předvádění na obrazovce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Lití písma</vt:lpstr>
      <vt:lpstr>Analýza autobusů určených pro dálkovou dopravu na středoevropském trhu</vt:lpstr>
      <vt:lpstr>Motivace a důvody k řešení daného problému</vt:lpstr>
      <vt:lpstr>Cíl práce</vt:lpstr>
      <vt:lpstr>Použité metody</vt:lpstr>
      <vt:lpstr>Hypotézy</vt:lpstr>
      <vt:lpstr>Dosažené výsledky</vt:lpstr>
      <vt:lpstr>Historie vývoje registrací a průměrného věku </vt:lpstr>
      <vt:lpstr>Výroba autobusů v ČR 2006-2015</vt:lpstr>
      <vt:lpstr>První registrace autobusů v ČR 2006-2015</vt:lpstr>
      <vt:lpstr>Zastoupení značek v roce 2015</vt:lpstr>
      <vt:lpstr>Dosažené závěry - shrnutí</vt:lpstr>
      <vt:lpstr>Nové trendy</vt:lpstr>
      <vt:lpstr>Děkuji za pozornost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autobusů určených pro dálkovou dopravu na středoevropském trhu</dc:title>
  <dc:creator>Petr Chvátal</dc:creator>
  <cp:lastModifiedBy>Petr Chvátal</cp:lastModifiedBy>
  <cp:revision>14</cp:revision>
  <dcterms:created xsi:type="dcterms:W3CDTF">2016-12-25T07:36:25Z</dcterms:created>
  <dcterms:modified xsi:type="dcterms:W3CDTF">2017-02-01T09:14:19Z</dcterms:modified>
</cp:coreProperties>
</file>