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2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7" r:id="rId6"/>
    <p:sldId id="278" r:id="rId7"/>
    <p:sldId id="290" r:id="rId8"/>
    <p:sldId id="292" r:id="rId9"/>
    <p:sldId id="296" r:id="rId10"/>
    <p:sldId id="291" r:id="rId11"/>
    <p:sldId id="293" r:id="rId12"/>
    <p:sldId id="297" r:id="rId13"/>
    <p:sldId id="298" r:id="rId14"/>
    <p:sldId id="285" r:id="rId15"/>
    <p:sldId id="286" r:id="rId16"/>
    <p:sldId id="287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2" autoAdjust="0"/>
  </p:normalViewPr>
  <p:slideViewPr>
    <p:cSldViewPr>
      <p:cViewPr>
        <p:scale>
          <a:sx n="75" d="100"/>
          <a:sy n="75" d="100"/>
        </p:scale>
        <p:origin x="-11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E48EF-3908-40FE-81F7-5A81675C308F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BF835-4C67-4CCB-80E4-5DA036CCEC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17C4B7-2C25-4AA5-8AC7-965588402DF8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lumMod val="100000"/>
              </a:schemeClr>
            </a:gs>
            <a:gs pos="100000">
              <a:schemeClr val="bg2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ctrTitle"/>
          </p:nvPr>
        </p:nvSpPr>
        <p:spPr>
          <a:xfrm>
            <a:off x="467544" y="1232084"/>
            <a:ext cx="8136904" cy="277298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Sokl spodní stavby nepodsklepeného objektu</a:t>
            </a:r>
            <a:endParaRPr lang="cs-CZ" dirty="0"/>
          </a:p>
        </p:txBody>
      </p:sp>
      <p:sp>
        <p:nvSpPr>
          <p:cNvPr id="10" name="Podnadpis 9"/>
          <p:cNvSpPr>
            <a:spLocks noGrp="1"/>
          </p:cNvSpPr>
          <p:nvPr>
            <p:ph type="subTitle" idx="1"/>
          </p:nvPr>
        </p:nvSpPr>
        <p:spPr>
          <a:xfrm>
            <a:off x="111968" y="5301208"/>
            <a:ext cx="9032032" cy="1656184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dirty="0" smtClean="0">
                <a:solidFill>
                  <a:schemeClr val="bg1"/>
                </a:solidFill>
              </a:rPr>
              <a:t>Autor bakalářské práce: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      Lukáš Pečenka</a:t>
            </a:r>
          </a:p>
          <a:p>
            <a:pPr algn="l"/>
            <a:r>
              <a:rPr lang="cs-CZ" sz="2400" dirty="0" smtClean="0">
                <a:solidFill>
                  <a:schemeClr val="bg1"/>
                </a:solidFill>
              </a:rPr>
              <a:t>Vedoucí bakalářské práce:    Ing. Jan Plachý, Ph.D.</a:t>
            </a:r>
          </a:p>
          <a:p>
            <a:pPr algn="l"/>
            <a:r>
              <a:rPr lang="cs-CZ" sz="2400" dirty="0" smtClean="0">
                <a:solidFill>
                  <a:schemeClr val="bg1"/>
                </a:solidFill>
              </a:rPr>
              <a:t>Oponent bakalářské práce:   Ing. Jan Čížek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České Budějovice, únor 2017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-23014" y="9490"/>
            <a:ext cx="7763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</a:rPr>
              <a:t>Vysoká škola technická a ekonomická v Českých Budějovicích</a:t>
            </a:r>
          </a:p>
          <a:p>
            <a:r>
              <a:rPr lang="cs-CZ" sz="2000" dirty="0" smtClean="0">
                <a:solidFill>
                  <a:srgbClr val="C00000"/>
                </a:solidFill>
              </a:rPr>
              <a:t>Katedra stavebnictví</a:t>
            </a:r>
            <a:endParaRPr lang="cs-CZ" sz="2000" dirty="0">
              <a:solidFill>
                <a:srgbClr val="C00000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439" y="79125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0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07133"/>
            <a:ext cx="8229600" cy="5146203"/>
          </a:xfrm>
        </p:spPr>
        <p:txBody>
          <a:bodyPr/>
          <a:lstStyle/>
          <a:p>
            <a:r>
              <a:rPr lang="cs-CZ" b="1" dirty="0" smtClean="0"/>
              <a:t>Tepelně izolační materiály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u="sng" dirty="0" smtClean="0"/>
              <a:t>Přírodní</a:t>
            </a:r>
            <a:r>
              <a:rPr lang="cs-CZ" dirty="0"/>
              <a:t> </a:t>
            </a:r>
            <a:r>
              <a:rPr lang="cs-CZ" dirty="0" smtClean="0"/>
              <a:t>x</a:t>
            </a:r>
            <a:r>
              <a:rPr lang="cs-CZ" dirty="0"/>
              <a:t> </a:t>
            </a:r>
            <a:r>
              <a:rPr lang="cs-CZ" u="sng" dirty="0" smtClean="0"/>
              <a:t>Chemické (umělé)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b="1" dirty="0" smtClean="0"/>
              <a:t>Hydroizolační </a:t>
            </a:r>
            <a:r>
              <a:rPr lang="cs-CZ" b="1" dirty="0"/>
              <a:t>materiály</a:t>
            </a:r>
          </a:p>
          <a:p>
            <a:pPr marL="109728" indent="0">
              <a:buNone/>
            </a:pPr>
            <a:r>
              <a:rPr lang="cs-CZ" dirty="0"/>
              <a:t>  </a:t>
            </a:r>
            <a:r>
              <a:rPr lang="cs-CZ" u="sng" dirty="0" smtClean="0"/>
              <a:t>Asfaltové pásy</a:t>
            </a:r>
            <a:r>
              <a:rPr lang="cs-CZ" dirty="0" smtClean="0"/>
              <a:t>	 x</a:t>
            </a:r>
            <a:r>
              <a:rPr lang="cs-CZ" dirty="0"/>
              <a:t> </a:t>
            </a:r>
            <a:r>
              <a:rPr lang="cs-CZ" u="sng" dirty="0" smtClean="0"/>
              <a:t>Plastové (fólie)</a:t>
            </a:r>
            <a:endParaRPr lang="cs-CZ" u="sng" dirty="0"/>
          </a:p>
          <a:p>
            <a:pPr marL="109728" indent="0">
              <a:buNone/>
            </a:pPr>
            <a:endParaRPr lang="cs-CZ" dirty="0" smtClean="0"/>
          </a:p>
          <a:p>
            <a:r>
              <a:rPr lang="cs-CZ" b="1" dirty="0" smtClean="0"/>
              <a:t>Materiály pro konstrukci stěny</a:t>
            </a:r>
          </a:p>
          <a:p>
            <a:pPr marL="109728" indent="0">
              <a:buNone/>
            </a:pPr>
            <a:r>
              <a:rPr lang="cs-CZ" dirty="0" smtClean="0"/>
              <a:t>  </a:t>
            </a:r>
            <a:r>
              <a:rPr lang="cs-CZ" u="sng" dirty="0" smtClean="0"/>
              <a:t>Keramické</a:t>
            </a:r>
            <a:r>
              <a:rPr lang="cs-CZ" dirty="0" smtClean="0"/>
              <a:t> x </a:t>
            </a:r>
            <a:r>
              <a:rPr lang="cs-CZ" u="sng" dirty="0" smtClean="0"/>
              <a:t>Pórobetonové</a:t>
            </a:r>
            <a:r>
              <a:rPr lang="cs-CZ" dirty="0" smtClean="0"/>
              <a:t> x </a:t>
            </a:r>
            <a:r>
              <a:rPr lang="cs-CZ" u="sng" dirty="0" smtClean="0"/>
              <a:t>Dřevostavba</a:t>
            </a:r>
            <a:endParaRPr lang="cs-CZ" u="sng" dirty="0"/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Materiálové řešení soklu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54608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48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9181" cy="103249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Posouzení detailu – D3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54608"/>
            <a:ext cx="1143000" cy="115252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932041" y="1484784"/>
            <a:ext cx="411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Keramická tvárnice HELUZ </a:t>
            </a:r>
            <a:r>
              <a:rPr lang="cs-CZ" sz="2400" b="1" dirty="0" smtClean="0"/>
              <a:t>– podlaha na terénu</a:t>
            </a:r>
            <a:endParaRPr lang="cs-CZ" sz="2400" b="1" dirty="0"/>
          </a:p>
        </p:txBody>
      </p:sp>
      <p:pic>
        <p:nvPicPr>
          <p:cNvPr id="8" name="Obrázek 7" descr="C:\Users\Peči\Desktop\Bakalářka\1. Keramické tvárnice (22)\1. Heluz (16)\HOTOVO (15)\D3 - podlaha na terénu - jednoduché založení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4752528" cy="345638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070044"/>
              </p:ext>
            </p:extLst>
          </p:nvPr>
        </p:nvGraphicFramePr>
        <p:xfrm>
          <a:off x="971600" y="5229200"/>
          <a:ext cx="7253419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8763"/>
                <a:gridCol w="1584176"/>
                <a:gridCol w="1656185"/>
                <a:gridCol w="1368151"/>
                <a:gridCol w="1296144"/>
              </a:tblGrid>
              <a:tr h="4279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Spočítaný součinitel prostupu tepla [W/m</a:t>
                      </a:r>
                      <a:r>
                        <a:rPr lang="cs-CZ" sz="1200" baseline="30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.K]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Požadovaný součinitel prostupu tepla [W/m</a:t>
                      </a:r>
                      <a:r>
                        <a:rPr lang="cs-CZ" sz="1200" baseline="30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.K]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U &lt; U</a:t>
                      </a:r>
                      <a:r>
                        <a:rPr lang="cs-CZ" sz="1200" baseline="-25000" dirty="0">
                          <a:effectLst/>
                        </a:rPr>
                        <a:t>N,20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Vyhovuje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Kondenzace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Obvodová stěna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0,252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Podlaha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0,163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0,45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158880"/>
              </p:ext>
            </p:extLst>
          </p:nvPr>
        </p:nvGraphicFramePr>
        <p:xfrm>
          <a:off x="5064018" y="2708920"/>
          <a:ext cx="3896584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248"/>
                <a:gridCol w="1008112"/>
                <a:gridCol w="1080120"/>
                <a:gridCol w="93610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Teplota vnitřního rohu soklu [°C]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</a:t>
                      </a:r>
                      <a:r>
                        <a:rPr lang="cs-CZ" sz="1200" dirty="0">
                          <a:effectLst/>
                        </a:rPr>
                        <a:t> – spočítaný teplotní faktor vnitřního povrchu [-]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f,R</a:t>
                      </a:r>
                      <a:r>
                        <a:rPr lang="cs-CZ" sz="1200" baseline="-25000">
                          <a:effectLst/>
                        </a:rPr>
                        <a:t>si,N</a:t>
                      </a:r>
                      <a:r>
                        <a:rPr lang="cs-CZ" sz="1200">
                          <a:effectLst/>
                        </a:rPr>
                        <a:t> – požadovaný teplotní faktor vnitřního povrchu [-]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</a:t>
                      </a:r>
                      <a:r>
                        <a:rPr lang="cs-CZ" sz="1200" dirty="0">
                          <a:effectLst/>
                        </a:rPr>
                        <a:t> &gt; </a:t>
                      </a: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si,N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Vyhovuje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13,91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0,826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1,023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30014" y="4941168"/>
            <a:ext cx="38219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</a:t>
            </a:r>
            <a:r>
              <a:rPr lang="cs-CZ" sz="800" dirty="0"/>
              <a:t>http://www.heluz.cz/ke-stazeni/projektovani/cad-detaily/zdivo/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71600" y="6597352"/>
            <a:ext cx="38219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vlastní</a:t>
            </a:r>
            <a:endParaRPr lang="cs-CZ" sz="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79953" y="4653136"/>
            <a:ext cx="38219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vlastní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87686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9181" cy="103249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Posouzení detailu – D37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54608"/>
            <a:ext cx="1143000" cy="115252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932041" y="1484784"/>
            <a:ext cx="4117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Pórobetonové tvárnice PORFIX</a:t>
            </a:r>
            <a:r>
              <a:rPr lang="cs-CZ" sz="2400" b="1" dirty="0" smtClean="0"/>
              <a:t> – podlaha na terénu</a:t>
            </a:r>
            <a:endParaRPr lang="cs-CZ" sz="2400" b="1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869080"/>
              </p:ext>
            </p:extLst>
          </p:nvPr>
        </p:nvGraphicFramePr>
        <p:xfrm>
          <a:off x="971600" y="5229200"/>
          <a:ext cx="7200800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4829"/>
                <a:gridCol w="1584176"/>
                <a:gridCol w="1584176"/>
                <a:gridCol w="1413483"/>
                <a:gridCol w="1224136"/>
              </a:tblGrid>
              <a:tr h="2089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Spočítaný součinitel prostupu tepla [W/m</a:t>
                      </a:r>
                      <a:r>
                        <a:rPr lang="cs-CZ" sz="1200" baseline="30000" dirty="0">
                          <a:effectLst/>
                        </a:rPr>
                        <a:t>2</a:t>
                      </a:r>
                      <a:r>
                        <a:rPr lang="cs-CZ" sz="1200" dirty="0">
                          <a:effectLst/>
                        </a:rPr>
                        <a:t>.K]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Požadovaný součinitel prostupu tepla [W/m</a:t>
                      </a:r>
                      <a:r>
                        <a:rPr lang="cs-CZ" sz="1200" baseline="30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.K]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U &lt; U</a:t>
                      </a:r>
                      <a:r>
                        <a:rPr lang="cs-CZ" sz="1200" baseline="-25000" dirty="0">
                          <a:effectLst/>
                        </a:rPr>
                        <a:t>N,20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Vyhovuje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Kondenzace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Obvodová stěna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0,271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Podlaha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0,574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0,45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300538"/>
              </p:ext>
            </p:extLst>
          </p:nvPr>
        </p:nvGraphicFramePr>
        <p:xfrm>
          <a:off x="5042614" y="2852936"/>
          <a:ext cx="3896584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248"/>
                <a:gridCol w="1008112"/>
                <a:gridCol w="1080120"/>
                <a:gridCol w="93610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Teplota vnitřního rohu soklu [°C]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</a:t>
                      </a:r>
                      <a:r>
                        <a:rPr lang="cs-CZ" sz="1200" dirty="0">
                          <a:effectLst/>
                        </a:rPr>
                        <a:t> – spočítaný teplotní faktor vnitřního povrchu [-]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si,N</a:t>
                      </a:r>
                      <a:r>
                        <a:rPr lang="cs-CZ" sz="1200" dirty="0">
                          <a:effectLst/>
                        </a:rPr>
                        <a:t> – požadovaný teplotní faktor vnitřního povrchu [-]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</a:t>
                      </a:r>
                      <a:r>
                        <a:rPr lang="cs-CZ" sz="1200" dirty="0">
                          <a:effectLst/>
                        </a:rPr>
                        <a:t> &gt; </a:t>
                      </a: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si,N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Vyhovuje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13,91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0,826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1,023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971600" y="6597352"/>
            <a:ext cx="38219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vlastní</a:t>
            </a:r>
            <a:endParaRPr lang="cs-CZ" sz="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046913" y="4760858"/>
            <a:ext cx="38219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vlastní</a:t>
            </a:r>
            <a:endParaRPr lang="cs-CZ" sz="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89102" y="4833446"/>
            <a:ext cx="38219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</a:t>
            </a:r>
            <a:r>
              <a:rPr lang="cs-CZ" sz="800" dirty="0"/>
              <a:t>http://www.porfix.cz/uzitecne-odkazy/ke-stazeni/ </a:t>
            </a:r>
          </a:p>
        </p:txBody>
      </p:sp>
      <p:pic>
        <p:nvPicPr>
          <p:cNvPr id="2049" name="Picture 1" descr="C:\Users\Lukáš\Desktop\Bez názv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93" y="1307133"/>
            <a:ext cx="450532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3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9181" cy="103249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Posouzení detailu – D39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589" y="154607"/>
            <a:ext cx="1143000" cy="115252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932041" y="1484784"/>
            <a:ext cx="411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Dřevostavba </a:t>
            </a:r>
            <a:r>
              <a:rPr lang="cs-CZ" sz="2400" b="1" dirty="0" smtClean="0"/>
              <a:t>–</a:t>
            </a:r>
          </a:p>
          <a:p>
            <a:r>
              <a:rPr lang="cs-CZ" sz="2400" b="1" dirty="0" smtClean="0"/>
              <a:t>podlaha na terénu</a:t>
            </a:r>
            <a:endParaRPr lang="cs-CZ" sz="2400" b="1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81365"/>
              </p:ext>
            </p:extLst>
          </p:nvPr>
        </p:nvGraphicFramePr>
        <p:xfrm>
          <a:off x="971600" y="5229200"/>
          <a:ext cx="7200800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4829"/>
                <a:gridCol w="1584176"/>
                <a:gridCol w="1584176"/>
                <a:gridCol w="1413483"/>
                <a:gridCol w="1224136"/>
              </a:tblGrid>
              <a:tr h="2089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Spočítaný součinitel prostupu tepla [W/m</a:t>
                      </a:r>
                      <a:r>
                        <a:rPr lang="cs-CZ" sz="1200" baseline="30000" dirty="0">
                          <a:effectLst/>
                        </a:rPr>
                        <a:t>2</a:t>
                      </a:r>
                      <a:r>
                        <a:rPr lang="cs-CZ" sz="1200" dirty="0">
                          <a:effectLst/>
                        </a:rPr>
                        <a:t>.K]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Požadovaný součinitel prostupu tepla [W/m</a:t>
                      </a:r>
                      <a:r>
                        <a:rPr lang="cs-CZ" sz="1200" baseline="30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.K]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U &lt; U</a:t>
                      </a:r>
                      <a:r>
                        <a:rPr lang="cs-CZ" sz="1200" baseline="-25000" dirty="0">
                          <a:effectLst/>
                        </a:rPr>
                        <a:t>N,20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Vyhovuje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Kondenzace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Obvodová stěna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0,11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Podlaha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0,129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>
                          <a:effectLst/>
                        </a:rPr>
                        <a:t>0,45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1200" dirty="0">
                          <a:effectLst/>
                        </a:rPr>
                        <a:t>ANO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369414"/>
              </p:ext>
            </p:extLst>
          </p:nvPr>
        </p:nvGraphicFramePr>
        <p:xfrm>
          <a:off x="5042614" y="2504884"/>
          <a:ext cx="3896584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248"/>
                <a:gridCol w="1008112"/>
                <a:gridCol w="1080120"/>
                <a:gridCol w="93610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Teplota vnitřního rohu soklu [°C]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</a:t>
                      </a:r>
                      <a:r>
                        <a:rPr lang="cs-CZ" sz="1200" dirty="0">
                          <a:effectLst/>
                        </a:rPr>
                        <a:t> – spočítaný teplotní faktor vnitřního povrchu [-]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si,N</a:t>
                      </a:r>
                      <a:r>
                        <a:rPr lang="cs-CZ" sz="1200" dirty="0">
                          <a:effectLst/>
                        </a:rPr>
                        <a:t> – požadovaný teplotní faktor vnitřního povrchu [-]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</a:t>
                      </a:r>
                      <a:r>
                        <a:rPr lang="cs-CZ" sz="1200" dirty="0">
                          <a:effectLst/>
                        </a:rPr>
                        <a:t> &gt; </a:t>
                      </a:r>
                      <a:r>
                        <a:rPr lang="cs-CZ" sz="1200" dirty="0" err="1">
                          <a:effectLst/>
                        </a:rPr>
                        <a:t>f,R</a:t>
                      </a:r>
                      <a:r>
                        <a:rPr lang="cs-CZ" sz="1200" baseline="-25000" dirty="0" err="1">
                          <a:effectLst/>
                        </a:rPr>
                        <a:t>si,N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Vyhovuje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16,14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0,89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1,023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NE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Obrázek 7" descr="C:\Users\Peči\Desktop\Bakalářka\3. Dřevostavba (9)\HOTOVO (9)\D39 - zakladové pásy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052736"/>
            <a:ext cx="4824537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véPole 8"/>
          <p:cNvSpPr txBox="1"/>
          <p:nvPr/>
        </p:nvSpPr>
        <p:spPr>
          <a:xfrm>
            <a:off x="971600" y="6597352"/>
            <a:ext cx="38219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vlastní</a:t>
            </a:r>
            <a:endParaRPr lang="cs-CZ" sz="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04048" y="4424034"/>
            <a:ext cx="38219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vlastní</a:t>
            </a:r>
            <a:endParaRPr lang="cs-CZ" sz="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07503" y="4656544"/>
            <a:ext cx="38219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</a:t>
            </a:r>
            <a:r>
              <a:rPr lang="cs-CZ" sz="800" dirty="0"/>
              <a:t>http://www.pasivnidomy.cz/detaily/?paginator-page=7 </a:t>
            </a:r>
          </a:p>
        </p:txBody>
      </p:sp>
    </p:spTree>
    <p:extLst>
      <p:ext uri="{BB962C8B-B14F-4D97-AF65-F5344CB8AC3E}">
        <p14:creationId xmlns:p14="http://schemas.microsoft.com/office/powerpoint/2010/main" val="82800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Většina posuzovaných detailů na součinitel prostupu tepla vychází v souladu s normovými limity. Nejlépe vycházejí dřevostavby.</a:t>
            </a:r>
          </a:p>
          <a:p>
            <a:endParaRPr lang="cs-CZ" sz="2000" dirty="0" smtClean="0"/>
          </a:p>
          <a:p>
            <a:r>
              <a:rPr lang="cs-CZ" sz="2000" dirty="0" smtClean="0"/>
              <a:t>Ve většině posuzovaných konstrukcích dochází ke kondenzaci vodních pár</a:t>
            </a:r>
          </a:p>
          <a:p>
            <a:pPr marL="393192" lvl="1" indent="0">
              <a:buNone/>
            </a:pPr>
            <a:endParaRPr lang="cs-CZ" sz="2000" dirty="0" smtClean="0"/>
          </a:p>
          <a:p>
            <a:r>
              <a:rPr lang="cs-CZ" sz="2000" dirty="0" smtClean="0"/>
              <a:t>Posuzované detaily nevyhovují na požadovaný teplotní faktor vnitřního povrchu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latin typeface="Times New Roman" pitchFamily="18" charset="0"/>
                <a:cs typeface="Times New Roman" pitchFamily="18" charset="0"/>
              </a:rPr>
              <a:t>Závěrečné shrnutí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16632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Seznámení se s možnostmi konstrukčních řešení</a:t>
            </a:r>
          </a:p>
          <a:p>
            <a:endParaRPr lang="cs-CZ" sz="2000" dirty="0"/>
          </a:p>
          <a:p>
            <a:r>
              <a:rPr lang="cs-CZ" sz="2000" dirty="0" smtClean="0"/>
              <a:t>Seznámení se s možnostmi materiálových řešení</a:t>
            </a:r>
          </a:p>
          <a:p>
            <a:endParaRPr lang="cs-CZ" sz="2000" dirty="0"/>
          </a:p>
          <a:p>
            <a:r>
              <a:rPr lang="cs-CZ" sz="2000" dirty="0" smtClean="0"/>
              <a:t>Podklad pro rozhodování, jaké stavební materiály jsou </a:t>
            </a:r>
            <a:r>
              <a:rPr lang="cs-CZ" sz="2000" dirty="0" smtClean="0"/>
              <a:t>výhodnější </a:t>
            </a:r>
            <a:r>
              <a:rPr lang="cs-CZ" sz="2000" dirty="0" smtClean="0"/>
              <a:t>k provedení nejen soklu, ale i zbytku stavby</a:t>
            </a:r>
            <a:endParaRPr lang="cs-CZ" sz="2000" dirty="0"/>
          </a:p>
          <a:p>
            <a:endParaRPr lang="cs-CZ" sz="2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Přínos práce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16632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916832"/>
            <a:ext cx="8363272" cy="4090459"/>
          </a:xfrm>
        </p:spPr>
        <p:txBody>
          <a:bodyPr>
            <a:noAutofit/>
          </a:bodyPr>
          <a:lstStyle/>
          <a:p>
            <a:r>
              <a:rPr lang="cs-CZ" sz="2000" dirty="0" smtClean="0"/>
              <a:t>Jak si vysvětlujete, že posuzované detaily v 2D nevyhověly na teplotní faktor ve vnitřním rohu?</a:t>
            </a:r>
          </a:p>
          <a:p>
            <a:endParaRPr lang="cs-CZ" sz="2000" dirty="0"/>
          </a:p>
          <a:p>
            <a:r>
              <a:rPr lang="cs-CZ" sz="2000" dirty="0"/>
              <a:t>Proč téměř ve všech skladbách podlah dochází ke kondenzaci?</a:t>
            </a:r>
          </a:p>
          <a:p>
            <a:endParaRPr lang="cs-CZ" sz="1800" dirty="0"/>
          </a:p>
          <a:p>
            <a:r>
              <a:rPr lang="cs-CZ" sz="2000" dirty="0"/>
              <a:t>Jaký je rozdíl mezi EPS a XPS</a:t>
            </a:r>
            <a:r>
              <a:rPr lang="cs-CZ" sz="2000" dirty="0" smtClean="0"/>
              <a:t>?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 smtClean="0">
                <a:latin typeface="Times New Roman" pitchFamily="18" charset="0"/>
                <a:cs typeface="Times New Roman" pitchFamily="18" charset="0"/>
              </a:rPr>
              <a:t>Doplňující otázky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16632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9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352928" cy="2592288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DĚKUJI ZA VAŠI POZORNOST!</a:t>
            </a:r>
            <a:br>
              <a:rPr lang="cs-CZ" sz="5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Lukáš Pečenka</a:t>
            </a:r>
            <a:b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9920</a:t>
            </a:r>
            <a:endParaRPr lang="cs-CZ" sz="5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3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 anchor="ctr">
            <a:noAutofit/>
          </a:bodyPr>
          <a:lstStyle/>
          <a:p>
            <a:endParaRPr lang="cs-CZ" sz="1800" dirty="0" smtClean="0"/>
          </a:p>
          <a:p>
            <a:endParaRPr lang="cs-CZ" sz="2000" dirty="0"/>
          </a:p>
          <a:p>
            <a:r>
              <a:rPr lang="cs-CZ" sz="2000" dirty="0" smtClean="0"/>
              <a:t>Motivace a důvody k řešení daného problému</a:t>
            </a:r>
          </a:p>
          <a:p>
            <a:r>
              <a:rPr lang="cs-CZ" sz="2000" dirty="0" smtClean="0"/>
              <a:t>Cíl práce</a:t>
            </a:r>
          </a:p>
          <a:p>
            <a:r>
              <a:rPr lang="cs-CZ" sz="2000" dirty="0"/>
              <a:t>Výzkumný </a:t>
            </a:r>
            <a:r>
              <a:rPr lang="cs-CZ" sz="2000" dirty="0" smtClean="0"/>
              <a:t>problém</a:t>
            </a:r>
          </a:p>
          <a:p>
            <a:r>
              <a:rPr lang="cs-CZ" sz="2000" dirty="0"/>
              <a:t>Použité metody</a:t>
            </a:r>
          </a:p>
          <a:p>
            <a:r>
              <a:rPr lang="cs-CZ" sz="2000" dirty="0" smtClean="0"/>
              <a:t>Konstrukční řešení soklu</a:t>
            </a:r>
          </a:p>
          <a:p>
            <a:r>
              <a:rPr lang="cs-CZ" sz="2000" dirty="0" smtClean="0"/>
              <a:t>Materiálové řešení soklu</a:t>
            </a:r>
          </a:p>
          <a:p>
            <a:r>
              <a:rPr lang="cs-CZ" sz="2000" dirty="0" smtClean="0"/>
              <a:t>Posouzení vybraných detailů</a:t>
            </a:r>
          </a:p>
          <a:p>
            <a:r>
              <a:rPr lang="cs-CZ" altLang="cs-CZ" sz="2000" dirty="0" smtClean="0">
                <a:cs typeface="Times New Roman" pitchFamily="18" charset="0"/>
              </a:rPr>
              <a:t>Dosažené výsledky a přínos práce</a:t>
            </a:r>
          </a:p>
          <a:p>
            <a:r>
              <a:rPr lang="cs-CZ" altLang="cs-CZ" sz="2000" dirty="0" smtClean="0">
                <a:cs typeface="Times New Roman" pitchFamily="18" charset="0"/>
              </a:rPr>
              <a:t>Závěrečné shrnutí</a:t>
            </a:r>
          </a:p>
          <a:p>
            <a:r>
              <a:rPr lang="cs-CZ" sz="2000" dirty="0" smtClean="0">
                <a:cs typeface="Times New Roman" pitchFamily="18" charset="0"/>
              </a:rPr>
              <a:t>Přínos práce</a:t>
            </a:r>
          </a:p>
          <a:p>
            <a:r>
              <a:rPr lang="cs-CZ" altLang="cs-CZ" sz="2000" dirty="0" smtClean="0">
                <a:cs typeface="Times New Roman" pitchFamily="18" charset="0"/>
              </a:rPr>
              <a:t>Doplňující otázky</a:t>
            </a:r>
            <a:endParaRPr lang="cs-CZ" sz="2000" dirty="0" smtClean="0"/>
          </a:p>
          <a:p>
            <a:endParaRPr lang="cs-CZ" sz="1800" dirty="0" smtClean="0"/>
          </a:p>
          <a:p>
            <a:endParaRPr lang="cs-CZ" sz="1800" b="1" dirty="0" smtClean="0"/>
          </a:p>
          <a:p>
            <a:endParaRPr lang="cs-CZ" sz="18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Obsah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65" y="116632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4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00807"/>
            <a:ext cx="8023920" cy="3919083"/>
          </a:xfrm>
        </p:spPr>
        <p:txBody>
          <a:bodyPr anchor="ctr"/>
          <a:lstStyle/>
          <a:p>
            <a:r>
              <a:rPr lang="cs-CZ" sz="2400" dirty="0"/>
              <a:t>Zajímavost tématu</a:t>
            </a:r>
          </a:p>
          <a:p>
            <a:endParaRPr lang="cs-CZ" sz="2400" dirty="0" smtClean="0"/>
          </a:p>
          <a:p>
            <a:r>
              <a:rPr lang="cs-CZ" sz="2400" dirty="0"/>
              <a:t>Prohloubení znalostí v dané </a:t>
            </a:r>
            <a:r>
              <a:rPr lang="cs-CZ" sz="2400" dirty="0" smtClean="0"/>
              <a:t>problematice</a:t>
            </a:r>
          </a:p>
          <a:p>
            <a:endParaRPr lang="cs-CZ" sz="2400" dirty="0"/>
          </a:p>
          <a:p>
            <a:r>
              <a:rPr lang="cs-CZ" sz="2400" dirty="0" smtClean="0"/>
              <a:t>Využití v praxi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Motivace a důvody k řešení daného problému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526" y="116632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2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24745"/>
            <a:ext cx="8229600" cy="3600399"/>
          </a:xfrm>
        </p:spPr>
        <p:txBody>
          <a:bodyPr anchor="ctr">
            <a:normAutofit/>
          </a:bodyPr>
          <a:lstStyle/>
          <a:p>
            <a:r>
              <a:rPr lang="cs-CZ" sz="2400" dirty="0"/>
              <a:t>Cílem práce je zpracovat přehled typových řešení soklu spodní stavby nepodsklepeného objektu řešeného variantně z keramických tvárnic, pórobetonového zdiva a jako dřevostavbu. Tato typová řešení posoudit z tepelně technického hlediska. 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597" y="116632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r>
              <a:rPr lang="cs-CZ" dirty="0" smtClean="0"/>
              <a:t>Konstrukční řešení soklu</a:t>
            </a:r>
          </a:p>
          <a:p>
            <a:endParaRPr lang="cs-CZ" dirty="0" smtClean="0"/>
          </a:p>
          <a:p>
            <a:r>
              <a:rPr lang="cs-CZ" dirty="0" smtClean="0"/>
              <a:t>Materiálové řešení soklu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Přehled typových detailů a jejich posouzení z tepelně technického hlediska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Výzkumný problém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16632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9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07133"/>
            <a:ext cx="8229600" cy="5146203"/>
          </a:xfrm>
        </p:spPr>
        <p:txBody>
          <a:bodyPr/>
          <a:lstStyle/>
          <a:p>
            <a:r>
              <a:rPr lang="cs-CZ" u="sng" dirty="0" smtClean="0"/>
              <a:t>Teoretická část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Odborné publikace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Články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Technické listy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Internet</a:t>
            </a:r>
          </a:p>
          <a:p>
            <a:endParaRPr lang="cs-CZ" dirty="0"/>
          </a:p>
          <a:p>
            <a:r>
              <a:rPr lang="cs-CZ" u="sng" dirty="0" smtClean="0"/>
              <a:t>Aplikační část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  Technické listy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Program </a:t>
            </a:r>
            <a:r>
              <a:rPr lang="cs-CZ" dirty="0" err="1" smtClean="0"/>
              <a:t>AutoCad</a:t>
            </a:r>
            <a:r>
              <a:rPr lang="cs-CZ" dirty="0"/>
              <a:t> </a:t>
            </a:r>
            <a:r>
              <a:rPr lang="cs-CZ" dirty="0" smtClean="0"/>
              <a:t>2015</a:t>
            </a:r>
            <a:endParaRPr lang="cs-CZ" dirty="0"/>
          </a:p>
          <a:p>
            <a:pPr marL="109728" indent="0">
              <a:buNone/>
            </a:pPr>
            <a:r>
              <a:rPr lang="cs-CZ" dirty="0" smtClean="0"/>
              <a:t>  Svoboda software (Teplo, Area)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Použité metody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54608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3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07133"/>
            <a:ext cx="8229600" cy="5146203"/>
          </a:xfrm>
        </p:spPr>
        <p:txBody>
          <a:bodyPr/>
          <a:lstStyle/>
          <a:p>
            <a:pPr marL="109728" indent="0">
              <a:buNone/>
            </a:pPr>
            <a:r>
              <a:rPr lang="cs-CZ" u="sng" dirty="0" smtClean="0"/>
              <a:t>Nesprávné řešení</a:t>
            </a:r>
          </a:p>
          <a:p>
            <a:pPr marL="109728" indent="0">
              <a:buNone/>
            </a:pPr>
            <a:endParaRPr lang="cs-CZ" sz="2000" dirty="0" smtClean="0"/>
          </a:p>
          <a:p>
            <a:pPr marL="109728" indent="0">
              <a:buNone/>
            </a:pPr>
            <a:r>
              <a:rPr lang="cs-CZ" sz="2000" dirty="0" smtClean="0"/>
              <a:t>Varianta A		</a:t>
            </a:r>
            <a:r>
              <a:rPr lang="cs-CZ" sz="2000" dirty="0"/>
              <a:t>	 </a:t>
            </a:r>
            <a:r>
              <a:rPr lang="cs-CZ" sz="2000" dirty="0" smtClean="0"/>
              <a:t>	Varianta B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Konstrukční řešení soklu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54608"/>
            <a:ext cx="1143000" cy="1152525"/>
          </a:xfrm>
          <a:prstGeom prst="rect">
            <a:avLst/>
          </a:prstGeom>
        </p:spPr>
      </p:pic>
      <p:pic>
        <p:nvPicPr>
          <p:cNvPr id="5" name="Obrázek 4" descr="C:\Users\Peči\Desktop\Bakalářka\Teoretická část\Obrázky\Detail 1 – chybné řešení soklu jednovrstvých stě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54" y="2763429"/>
            <a:ext cx="3384376" cy="3186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C:\Users\Peči\Desktop\Bakalářka\Teoretická část\Obrázky\Detail 3 – chybné řešení u zateplovaných stěn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992" y="2763429"/>
            <a:ext cx="3307889" cy="328699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687454" y="5960892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http</a:t>
            </a:r>
            <a:r>
              <a:rPr lang="cs-CZ" sz="800" dirty="0"/>
              <a:t>://</a:t>
            </a:r>
            <a:r>
              <a:rPr lang="cs-CZ" sz="800" dirty="0" smtClean="0"/>
              <a:t>www.stavebnictvi3000.cz/clanky/</a:t>
            </a:r>
            <a:endParaRPr lang="cs-CZ" sz="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49992" y="6068614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http</a:t>
            </a:r>
            <a:r>
              <a:rPr lang="cs-CZ" sz="800" dirty="0"/>
              <a:t>://</a:t>
            </a:r>
            <a:r>
              <a:rPr lang="cs-CZ" sz="800" dirty="0" smtClean="0"/>
              <a:t>www.stavebnictvi3000.cz/clanky/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30634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07133"/>
            <a:ext cx="8229600" cy="5146203"/>
          </a:xfrm>
        </p:spPr>
        <p:txBody>
          <a:bodyPr/>
          <a:lstStyle/>
          <a:p>
            <a:pPr marL="109728" indent="0">
              <a:buNone/>
            </a:pPr>
            <a:r>
              <a:rPr lang="cs-CZ" u="sng" dirty="0" smtClean="0"/>
              <a:t>Správné řešení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sz="2000" dirty="0" smtClean="0"/>
              <a:t>Varianta C</a:t>
            </a:r>
            <a:r>
              <a:rPr lang="cs-CZ" sz="2000" dirty="0"/>
              <a:t>				Varianta </a:t>
            </a:r>
            <a:r>
              <a:rPr lang="cs-CZ" sz="2000" dirty="0" smtClean="0"/>
              <a:t>D</a:t>
            </a:r>
            <a:endParaRPr lang="cs-CZ" sz="2000" dirty="0"/>
          </a:p>
          <a:p>
            <a:pPr marL="109728" indent="0">
              <a:buNone/>
            </a:pPr>
            <a:endParaRPr lang="cs-CZ" sz="2000" dirty="0" smtClean="0"/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Konstrukční řešení soklu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54608"/>
            <a:ext cx="1143000" cy="1152525"/>
          </a:xfrm>
          <a:prstGeom prst="rect">
            <a:avLst/>
          </a:prstGeom>
        </p:spPr>
      </p:pic>
      <p:pic>
        <p:nvPicPr>
          <p:cNvPr id="5" name="Obrázek 4" descr="C:\Users\Peči\Desktop\Bakalářka\Teoretická část\Obrázky\Detail 2 – správné řešení pro jednovrstvé stěny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20" y="2852936"/>
            <a:ext cx="3456384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C:\Users\Peči\Desktop\Bakalářka\Teoretická část\Obrázky\Detail 4 – správné řešení soklu zateplených stěn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3" y="2873165"/>
            <a:ext cx="3381825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611620" y="6021288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http</a:t>
            </a:r>
            <a:r>
              <a:rPr lang="cs-CZ" sz="800" dirty="0"/>
              <a:t>://</a:t>
            </a:r>
            <a:r>
              <a:rPr lang="cs-CZ" sz="800" dirty="0" smtClean="0"/>
              <a:t>www.stavebnictvi3000.cz/clanky/</a:t>
            </a:r>
            <a:endParaRPr lang="cs-CZ" sz="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076053" y="6021288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http</a:t>
            </a:r>
            <a:r>
              <a:rPr lang="cs-CZ" sz="800" dirty="0"/>
              <a:t>://</a:t>
            </a:r>
            <a:r>
              <a:rPr lang="cs-CZ" sz="800" dirty="0" smtClean="0"/>
              <a:t>www.stavebnictvi3000.cz/clanky/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65610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07133"/>
            <a:ext cx="8229600" cy="5146203"/>
          </a:xfrm>
        </p:spPr>
        <p:txBody>
          <a:bodyPr/>
          <a:lstStyle/>
          <a:p>
            <a:pPr marL="109728" indent="0">
              <a:buNone/>
            </a:pPr>
            <a:r>
              <a:rPr lang="cs-CZ" u="sng" dirty="0" smtClean="0"/>
              <a:t>Správné řešení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sz="2000" dirty="0" smtClean="0"/>
              <a:t>Varianta E</a:t>
            </a:r>
            <a:r>
              <a:rPr lang="cs-CZ" sz="2000" dirty="0"/>
              <a:t>			</a:t>
            </a:r>
            <a:r>
              <a:rPr lang="cs-CZ" sz="2000" dirty="0" smtClean="0"/>
              <a:t>    Varianta </a:t>
            </a:r>
            <a:r>
              <a:rPr lang="cs-CZ" sz="2000" dirty="0"/>
              <a:t>F</a:t>
            </a:r>
          </a:p>
          <a:p>
            <a:pPr marL="109728" indent="0">
              <a:buNone/>
            </a:pPr>
            <a:endParaRPr lang="cs-CZ" sz="2000" dirty="0" smtClean="0"/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Konstrukční řešení soklu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154608"/>
            <a:ext cx="1143000" cy="1152525"/>
          </a:xfrm>
          <a:prstGeom prst="rect">
            <a:avLst/>
          </a:prstGeom>
        </p:spPr>
      </p:pic>
      <p:pic>
        <p:nvPicPr>
          <p:cNvPr id="7" name="Obrázek 6" descr="C:\Users\Peči\Desktop\Bakalářka\Teoretická část\Obrázky\Detail 5 – správné řešení pro zateplené stěny s omezenou možností hloubky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94" y="2852936"/>
            <a:ext cx="3600400" cy="3096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C:\Users\Peči\Desktop\Bakalářka\Teoretická část\Obrázky\Detail 6 – správné řešení pro zateplenou stěnu (při nemožnosti výkopu kolem stavby)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2866768"/>
            <a:ext cx="3885881" cy="309634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véPole 8"/>
          <p:cNvSpPr txBox="1"/>
          <p:nvPr/>
        </p:nvSpPr>
        <p:spPr>
          <a:xfrm>
            <a:off x="527694" y="5963112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http</a:t>
            </a:r>
            <a:r>
              <a:rPr lang="cs-CZ" sz="800" dirty="0"/>
              <a:t>://</a:t>
            </a:r>
            <a:r>
              <a:rPr lang="cs-CZ" sz="800" dirty="0" smtClean="0"/>
              <a:t>www.stavebnictvi3000.cz/clanky/</a:t>
            </a:r>
            <a:endParaRPr lang="cs-CZ" sz="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571999" y="594928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Zdroj: http</a:t>
            </a:r>
            <a:r>
              <a:rPr lang="cs-CZ" sz="800" dirty="0"/>
              <a:t>://</a:t>
            </a:r>
            <a:r>
              <a:rPr lang="cs-CZ" sz="800" dirty="0" smtClean="0"/>
              <a:t>www.stavebnictvi3000.cz/clanky/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134452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1503</TotalTime>
  <Words>615</Words>
  <Application>Microsoft Office PowerPoint</Application>
  <PresentationFormat>Předvádění na obrazovce (4:3)</PresentationFormat>
  <Paragraphs>192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Sokl spodní stavby nepodsklepeného objektu</vt:lpstr>
      <vt:lpstr>Obsah</vt:lpstr>
      <vt:lpstr>Motivace a důvody k řešení daného problému</vt:lpstr>
      <vt:lpstr>Cíl práce</vt:lpstr>
      <vt:lpstr>Výzkumný problém</vt:lpstr>
      <vt:lpstr>Použité metody</vt:lpstr>
      <vt:lpstr>Konstrukční řešení soklu</vt:lpstr>
      <vt:lpstr>Konstrukční řešení soklu</vt:lpstr>
      <vt:lpstr>Konstrukční řešení soklu</vt:lpstr>
      <vt:lpstr>Materiálové řešení soklu</vt:lpstr>
      <vt:lpstr>Posouzení detailu – D3</vt:lpstr>
      <vt:lpstr>Posouzení detailu – D37</vt:lpstr>
      <vt:lpstr>Posouzení detailu – D39</vt:lpstr>
      <vt:lpstr>Závěrečné shrnutí</vt:lpstr>
      <vt:lpstr>Přínos práce</vt:lpstr>
      <vt:lpstr>Doplňující otázky</vt:lpstr>
      <vt:lpstr>DĚKUJI ZA VAŠI POZORNOST! Lukáš Pečenka 9920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Januška</dc:creator>
  <cp:lastModifiedBy>Lukáš</cp:lastModifiedBy>
  <cp:revision>104</cp:revision>
  <dcterms:created xsi:type="dcterms:W3CDTF">2014-06-05T07:22:36Z</dcterms:created>
  <dcterms:modified xsi:type="dcterms:W3CDTF">2017-02-01T14:33:31Z</dcterms:modified>
</cp:coreProperties>
</file>