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71" r:id="rId11"/>
    <p:sldId id="269" r:id="rId12"/>
    <p:sldId id="270" r:id="rId13"/>
    <p:sldId id="272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6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B19A68-DC3A-4A0F-9689-AD87AF05A25E}" type="datetimeFigureOut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32B19D-4701-40E6-A77E-29E5C6BDF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DBD185-B6CE-44C9-BC8A-08995882D417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677306-B630-4A75-9181-BA60D8ED206E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0AFF31-0F5D-4283-B251-43F7B4B99F8E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85C113-C78D-4ABE-B56B-F18FD4380A96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2CCBD9-82C1-4616-8386-95F048E50C3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FF704-6634-49B5-B51B-6BA8B555A4E3}" type="datetime1">
              <a:rPr lang="en-US"/>
              <a:pPr>
                <a:defRPr/>
              </a:pPr>
              <a:t>2/1/2017</a:t>
            </a:fld>
            <a:endParaRPr lang="en-US" sz="10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BC27A6-3438-46A8-8946-0DFC32EC9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68595-E489-4398-B672-FCCD43B9FE62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7045-771E-4B55-975D-899F92C75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9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B6CA-37C8-4D96-8D87-D67B0609C0BD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818D6-8D82-43D3-97C4-8DF80FC2B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6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DE71-0A69-4FD8-AE63-7CC4A7CEB29B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D6C3-2842-4D73-93E6-84BF6F426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3F39-2CC7-4375-AA1E-EF681883D25E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1837-499C-467C-A081-A415C3A8C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15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C39C-C2AA-461A-A628-6F0E11EF76E1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C390-7AAA-46A3-9C23-943BB9911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24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1553-BED3-4813-801F-2D9F6F1CAFFC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46DC-0D8F-4A35-9C31-1F2CB5E1E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8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C836-E999-489A-8D1E-7E408FE650CE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BDFC-B9B5-4D5F-BADE-D90C22FBC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9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4FBB-EB74-4164-950A-D266485944B0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2A0A-15DB-4E46-83D3-E2C7B2582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7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2D86-37F4-4DB6-9023-1FD55A037178}" type="datetime1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FBA260F-0258-4B61-87B0-9058F5CA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6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C9DD-8272-4B78-9B23-E06FADBB0F32}" type="datetime1">
              <a:rPr lang="en-US"/>
              <a:pPr>
                <a:defRPr/>
              </a:pPr>
              <a:t>2/1/2017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74F9B10-24D5-4B8B-ACAC-57E372029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3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32B3-8F34-4761-A336-C210CF7D038B}" type="datetime1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8624927-EA64-4FAF-87BF-EE13909A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BE3F-87AD-420A-86B9-39F9C5DEB92B}" type="datetime1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92E90A55-BC04-4094-A711-2C9D18A65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2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8016-4E30-4A1D-BB7E-C95D6401EF31}" type="datetime1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22EC494-746E-4476-A6B1-D5A43BEE9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7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1FB8C-47A3-4ACE-8986-A121B898F43C}" type="datetime1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41FD67A-6600-466F-A506-D6F201FD4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EA1A-68A6-478C-A776-FCB486987EAE}" type="datetime1">
              <a:rPr lang="en-US"/>
              <a:pPr>
                <a:defRPr/>
              </a:pPr>
              <a:t>2/1/2017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 sz="9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F8CFCF4-6DE7-4768-A8C6-4813E6F8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4DC677-13B8-4625-B9CA-B9653AFB0867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8B5F580-5EFC-48F9-998A-7604D2F12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835696" y="1359017"/>
            <a:ext cx="6600451" cy="224453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sz="45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PRŮKAZ ENERGETICKÉ NÁROČNOSTI BUDOVY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943100" y="4149724"/>
            <a:ext cx="6599238" cy="2591643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cs-CZ" dirty="0">
              <a:latin typeface="+mj-lt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5000" dirty="0">
                <a:latin typeface="+mj-lt"/>
              </a:rPr>
              <a:t>Autor práce: 			Radim Zajíček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5000" dirty="0">
                <a:latin typeface="+mj-lt"/>
              </a:rPr>
              <a:t>Studijní obor: 			Stavební management, K-8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5000" dirty="0">
                <a:latin typeface="+mj-lt"/>
              </a:rPr>
              <a:t>Vedoucí práce : 		Ing. Pavlína Charvátová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5000" dirty="0">
                <a:latin typeface="+mj-lt"/>
              </a:rPr>
              <a:t>Oponent práce: 		Ing. Markéta Myslivečková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cs-CZ" sz="5000" dirty="0">
              <a:latin typeface="+mj-lt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5000" dirty="0">
                <a:latin typeface="+mj-lt"/>
              </a:rPr>
              <a:t>v Českých Budějovicích 	2017</a:t>
            </a:r>
          </a:p>
        </p:txBody>
      </p:sp>
      <p:pic>
        <p:nvPicPr>
          <p:cNvPr id="19460" name="Picture 2" descr="Logo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30163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Logo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45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99592" y="188537"/>
            <a:ext cx="6600451" cy="879466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cs-CZ" sz="1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VYSOKÁ ŠKOLA TECHNICKÁ A EKONOMICKÁ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cs-CZ" sz="1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V ČESKÝCH BUDĚJOVICÍCH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cs-CZ" sz="1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ÚSTAV TECHNICKO TECHNLOGICKÝ</a:t>
            </a: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Základní veličiny pro výpočet PENB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Základní veličiny pro výpočet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Počet zón v objektu				1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Třída konstrukce					střední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Teplotní oblast 					3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Návrhová vnitřní teplota 		20 °C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Návrhová vnější teplota 		-17 °C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 marL="457200" lvl="1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Výstup programu ENERGIE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endParaRPr lang="cs-CZ" altLang="cs-CZ"/>
          </a:p>
        </p:txBody>
      </p:sp>
      <p:pic>
        <p:nvPicPr>
          <p:cNvPr id="31748" name="Obrázek 3" descr="IMG_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8308" r="6868" b="9535"/>
          <a:stretch>
            <a:fillRect/>
          </a:stretch>
        </p:blipFill>
        <p:spPr bwMode="auto">
          <a:xfrm>
            <a:off x="1943100" y="2060575"/>
            <a:ext cx="716121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Výstup programu ENERGETIKA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endParaRPr lang="cs-CZ" altLang="cs-CZ"/>
          </a:p>
        </p:txBody>
      </p:sp>
      <p:pic>
        <p:nvPicPr>
          <p:cNvPr id="32772" name="Obrázek 3" descr="IMG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5739" r="5771" b="7579"/>
          <a:stretch>
            <a:fillRect/>
          </a:stretch>
        </p:blipFill>
        <p:spPr bwMode="auto">
          <a:xfrm>
            <a:off x="1943100" y="2133600"/>
            <a:ext cx="7200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945201" y="572632"/>
            <a:ext cx="6589199" cy="12808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Závěrečné shrnutí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1958975" y="1341438"/>
            <a:ext cx="6592888" cy="5360987"/>
          </a:xfrm>
        </p:spPr>
        <p:txBody>
          <a:bodyPr/>
          <a:lstStyle/>
          <a:p>
            <a:r>
              <a:rPr lang="cs-CZ" altLang="cs-CZ" sz="2000" dirty="0"/>
              <a:t>Porovnání výstupů obou programů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sz="2000" dirty="0"/>
              <a:t>Porovnání uživatelského rozhraní programů, </a:t>
            </a:r>
          </a:p>
          <a:p>
            <a:r>
              <a:rPr lang="cs-CZ" altLang="cs-CZ" sz="2000" dirty="0"/>
              <a:t>Celkové vyhodnocení 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80669"/>
              </p:ext>
            </p:extLst>
          </p:nvPr>
        </p:nvGraphicFramePr>
        <p:xfrm>
          <a:off x="2195513" y="1854200"/>
          <a:ext cx="6279586" cy="305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019">
                  <a:extLst>
                    <a:ext uri="{9D8B030D-6E8A-4147-A177-3AD203B41FA5}">
                      <a16:colId xmlns:a16="http://schemas.microsoft.com/office/drawing/2014/main" val="2794326903"/>
                    </a:ext>
                  </a:extLst>
                </a:gridCol>
                <a:gridCol w="2190820">
                  <a:extLst>
                    <a:ext uri="{9D8B030D-6E8A-4147-A177-3AD203B41FA5}">
                      <a16:colId xmlns:a16="http://schemas.microsoft.com/office/drawing/2014/main" val="3416273206"/>
                    </a:ext>
                  </a:extLst>
                </a:gridCol>
                <a:gridCol w="1862747">
                  <a:extLst>
                    <a:ext uri="{9D8B030D-6E8A-4147-A177-3AD203B41FA5}">
                      <a16:colId xmlns:a16="http://schemas.microsoft.com/office/drawing/2014/main" val="461615575"/>
                    </a:ext>
                  </a:extLst>
                </a:gridCol>
              </a:tblGrid>
              <a:tr h="370801">
                <a:tc>
                  <a:txBody>
                    <a:bodyPr/>
                    <a:lstStyle/>
                    <a:p>
                      <a:r>
                        <a:rPr lang="cs-CZ" sz="1200" dirty="0"/>
                        <a:t>program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ENERGIE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ENERGETIKA</a:t>
                      </a:r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1784951043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cs-CZ" sz="1200" dirty="0"/>
                        <a:t>celková dodaná en.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B- 124 kWh/(m²rok)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B- 141 kWh/(m²rok)</a:t>
                      </a:r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3695857248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cs-CZ" sz="1200" dirty="0"/>
                        <a:t>neobnovitelná primární en.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C- 210 kWh/(m²rok)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C- 167 kWh/(m²rok)</a:t>
                      </a:r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24856481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r>
                        <a:rPr lang="cs-CZ" sz="1200" dirty="0"/>
                        <a:t>součinitel prostupu tepla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0,24  W/m²K</a:t>
                      </a:r>
                    </a:p>
                    <a:p>
                      <a:endParaRPr lang="cs-CZ" sz="1200" dirty="0"/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0,25 W/m²K</a:t>
                      </a:r>
                    </a:p>
                    <a:p>
                      <a:endParaRPr lang="cs-CZ" sz="1200" dirty="0"/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865178058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cs-CZ" sz="1200" dirty="0"/>
                        <a:t>vytápění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B- 12,12 </a:t>
                      </a:r>
                      <a:r>
                        <a:rPr lang="cs-CZ" sz="1200" dirty="0" err="1"/>
                        <a:t>MWh</a:t>
                      </a:r>
                      <a:r>
                        <a:rPr lang="cs-CZ" sz="1200" dirty="0"/>
                        <a:t>/rok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B- 15,1 </a:t>
                      </a:r>
                      <a:r>
                        <a:rPr lang="cs-CZ" sz="1200" dirty="0" err="1"/>
                        <a:t>MWh</a:t>
                      </a:r>
                      <a:r>
                        <a:rPr lang="cs-CZ" sz="1200" dirty="0"/>
                        <a:t>/rok</a:t>
                      </a:r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2133196174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cs-CZ" sz="1200" dirty="0"/>
                        <a:t>spotřeba teplé vody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C- 4,05 </a:t>
                      </a:r>
                      <a:r>
                        <a:rPr lang="cs-CZ" sz="1200" dirty="0" err="1"/>
                        <a:t>MWh</a:t>
                      </a:r>
                      <a:r>
                        <a:rPr lang="cs-CZ" sz="1200" dirty="0"/>
                        <a:t>/rok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C- 4,5 </a:t>
                      </a:r>
                      <a:r>
                        <a:rPr lang="cs-CZ" sz="1200" dirty="0" err="1"/>
                        <a:t>MWh</a:t>
                      </a:r>
                      <a:r>
                        <a:rPr lang="cs-CZ" sz="1200" dirty="0"/>
                        <a:t>/rok</a:t>
                      </a:r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4067207888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cs-CZ" sz="1200" dirty="0"/>
                        <a:t>osvětlení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1,52 </a:t>
                      </a:r>
                      <a:r>
                        <a:rPr lang="cs-CZ" sz="1200" dirty="0" err="1"/>
                        <a:t>MWh</a:t>
                      </a:r>
                      <a:r>
                        <a:rPr lang="cs-CZ" sz="1200" dirty="0"/>
                        <a:t>/rok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0,5 </a:t>
                      </a:r>
                      <a:r>
                        <a:rPr lang="cs-CZ" sz="1200" dirty="0" err="1"/>
                        <a:t>MWh</a:t>
                      </a:r>
                      <a:r>
                        <a:rPr lang="cs-CZ" sz="1200" dirty="0"/>
                        <a:t>/rok</a:t>
                      </a:r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1032689952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26328434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945201" y="476672"/>
            <a:ext cx="6589199" cy="128089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Otázky vedoucího a oponenta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943100" y="2133600"/>
            <a:ext cx="6733356" cy="403170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200" dirty="0">
                <a:solidFill>
                  <a:schemeClr val="tx1"/>
                </a:solidFill>
              </a:rPr>
              <a:t>Otázka vedoucího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Jsou k dispozici nějaké další programy pro výpočet energetické náročnosti budovy? Případně jaké a proč nebyly zvoleny? </a:t>
            </a:r>
            <a:endParaRPr lang="cs-CZ" sz="2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200" dirty="0">
                <a:solidFill>
                  <a:schemeClr val="tx1"/>
                </a:solidFill>
              </a:rPr>
              <a:t>Otázka oponenta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jakých případech ( u jakých budov) nepotřebujeme průkaz energetické náročnosti ?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nových staveb se průkaz vystavuje na základě projektové dokumentace před zahájením stavby. Jak se bude postupovat u starších budov, k nimž žádný projekt neexistuje? Například u vesnických domů, městských činžáků z 19. století a podobně? 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Závěr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Děkuji za pozornost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Motivace k řešení tématu 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r>
              <a:rPr lang="cs-CZ" altLang="cs-CZ" sz="2000" dirty="0"/>
              <a:t>Velice aktuální téma</a:t>
            </a:r>
          </a:p>
          <a:p>
            <a:r>
              <a:rPr lang="cs-CZ" altLang="cs-CZ" sz="2000" dirty="0"/>
              <a:t>Možnost subjektivního porovnání výpočtových programů</a:t>
            </a:r>
          </a:p>
          <a:p>
            <a:r>
              <a:rPr lang="cs-CZ" altLang="cs-CZ" sz="2000" dirty="0"/>
              <a:t>Získání nových zkušeností a poznatků v této problematice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Cíl práce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1" name="Rectangle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r>
              <a:rPr lang="cs-CZ" altLang="cs-CZ" sz="2000" dirty="0">
                <a:solidFill>
                  <a:schemeClr val="tx1"/>
                </a:solidFill>
              </a:rPr>
              <a:t>Zpracování průkazu energetické náročnosti budovy v různých výpočtových programech, a následné porovnání výsledků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Výzkumný problém a použité metody práce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Výzkumný problém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Zpracování PENB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Porovnání výsledků v různých výpočtových programech</a:t>
            </a:r>
          </a:p>
          <a:p>
            <a:pPr marL="457200" lvl="1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Metodika práce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Analýza dokumentů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Metoda komparace programu Energie a Energetika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Metoda dedukce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Teoretická část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3" name="Zástupný symbol pro obsah 4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endParaRPr lang="cs-CZ" altLang="cs-CZ" dirty="0"/>
          </a:p>
          <a:p>
            <a:pPr lvl="1"/>
            <a:r>
              <a:rPr lang="cs-CZ" altLang="cs-CZ" sz="2000" dirty="0"/>
              <a:t>Struktura zavádění energetických certifikátů v ČR</a:t>
            </a:r>
          </a:p>
          <a:p>
            <a:pPr lvl="1"/>
            <a:r>
              <a:rPr lang="cs-CZ" altLang="cs-CZ" sz="2000" dirty="0"/>
              <a:t>Energetické dokumenty</a:t>
            </a:r>
          </a:p>
          <a:p>
            <a:pPr lvl="1"/>
            <a:r>
              <a:rPr lang="cs-CZ" altLang="cs-CZ" sz="2000" dirty="0"/>
              <a:t>Popis výpočtových programů</a:t>
            </a:r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Praktická část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Popis objektu, včetně projektové dokumentace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Tepelně technické výpočty v programu Teplo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Vyhotovení PENB v programu ENERGIE a ENERGETIKA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Vyhodnocení výsledků, 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Posuzovaný objekt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0938" y="2133600"/>
            <a:ext cx="2556966" cy="3778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Půdorys objektu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Zóna I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Vnější/ vnitřní podlahová plocha		143/121 m²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2" name="Obrázek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10648" r="35965" b="13046"/>
          <a:stretch>
            <a:fillRect/>
          </a:stretch>
        </p:blipFill>
        <p:spPr bwMode="auto">
          <a:xfrm>
            <a:off x="3779838" y="1430338"/>
            <a:ext cx="52625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572000" y="3429000"/>
            <a:ext cx="1584325" cy="21605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156325" y="2276475"/>
            <a:ext cx="1944688" cy="331311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Posuzovaný objekt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943100" y="1890274"/>
            <a:ext cx="6591300" cy="3778250"/>
          </a:xfrm>
        </p:spPr>
        <p:txBody>
          <a:bodyPr/>
          <a:lstStyle/>
          <a:p>
            <a:r>
              <a:rPr lang="cs-CZ" altLang="cs-CZ" sz="2000" dirty="0"/>
              <a:t>řez objektem</a:t>
            </a:r>
          </a:p>
          <a:p>
            <a:pPr lvl="1"/>
            <a:r>
              <a:rPr lang="cs-CZ" altLang="cs-CZ" sz="1800" dirty="0"/>
              <a:t>Zóna I</a:t>
            </a:r>
          </a:p>
          <a:p>
            <a:pPr lvl="1"/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Objem zóny venkovní/ vnitřní			456/301 m³</a:t>
            </a:r>
          </a:p>
          <a:p>
            <a:pPr lvl="1"/>
            <a:endParaRPr lang="cs-CZ" altLang="cs-CZ" sz="1800" dirty="0"/>
          </a:p>
          <a:p>
            <a:endParaRPr lang="cs-CZ" altLang="cs-CZ" dirty="0"/>
          </a:p>
        </p:txBody>
      </p:sp>
      <p:pic>
        <p:nvPicPr>
          <p:cNvPr id="28676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11996" r="13936" b="33163"/>
          <a:stretch>
            <a:fillRect/>
          </a:stretch>
        </p:blipFill>
        <p:spPr bwMode="auto">
          <a:xfrm>
            <a:off x="2195513" y="3068638"/>
            <a:ext cx="65532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059113" y="4221163"/>
            <a:ext cx="4537075" cy="10795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Skladby konstrukcí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84784"/>
            <a:ext cx="4176464" cy="496855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Obálka budovy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Konstrukce podhledu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Sádrokarton, tepelná izolace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Ursa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TSP		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U=0,116 W/m²K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Konstrukce podlahy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Polystyrenbeton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pěnový polystyren 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Baumit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EPS		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U=0,197 W/m²K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Obvodová stěna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Porotherm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44 T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Profi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Dryfix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				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U=0,228 W/m²K</a:t>
            </a:r>
          </a:p>
          <a:p>
            <a:pPr marL="914400" lvl="2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8" t="11996" r="21731" b="42129"/>
          <a:stretch/>
        </p:blipFill>
        <p:spPr bwMode="auto">
          <a:xfrm>
            <a:off x="5940152" y="1484784"/>
            <a:ext cx="2986840" cy="44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940152" y="3212976"/>
            <a:ext cx="2232248" cy="14401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940152" y="5013176"/>
            <a:ext cx="2232248" cy="2160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068080" y="3729748"/>
            <a:ext cx="2424598" cy="2160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060766" y="2384940"/>
            <a:ext cx="2439226" cy="2160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087903" y="5074556"/>
            <a:ext cx="2421135" cy="2160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172400" y="3212976"/>
            <a:ext cx="288032" cy="192550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AE850B-E4CA-4831-B33C-06A14B3D80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972</TotalTime>
  <Words>356</Words>
  <Application>Microsoft Office PowerPoint</Application>
  <PresentationFormat>Předvádění na obrazovce (4:3)</PresentationFormat>
  <Paragraphs>122</Paragraphs>
  <Slides>15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3</vt:lpstr>
      <vt:lpstr>Stébla</vt:lpstr>
      <vt:lpstr>PRŮKAZ ENERGETICKÉ NÁROČNOSTI BUDOVY</vt:lpstr>
      <vt:lpstr>Motivace k řešení tématu </vt:lpstr>
      <vt:lpstr>Cíl práce</vt:lpstr>
      <vt:lpstr>Výzkumný problém a použité metody práce</vt:lpstr>
      <vt:lpstr>Teoretická část</vt:lpstr>
      <vt:lpstr>Praktická část</vt:lpstr>
      <vt:lpstr>Posuzovaný objekt</vt:lpstr>
      <vt:lpstr>Posuzovaný objekt</vt:lpstr>
      <vt:lpstr>Skladby konstrukcí</vt:lpstr>
      <vt:lpstr>Základní veličiny pro výpočet PENB</vt:lpstr>
      <vt:lpstr>Výstup programu ENERGIE</vt:lpstr>
      <vt:lpstr>Výstup programu ENERGETIKA</vt:lpstr>
      <vt:lpstr>Závěrečné shrnutí</vt:lpstr>
      <vt:lpstr>Otázky vedoucího a oponenta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ENERGETICKÝ ŠTÍTEK BUDOVY</dc:title>
  <dc:creator>Radim</dc:creator>
  <cp:keywords/>
  <cp:lastModifiedBy>Radim</cp:lastModifiedBy>
  <cp:revision>41</cp:revision>
  <dcterms:created xsi:type="dcterms:W3CDTF">2017-01-24T15:45:21Z</dcterms:created>
  <dcterms:modified xsi:type="dcterms:W3CDTF">2017-02-01T17:22:23Z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