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73" r:id="rId3"/>
    <p:sldId id="272" r:id="rId4"/>
    <p:sldId id="278" r:id="rId5"/>
    <p:sldId id="259" r:id="rId6"/>
    <p:sldId id="276" r:id="rId7"/>
    <p:sldId id="268" r:id="rId8"/>
    <p:sldId id="269" r:id="rId9"/>
    <p:sldId id="261" r:id="rId10"/>
    <p:sldId id="262" r:id="rId11"/>
    <p:sldId id="263" r:id="rId12"/>
    <p:sldId id="277" r:id="rId13"/>
    <p:sldId id="274" r:id="rId14"/>
    <p:sldId id="271" r:id="rId15"/>
    <p:sldId id="264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V&#353;e\PLOCHA\&#353;kola\BAKAL&#193;&#344;\v&#353;emo&#382;n&#253;%20v&#253;po&#269;ty%20a%20graf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cs-CZ" dirty="0" smtClean="0"/>
              <a:t>Motor Samotný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8.4698646481539352E-2"/>
          <c:y val="0.2069444444444449"/>
          <c:w val="0.77375874673489464"/>
          <c:h val="0.70492271799358575"/>
        </c:manualLayout>
      </c:layout>
      <c:lineChart>
        <c:grouping val="standard"/>
        <c:ser>
          <c:idx val="0"/>
          <c:order val="0"/>
          <c:tx>
            <c:strRef>
              <c:f>List2!$P$136</c:f>
              <c:strCache>
                <c:ptCount val="1"/>
                <c:pt idx="0">
                  <c:v>Teplota [°C]</c:v>
                </c:pt>
              </c:strCache>
            </c:strRef>
          </c:tx>
          <c:marker>
            <c:symbol val="none"/>
          </c:marker>
          <c:cat>
            <c:numRef>
              <c:f>List2!$O$137:$O$157</c:f>
              <c:numCache>
                <c:formatCode>@</c:formatCode>
                <c:ptCount val="2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</c:numCache>
            </c:numRef>
          </c:cat>
          <c:val>
            <c:numRef>
              <c:f>List2!$P$137:$P$157</c:f>
              <c:numCache>
                <c:formatCode>General</c:formatCode>
                <c:ptCount val="21"/>
                <c:pt idx="0">
                  <c:v>24.5</c:v>
                </c:pt>
                <c:pt idx="1">
                  <c:v>146.30000000000001</c:v>
                </c:pt>
                <c:pt idx="2">
                  <c:v>165.5</c:v>
                </c:pt>
                <c:pt idx="3">
                  <c:v>198.5</c:v>
                </c:pt>
                <c:pt idx="4">
                  <c:v>200.7</c:v>
                </c:pt>
                <c:pt idx="5">
                  <c:v>210.3</c:v>
                </c:pt>
                <c:pt idx="6">
                  <c:v>217.5</c:v>
                </c:pt>
                <c:pt idx="7">
                  <c:v>221.9</c:v>
                </c:pt>
                <c:pt idx="8">
                  <c:v>221.9</c:v>
                </c:pt>
                <c:pt idx="9">
                  <c:v>223.1</c:v>
                </c:pt>
                <c:pt idx="10">
                  <c:v>224.3</c:v>
                </c:pt>
                <c:pt idx="11">
                  <c:v>223.1</c:v>
                </c:pt>
                <c:pt idx="12">
                  <c:v>223.1</c:v>
                </c:pt>
                <c:pt idx="13">
                  <c:v>224.3</c:v>
                </c:pt>
                <c:pt idx="14">
                  <c:v>223.1</c:v>
                </c:pt>
                <c:pt idx="15">
                  <c:v>223.1</c:v>
                </c:pt>
                <c:pt idx="16">
                  <c:v>223.1</c:v>
                </c:pt>
                <c:pt idx="17">
                  <c:v>224.3</c:v>
                </c:pt>
                <c:pt idx="18">
                  <c:v>223.1</c:v>
                </c:pt>
                <c:pt idx="19">
                  <c:v>224.3</c:v>
                </c:pt>
                <c:pt idx="20">
                  <c:v>224.3</c:v>
                </c:pt>
              </c:numCache>
            </c:numRef>
          </c:val>
        </c:ser>
        <c:marker val="1"/>
        <c:axId val="81499648"/>
        <c:axId val="81501184"/>
      </c:lineChart>
      <c:catAx>
        <c:axId val="81499648"/>
        <c:scaling>
          <c:orientation val="minMax"/>
        </c:scaling>
        <c:axPos val="b"/>
        <c:numFmt formatCode="@" sourceLinked="1"/>
        <c:tickLblPos val="nextTo"/>
        <c:crossAx val="81501184"/>
        <c:crosses val="autoZero"/>
        <c:auto val="1"/>
        <c:lblAlgn val="ctr"/>
        <c:lblOffset val="100"/>
      </c:catAx>
      <c:valAx>
        <c:axId val="81501184"/>
        <c:scaling>
          <c:orientation val="minMax"/>
        </c:scaling>
        <c:axPos val="l"/>
        <c:majorGridlines/>
        <c:numFmt formatCode="General" sourceLinked="1"/>
        <c:tickLblPos val="nextTo"/>
        <c:crossAx val="8149964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cs-CZ" dirty="0" smtClean="0"/>
              <a:t>Externí</a:t>
            </a:r>
            <a:r>
              <a:rPr lang="cs-CZ" baseline="0" dirty="0" smtClean="0"/>
              <a:t> zdroj vodíku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7.4702537182852288E-2"/>
          <c:y val="0.18383147921586479"/>
          <c:w val="0.84303357392825851"/>
          <c:h val="0.67146698153469708"/>
        </c:manualLayout>
      </c:layout>
      <c:lineChart>
        <c:grouping val="standard"/>
        <c:ser>
          <c:idx val="0"/>
          <c:order val="0"/>
          <c:tx>
            <c:strRef>
              <c:f>List2!$BG$136</c:f>
              <c:strCache>
                <c:ptCount val="1"/>
                <c:pt idx="0">
                  <c:v>1A</c:v>
                </c:pt>
              </c:strCache>
            </c:strRef>
          </c:tx>
          <c:marker>
            <c:symbol val="none"/>
          </c:marker>
          <c:cat>
            <c:numRef>
              <c:f>List2!$BF$137:$BF$157</c:f>
              <c:numCache>
                <c:formatCode>@</c:formatCode>
                <c:ptCount val="2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</c:numCache>
            </c:numRef>
          </c:cat>
          <c:val>
            <c:numRef>
              <c:f>List2!$BG$137:$BG$157</c:f>
              <c:numCache>
                <c:formatCode>General</c:formatCode>
                <c:ptCount val="21"/>
                <c:pt idx="0">
                  <c:v>24.5</c:v>
                </c:pt>
                <c:pt idx="1">
                  <c:v>96.3</c:v>
                </c:pt>
                <c:pt idx="2">
                  <c:v>197.3</c:v>
                </c:pt>
                <c:pt idx="3">
                  <c:v>223.1</c:v>
                </c:pt>
                <c:pt idx="4">
                  <c:v>228</c:v>
                </c:pt>
                <c:pt idx="5">
                  <c:v>245.4</c:v>
                </c:pt>
                <c:pt idx="6">
                  <c:v>248.4</c:v>
                </c:pt>
                <c:pt idx="7">
                  <c:v>248.4</c:v>
                </c:pt>
                <c:pt idx="8">
                  <c:v>249.3</c:v>
                </c:pt>
                <c:pt idx="9">
                  <c:v>248.4</c:v>
                </c:pt>
                <c:pt idx="10">
                  <c:v>248.4</c:v>
                </c:pt>
                <c:pt idx="11">
                  <c:v>249.3</c:v>
                </c:pt>
                <c:pt idx="12">
                  <c:v>249.3</c:v>
                </c:pt>
                <c:pt idx="13">
                  <c:v>249.3</c:v>
                </c:pt>
                <c:pt idx="14">
                  <c:v>249.3</c:v>
                </c:pt>
                <c:pt idx="15">
                  <c:v>249.3</c:v>
                </c:pt>
                <c:pt idx="16">
                  <c:v>249.3</c:v>
                </c:pt>
                <c:pt idx="17">
                  <c:v>249.3</c:v>
                </c:pt>
                <c:pt idx="18">
                  <c:v>249.3</c:v>
                </c:pt>
                <c:pt idx="19">
                  <c:v>249.3</c:v>
                </c:pt>
                <c:pt idx="20">
                  <c:v>249.3</c:v>
                </c:pt>
              </c:numCache>
            </c:numRef>
          </c:val>
        </c:ser>
        <c:ser>
          <c:idx val="1"/>
          <c:order val="1"/>
          <c:tx>
            <c:strRef>
              <c:f>List2!$BH$136</c:f>
              <c:strCache>
                <c:ptCount val="1"/>
                <c:pt idx="0">
                  <c:v>5A</c:v>
                </c:pt>
              </c:strCache>
            </c:strRef>
          </c:tx>
          <c:marker>
            <c:symbol val="none"/>
          </c:marker>
          <c:cat>
            <c:numRef>
              <c:f>List2!$BF$137:$BF$157</c:f>
              <c:numCache>
                <c:formatCode>@</c:formatCode>
                <c:ptCount val="2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</c:numCache>
            </c:numRef>
          </c:cat>
          <c:val>
            <c:numRef>
              <c:f>List2!$BH$137:$BH$157</c:f>
              <c:numCache>
                <c:formatCode>General</c:formatCode>
                <c:ptCount val="21"/>
                <c:pt idx="0">
                  <c:v>24.5</c:v>
                </c:pt>
                <c:pt idx="1">
                  <c:v>95.6</c:v>
                </c:pt>
                <c:pt idx="2">
                  <c:v>123.8</c:v>
                </c:pt>
                <c:pt idx="3">
                  <c:v>156.30000000000001</c:v>
                </c:pt>
                <c:pt idx="4">
                  <c:v>190.1</c:v>
                </c:pt>
                <c:pt idx="5">
                  <c:v>219.5</c:v>
                </c:pt>
                <c:pt idx="6">
                  <c:v>239.3</c:v>
                </c:pt>
                <c:pt idx="7">
                  <c:v>251.9</c:v>
                </c:pt>
                <c:pt idx="8">
                  <c:v>255.9</c:v>
                </c:pt>
                <c:pt idx="9">
                  <c:v>263.2</c:v>
                </c:pt>
                <c:pt idx="10">
                  <c:v>272.8</c:v>
                </c:pt>
                <c:pt idx="11">
                  <c:v>278.2</c:v>
                </c:pt>
                <c:pt idx="12">
                  <c:v>280.89999999999969</c:v>
                </c:pt>
                <c:pt idx="13">
                  <c:v>280.89999999999969</c:v>
                </c:pt>
                <c:pt idx="14">
                  <c:v>280.89999999999969</c:v>
                </c:pt>
                <c:pt idx="15">
                  <c:v>280.89999999999969</c:v>
                </c:pt>
                <c:pt idx="16">
                  <c:v>280.89999999999969</c:v>
                </c:pt>
                <c:pt idx="17">
                  <c:v>280.89999999999969</c:v>
                </c:pt>
                <c:pt idx="18">
                  <c:v>280.89999999999969</c:v>
                </c:pt>
                <c:pt idx="19">
                  <c:v>280.89999999999969</c:v>
                </c:pt>
                <c:pt idx="20">
                  <c:v>280.89999999999969</c:v>
                </c:pt>
              </c:numCache>
            </c:numRef>
          </c:val>
        </c:ser>
        <c:marker val="1"/>
        <c:axId val="53375360"/>
        <c:axId val="53376896"/>
      </c:lineChart>
      <c:catAx>
        <c:axId val="53375360"/>
        <c:scaling>
          <c:orientation val="minMax"/>
        </c:scaling>
        <c:axPos val="b"/>
        <c:numFmt formatCode="@" sourceLinked="1"/>
        <c:tickLblPos val="nextTo"/>
        <c:crossAx val="53376896"/>
        <c:crosses val="autoZero"/>
        <c:auto val="1"/>
        <c:lblAlgn val="ctr"/>
        <c:lblOffset val="100"/>
      </c:catAx>
      <c:valAx>
        <c:axId val="53376896"/>
        <c:scaling>
          <c:orientation val="minMax"/>
        </c:scaling>
        <c:axPos val="l"/>
        <c:majorGridlines/>
        <c:numFmt formatCode="General" sourceLinked="1"/>
        <c:tickLblPos val="nextTo"/>
        <c:crossAx val="5337536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FE1A-0518-4782-B16F-8FF7DF38BF13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A53B-FCC7-4F83-9807-F800FA9BD8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FE1A-0518-4782-B16F-8FF7DF38BF13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A53B-FCC7-4F83-9807-F800FA9BD8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FE1A-0518-4782-B16F-8FF7DF38BF13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A53B-FCC7-4F83-9807-F800FA9BD8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FE1A-0518-4782-B16F-8FF7DF38BF13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A53B-FCC7-4F83-9807-F800FA9BD8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FE1A-0518-4782-B16F-8FF7DF38BF13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A53B-FCC7-4F83-9807-F800FA9BD8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FE1A-0518-4782-B16F-8FF7DF38BF13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A53B-FCC7-4F83-9807-F800FA9BD8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FE1A-0518-4782-B16F-8FF7DF38BF13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A53B-FCC7-4F83-9807-F800FA9BD8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FE1A-0518-4782-B16F-8FF7DF38BF13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9CA53B-FCC7-4F83-9807-F800FA9BD8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FE1A-0518-4782-B16F-8FF7DF38BF13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A53B-FCC7-4F83-9807-F800FA9BD8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FE1A-0518-4782-B16F-8FF7DF38BF13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A9CA53B-FCC7-4F83-9807-F800FA9BD8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5F2FE1A-0518-4782-B16F-8FF7DF38BF13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A53B-FCC7-4F83-9807-F800FA9BD8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5F2FE1A-0518-4782-B16F-8FF7DF38BF13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A9CA53B-FCC7-4F83-9807-F800FA9BD8C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1916832"/>
            <a:ext cx="7632848" cy="2835747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>
                <a:latin typeface="+mn-lt"/>
              </a:rPr>
              <a:t>Měření účinnosti spalovacího motoru při využití směsi</a:t>
            </a:r>
            <a:br>
              <a:rPr lang="cs-CZ" sz="4000" dirty="0" smtClean="0">
                <a:latin typeface="+mn-lt"/>
              </a:rPr>
            </a:br>
            <a:r>
              <a:rPr lang="cs-CZ" sz="4000" dirty="0" smtClean="0">
                <a:latin typeface="+mn-lt"/>
              </a:rPr>
              <a:t> vodík-kyslíkového plynu</a:t>
            </a:r>
            <a:endParaRPr lang="cs-CZ" sz="4000" dirty="0">
              <a:latin typeface="+mn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143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835696" y="260648"/>
            <a:ext cx="4464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Vysoká škola technická a ekonomická v Českých Budějovicích </a:t>
            </a:r>
          </a:p>
          <a:p>
            <a:r>
              <a:rPr lang="cs-CZ" sz="2000" dirty="0" smtClean="0"/>
              <a:t> </a:t>
            </a:r>
          </a:p>
          <a:p>
            <a:r>
              <a:rPr lang="cs-CZ" sz="2000" dirty="0" smtClean="0"/>
              <a:t>Ústav technicko-technologický</a:t>
            </a:r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251520" y="4941168"/>
            <a:ext cx="396044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Autor bakalářské práce:</a:t>
            </a:r>
          </a:p>
          <a:p>
            <a:r>
              <a:rPr lang="cs-CZ" sz="2000" dirty="0" smtClean="0"/>
              <a:t>Vedoucí bakalářské práce:</a:t>
            </a:r>
          </a:p>
          <a:p>
            <a:r>
              <a:rPr lang="cs-CZ" sz="2000" dirty="0" smtClean="0"/>
              <a:t>Oponent bakalářské práce:</a:t>
            </a:r>
          </a:p>
          <a:p>
            <a:endParaRPr lang="cs-CZ" sz="1100" dirty="0" smtClean="0"/>
          </a:p>
          <a:p>
            <a:r>
              <a:rPr lang="cs-CZ" sz="2000" dirty="0" smtClean="0"/>
              <a:t>České Budějovice, únor 2017 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419872" y="4941168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Patrik Gross</a:t>
            </a:r>
          </a:p>
          <a:p>
            <a:r>
              <a:rPr lang="cs-CZ" sz="2000" dirty="0" smtClean="0"/>
              <a:t>Ing. Ladislav Bartuška</a:t>
            </a:r>
          </a:p>
          <a:p>
            <a:r>
              <a:rPr lang="cs-CZ" sz="2000" dirty="0" smtClean="0"/>
              <a:t>Ing. Jindřich Ježek Ph. D.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flipV="1">
            <a:off x="4211960" y="6126163"/>
            <a:ext cx="3024336" cy="45719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  <p:graphicFrame>
        <p:nvGraphicFramePr>
          <p:cNvPr id="4" name="Graf 3"/>
          <p:cNvGraphicFramePr/>
          <p:nvPr/>
        </p:nvGraphicFramePr>
        <p:xfrm>
          <a:off x="0" y="692696"/>
          <a:ext cx="896448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/>
          <p:cNvGraphicFramePr/>
          <p:nvPr/>
        </p:nvGraphicFramePr>
        <p:xfrm>
          <a:off x="0" y="3789040"/>
          <a:ext cx="9144000" cy="281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638" y="188640"/>
            <a:ext cx="85695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Měření emisí</a:t>
            </a:r>
            <a:endParaRPr lang="cs-CZ" sz="4000" dirty="0">
              <a:latin typeface="+mn-lt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988840"/>
          <a:ext cx="7787208" cy="2808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5735"/>
                <a:gridCol w="1826020"/>
                <a:gridCol w="2178651"/>
                <a:gridCol w="1946802"/>
              </a:tblGrid>
              <a:tr h="777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30ccm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Samotný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S elektrolyzérem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Rozdíl </a:t>
                      </a:r>
                      <a:r>
                        <a:rPr lang="en-US" sz="2000" dirty="0"/>
                        <a:t>[</a:t>
                      </a:r>
                      <a:r>
                        <a:rPr lang="cs-CZ" sz="2000" dirty="0"/>
                        <a:t>%</a:t>
                      </a:r>
                      <a:r>
                        <a:rPr lang="en-US" sz="2000" dirty="0"/>
                        <a:t>]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0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Oxid uhelnatý 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1,12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1,62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+44,6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0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Oxid uhličitý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0,6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1,1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+83,3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9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Nespálené uhlovodíky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65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63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-3,1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0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Kyslík 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18,1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17,6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-2,8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638" y="188640"/>
            <a:ext cx="85695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Měření emisí</a:t>
            </a:r>
            <a:endParaRPr lang="cs-CZ" sz="4000" dirty="0">
              <a:latin typeface="+mn-lt"/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67545" y="1600200"/>
          <a:ext cx="7992888" cy="398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0556"/>
                <a:gridCol w="1050373"/>
                <a:gridCol w="964595"/>
                <a:gridCol w="1141841"/>
                <a:gridCol w="1141841"/>
                <a:gridCol w="1141841"/>
                <a:gridCol w="1141841"/>
              </a:tblGrid>
              <a:tr h="659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/>
                        <a:t>1600ccm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/>
                        <a:t>Samotný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/>
                        <a:t>S elektrolyzérem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/>
                        <a:t>Rozdíl </a:t>
                      </a:r>
                      <a:r>
                        <a:rPr lang="en-US" sz="1800" dirty="0" smtClean="0"/>
                        <a:t>[</a:t>
                      </a:r>
                      <a:r>
                        <a:rPr lang="cs-CZ" sz="1800" dirty="0" smtClean="0"/>
                        <a:t>%</a:t>
                      </a:r>
                      <a:r>
                        <a:rPr lang="en-US" sz="1800" dirty="0" smtClean="0"/>
                        <a:t>]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74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/>
                        <a:t>Nižší otáčky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/>
                        <a:t>Vyšší otáčky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/>
                        <a:t>Nižší otáčky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/>
                        <a:t>Vyšší otáčky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/>
                        <a:t>Nižší otáčky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/>
                        <a:t>Vyšší otáčky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59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/>
                        <a:t>Oxid uhelnatý 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/>
                        <a:t>0,33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/>
                        <a:t>0,54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/>
                        <a:t>0,32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/>
                        <a:t>0,56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 smtClean="0"/>
                        <a:t>-3,0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 smtClean="0"/>
                        <a:t>+3,7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659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/>
                        <a:t>Oxid uhličitý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/>
                        <a:t>13,9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/>
                        <a:t>13,7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/>
                        <a:t>13,2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/>
                        <a:t>13,5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 smtClean="0"/>
                        <a:t>-5,0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 smtClean="0"/>
                        <a:t>-1,5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674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/>
                        <a:t>Nespálené uhlovodíky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/>
                        <a:t>209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/>
                        <a:t>118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/>
                        <a:t>218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/>
                        <a:t>145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 smtClean="0"/>
                        <a:t>+4,3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 smtClean="0"/>
                        <a:t>+22,9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659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/>
                        <a:t>Kyslík 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/>
                        <a:t>1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/>
                        <a:t>1,11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/>
                        <a:t>1,91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/>
                        <a:t>1,09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 smtClean="0"/>
                        <a:t>+91,0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 smtClean="0"/>
                        <a:t>-1,8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638" y="188640"/>
            <a:ext cx="85695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385248" cy="868958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Shrnutí výsledků</a:t>
            </a:r>
            <a:endParaRPr lang="cs-CZ" sz="40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7529264" cy="4209331"/>
          </a:xfrm>
        </p:spPr>
        <p:txBody>
          <a:bodyPr/>
          <a:lstStyle/>
          <a:p>
            <a:r>
              <a:rPr lang="cs-CZ" dirty="0" smtClean="0"/>
              <a:t>Úspora paliva se projevila pouze při použití externího zdroje vodíku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638" y="188640"/>
            <a:ext cx="85695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827584" y="3645024"/>
          <a:ext cx="6624734" cy="138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2287"/>
                <a:gridCol w="1944215"/>
                <a:gridCol w="2088232"/>
              </a:tblGrid>
              <a:tr h="370840">
                <a:tc>
                  <a:txBody>
                    <a:bodyPr/>
                    <a:lstStyle/>
                    <a:p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Vložená</a:t>
                      </a:r>
                      <a:r>
                        <a:rPr lang="cs-CZ" baseline="0" dirty="0" smtClean="0"/>
                        <a:t> energie</a:t>
                      </a:r>
                    </a:p>
                    <a:p>
                      <a:pPr algn="ctr"/>
                      <a:r>
                        <a:rPr lang="en-US" baseline="0" dirty="0" smtClean="0"/>
                        <a:t>[</a:t>
                      </a:r>
                      <a:r>
                        <a:rPr lang="cs-CZ" baseline="0" dirty="0" smtClean="0"/>
                        <a:t>%</a:t>
                      </a:r>
                      <a:r>
                        <a:rPr lang="en-US" baseline="0" dirty="0" smtClean="0"/>
                        <a:t>]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Ušetřená energie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[</a:t>
                      </a:r>
                      <a:r>
                        <a:rPr lang="cs-CZ" dirty="0" smtClean="0"/>
                        <a:t>%</a:t>
                      </a:r>
                      <a:r>
                        <a:rPr lang="en-US" dirty="0" smtClean="0"/>
                        <a:t>]</a:t>
                      </a:r>
                      <a:endParaRPr lang="cs-CZ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Externí zdroj vodíku 1A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0,26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7,6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Externí zdroj vodíku 5A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1,25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16,6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Doplňující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916832"/>
            <a:ext cx="6953200" cy="4209331"/>
          </a:xfrm>
        </p:spPr>
        <p:txBody>
          <a:bodyPr/>
          <a:lstStyle/>
          <a:p>
            <a:r>
              <a:rPr lang="cs-CZ" dirty="0" smtClean="0"/>
              <a:t>V rámci obhajoby by se autor mohl vyjádřit, zda nebude otázka bezpečnosti hlavním problémem při případné realizaci. </a:t>
            </a:r>
          </a:p>
          <a:p>
            <a:endParaRPr lang="cs-CZ" dirty="0" smtClean="0"/>
          </a:p>
          <a:p>
            <a:r>
              <a:rPr lang="cs-CZ" dirty="0" smtClean="0"/>
              <a:t>V jakém směru se hodláte dále zabývat danou problematikou?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638" y="188640"/>
            <a:ext cx="85695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5736" y="3933056"/>
            <a:ext cx="7467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Děkuji za pozornost</a:t>
            </a:r>
            <a:endParaRPr lang="cs-CZ" sz="4000" dirty="0">
              <a:latin typeface="+mn-lt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638" y="188640"/>
            <a:ext cx="85695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18654"/>
            <a:ext cx="8424936" cy="1498178"/>
          </a:xfrm>
        </p:spPr>
        <p:txBody>
          <a:bodyPr>
            <a:noAutofit/>
          </a:bodyPr>
          <a:lstStyle/>
          <a:p>
            <a:r>
              <a:rPr lang="cs-CZ" sz="3600" dirty="0" smtClean="0">
                <a:latin typeface="+mn-lt"/>
              </a:rPr>
              <a:t>Motivace k řešení daného problému</a:t>
            </a:r>
            <a:endParaRPr lang="cs-CZ" sz="3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348880"/>
            <a:ext cx="8064896" cy="3777283"/>
          </a:xfrm>
        </p:spPr>
        <p:txBody>
          <a:bodyPr/>
          <a:lstStyle/>
          <a:p>
            <a:r>
              <a:rPr lang="cs-CZ" dirty="0" smtClean="0"/>
              <a:t>Osobní zájem o technologie</a:t>
            </a:r>
          </a:p>
          <a:p>
            <a:pPr>
              <a:buNone/>
            </a:pPr>
            <a:r>
              <a:rPr lang="cs-CZ" dirty="0" smtClean="0"/>
              <a:t> </a:t>
            </a:r>
          </a:p>
          <a:p>
            <a:r>
              <a:rPr lang="cs-CZ" dirty="0" smtClean="0"/>
              <a:t>Možnost využití návrhu pro další výzkum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638" y="188640"/>
            <a:ext cx="85695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313240" cy="1012974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Cíl práce</a:t>
            </a:r>
            <a:endParaRPr lang="cs-CZ" sz="40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988840"/>
            <a:ext cx="7241232" cy="4137323"/>
          </a:xfrm>
        </p:spPr>
        <p:txBody>
          <a:bodyPr/>
          <a:lstStyle/>
          <a:p>
            <a:r>
              <a:rPr lang="cs-CZ" dirty="0" smtClean="0"/>
              <a:t>Cílem mé práce je zjistit, zda-li přidávání vodík-kyslíkového plynu do spalovacího motoru zvyšuje účinnost spalování paliva, následný vliv na emise a ekonomickou výhodnost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638" y="188640"/>
            <a:ext cx="85695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467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Výzkumný problém </a:t>
            </a:r>
            <a:endParaRPr lang="cs-CZ" sz="40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204864"/>
            <a:ext cx="7467600" cy="1540767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Stavba elektrolyzéru	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Měření motoru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241232" cy="1012974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Vlastnosti vodíku </a:t>
            </a:r>
            <a:endParaRPr lang="cs-CZ" sz="4000" dirty="0">
              <a:latin typeface="+mn-lt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611560" y="1484784"/>
          <a:ext cx="7200800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647"/>
                <a:gridCol w="2192647"/>
                <a:gridCol w="1936969"/>
                <a:gridCol w="878537"/>
              </a:tblGrid>
              <a:tr h="4584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/>
                        <a:t>Vodík</a:t>
                      </a:r>
                      <a:endParaRPr lang="cs-CZ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/>
                        <a:t>Natural 95</a:t>
                      </a:r>
                      <a:endParaRPr lang="cs-CZ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713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/>
                        <a:t>Rychlost hoření</a:t>
                      </a:r>
                      <a:endParaRPr lang="cs-CZ" sz="2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/>
                        <a:t>2,75 m/s</a:t>
                      </a:r>
                      <a:endParaRPr lang="cs-CZ" sz="2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/>
                        <a:t>0,34m/s</a:t>
                      </a:r>
                      <a:endParaRPr lang="cs-CZ" sz="2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/>
                        <a:t>8x</a:t>
                      </a:r>
                      <a:endParaRPr lang="cs-CZ" sz="2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713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/>
                        <a:t>Výhřevnost</a:t>
                      </a:r>
                      <a:endParaRPr lang="cs-CZ" sz="2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/>
                        <a:t>119880 kJ/kg</a:t>
                      </a:r>
                      <a:endParaRPr lang="cs-CZ" sz="2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/>
                        <a:t>46400 kJ/kg</a:t>
                      </a:r>
                      <a:endParaRPr lang="cs-CZ" sz="2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/>
                        <a:t>2,5x</a:t>
                      </a:r>
                      <a:endParaRPr lang="cs-CZ" sz="2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713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/>
                        <a:t>Teplota plamene</a:t>
                      </a:r>
                      <a:endParaRPr lang="cs-CZ" sz="2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/>
                        <a:t>2126,85°C</a:t>
                      </a:r>
                      <a:endParaRPr lang="cs-CZ" sz="2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/>
                        <a:t>1026,85°C</a:t>
                      </a:r>
                      <a:endParaRPr lang="cs-CZ" sz="2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/>
                        <a:t>2x</a:t>
                      </a:r>
                      <a:endParaRPr lang="cs-CZ" sz="2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20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/>
                        <a:t>Teplota samovznícení</a:t>
                      </a:r>
                      <a:endParaRPr lang="cs-CZ" sz="2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/>
                        <a:t>580°C</a:t>
                      </a:r>
                      <a:endParaRPr lang="cs-CZ" sz="2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/>
                        <a:t>280°C</a:t>
                      </a:r>
                      <a:endParaRPr lang="cs-CZ" sz="2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/>
                        <a:t>2x</a:t>
                      </a:r>
                      <a:endParaRPr lang="cs-CZ" sz="2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638" y="188640"/>
            <a:ext cx="85695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Metoda měření</a:t>
            </a:r>
            <a:endParaRPr lang="cs-CZ" sz="40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628800"/>
            <a:ext cx="7560840" cy="4497363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/>
              <a:t>Měření samotného motoru</a:t>
            </a:r>
          </a:p>
          <a:p>
            <a:pPr>
              <a:buNone/>
            </a:pPr>
            <a:endParaRPr lang="cs-CZ" dirty="0" smtClean="0"/>
          </a:p>
          <a:p>
            <a:r>
              <a:rPr lang="cs-CZ" sz="2800" dirty="0" smtClean="0"/>
              <a:t>Měření  s elektrolyzérem</a:t>
            </a:r>
          </a:p>
          <a:p>
            <a:pPr lvl="2"/>
            <a:r>
              <a:rPr lang="cs-CZ" sz="2200" dirty="0" smtClean="0"/>
              <a:t>motor-alternátor-elektrolyzér</a:t>
            </a:r>
          </a:p>
          <a:p>
            <a:pPr lvl="2"/>
            <a:r>
              <a:rPr lang="cs-CZ" sz="2200" dirty="0" smtClean="0"/>
              <a:t>motor-alternátor-elektrolyzér + vysoušeč</a:t>
            </a:r>
          </a:p>
          <a:p>
            <a:pPr lvl="2"/>
            <a:r>
              <a:rPr lang="cs-CZ" sz="2200" dirty="0" smtClean="0"/>
              <a:t>externí zdroj vodíku</a:t>
            </a:r>
          </a:p>
          <a:p>
            <a:endParaRPr lang="cs-CZ" sz="2800" dirty="0" smtClean="0"/>
          </a:p>
          <a:p>
            <a:r>
              <a:rPr lang="cs-CZ" sz="2800" dirty="0" smtClean="0"/>
              <a:t>Měření emisí</a:t>
            </a:r>
          </a:p>
          <a:p>
            <a:pPr lvl="2"/>
            <a:r>
              <a:rPr lang="cs-CZ" sz="2200" dirty="0" smtClean="0"/>
              <a:t>30 ccm</a:t>
            </a:r>
          </a:p>
          <a:p>
            <a:pPr lvl="2"/>
            <a:r>
              <a:rPr lang="cs-CZ" sz="2200" dirty="0" smtClean="0"/>
              <a:t>1600 ccm </a:t>
            </a:r>
            <a:endParaRPr lang="cs-CZ" sz="2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638" y="188640"/>
            <a:ext cx="85695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13020289_10205701343404160_179656273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měření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7992888" cy="3672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91880"/>
                <a:gridCol w="1224136"/>
                <a:gridCol w="972616"/>
                <a:gridCol w="1152128"/>
                <a:gridCol w="1152128"/>
              </a:tblGrid>
              <a:tr h="72829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Spotřeba</a:t>
                      </a:r>
                    </a:p>
                    <a:p>
                      <a:pPr algn="ctr"/>
                      <a:r>
                        <a:rPr lang="en-US" dirty="0" smtClean="0"/>
                        <a:t>[</a:t>
                      </a:r>
                      <a:r>
                        <a:rPr lang="cs-CZ" dirty="0" smtClean="0"/>
                        <a:t>ml/min</a:t>
                      </a:r>
                      <a:r>
                        <a:rPr lang="en-US" dirty="0" smtClean="0"/>
                        <a:t>]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Změna</a:t>
                      </a:r>
                    </a:p>
                    <a:p>
                      <a:pPr algn="ctr"/>
                      <a:r>
                        <a:rPr lang="en-US" dirty="0" smtClean="0"/>
                        <a:t>[</a:t>
                      </a:r>
                      <a:r>
                        <a:rPr lang="cs-CZ" dirty="0" smtClean="0"/>
                        <a:t>%</a:t>
                      </a:r>
                      <a:r>
                        <a:rPr lang="en-US" dirty="0" smtClean="0"/>
                        <a:t>]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Teplota</a:t>
                      </a:r>
                    </a:p>
                    <a:p>
                      <a:pPr algn="ctr"/>
                      <a:r>
                        <a:rPr lang="en-US" dirty="0" smtClean="0"/>
                        <a:t>[</a:t>
                      </a:r>
                      <a:r>
                        <a:rPr lang="cs-CZ" dirty="0" smtClean="0"/>
                        <a:t>°C</a:t>
                      </a:r>
                      <a:r>
                        <a:rPr lang="en-US" dirty="0" smtClean="0"/>
                        <a:t>]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Změna</a:t>
                      </a:r>
                    </a:p>
                    <a:p>
                      <a:pPr algn="ctr"/>
                      <a:r>
                        <a:rPr lang="en-US" dirty="0" smtClean="0"/>
                        <a:t>[</a:t>
                      </a:r>
                      <a:r>
                        <a:rPr lang="cs-CZ" dirty="0" smtClean="0"/>
                        <a:t>%</a:t>
                      </a:r>
                      <a:r>
                        <a:rPr lang="en-US" dirty="0" smtClean="0"/>
                        <a:t>]</a:t>
                      </a:r>
                      <a:endParaRPr lang="cs-CZ" dirty="0"/>
                    </a:p>
                  </a:txBody>
                  <a:tcPr/>
                </a:tc>
              </a:tr>
              <a:tr h="588823">
                <a:tc>
                  <a:txBody>
                    <a:bodyPr/>
                    <a:lstStyle/>
                    <a:p>
                      <a:r>
                        <a:rPr lang="cs-CZ" dirty="0" smtClean="0"/>
                        <a:t>Motor samotný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220°C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</a:tr>
              <a:tr h="588823">
                <a:tc>
                  <a:txBody>
                    <a:bodyPr/>
                    <a:lstStyle/>
                    <a:p>
                      <a:r>
                        <a:rPr lang="cs-CZ" dirty="0" smtClean="0"/>
                        <a:t>Motor + elektrolyzér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5,23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+4,6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220°C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</a:tr>
              <a:tr h="588823">
                <a:tc>
                  <a:txBody>
                    <a:bodyPr/>
                    <a:lstStyle/>
                    <a:p>
                      <a:r>
                        <a:rPr lang="cs-CZ" dirty="0" smtClean="0"/>
                        <a:t>Motor + elektrolyzér + vysoušeč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5,23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+4,6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220°C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</a:tr>
              <a:tr h="5888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Externí zdroj vodíku 1A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4,6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-7,6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250°C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+13,5</a:t>
                      </a:r>
                      <a:endParaRPr lang="cs-CZ" dirty="0"/>
                    </a:p>
                  </a:txBody>
                  <a:tcPr/>
                </a:tc>
              </a:tr>
              <a:tr h="588823">
                <a:tc>
                  <a:txBody>
                    <a:bodyPr/>
                    <a:lstStyle/>
                    <a:p>
                      <a:r>
                        <a:rPr lang="cs-CZ" dirty="0" smtClean="0"/>
                        <a:t>Externí zdroj vodíku 5A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4,1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-16,6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280°C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+27,2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638" y="188640"/>
            <a:ext cx="85695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1063</TotalTime>
  <Words>374</Words>
  <Application>Microsoft Office PowerPoint</Application>
  <PresentationFormat>Předvádění na obrazovce (4:3)</PresentationFormat>
  <Paragraphs>165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Technický</vt:lpstr>
      <vt:lpstr>Měření účinnosti spalovacího motoru při využití směsi  vodík-kyslíkového plynu</vt:lpstr>
      <vt:lpstr>Motivace k řešení daného problému</vt:lpstr>
      <vt:lpstr>Cíl práce</vt:lpstr>
      <vt:lpstr>Výzkumný problém </vt:lpstr>
      <vt:lpstr>Vlastnosti vodíku </vt:lpstr>
      <vt:lpstr>Metoda měření</vt:lpstr>
      <vt:lpstr>Snímek 7</vt:lpstr>
      <vt:lpstr>Snímek 8</vt:lpstr>
      <vt:lpstr>Výsledky měření</vt:lpstr>
      <vt:lpstr>Snímek 10</vt:lpstr>
      <vt:lpstr>Měření emisí</vt:lpstr>
      <vt:lpstr>Měření emisí</vt:lpstr>
      <vt:lpstr>Shrnutí výsledků</vt:lpstr>
      <vt:lpstr>Doplňující otázky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Maminka</dc:creator>
  <cp:lastModifiedBy>Maminka</cp:lastModifiedBy>
  <cp:revision>78</cp:revision>
  <dcterms:created xsi:type="dcterms:W3CDTF">2016-04-26T19:53:01Z</dcterms:created>
  <dcterms:modified xsi:type="dcterms:W3CDTF">2017-02-01T17:59:52Z</dcterms:modified>
</cp:coreProperties>
</file>