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72" r:id="rId8"/>
    <p:sldId id="266" r:id="rId9"/>
    <p:sldId id="273" r:id="rId10"/>
    <p:sldId id="262" r:id="rId11"/>
    <p:sldId id="267" r:id="rId12"/>
    <p:sldId id="274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&#225;&#353;\Desktop\tabulka-%20graf%20(v&#253;robky)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Výrobky</a:t>
            </a:r>
          </a:p>
        </c:rich>
      </c:tx>
      <c:layout/>
      <c:spPr>
        <a:noFill/>
        <a:ln>
          <a:noFill/>
        </a:ln>
      </c:spPr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1B3F69"/>
                  </a:gs>
                  <a:gs pos="100000">
                    <a:srgbClr val="27548B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>
                <a:gsLst>
                  <a:gs pos="0">
                    <a:srgbClr val="214979"/>
                  </a:gs>
                  <a:gs pos="100000">
                    <a:srgbClr val="2E629F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>
                <a:gsLst>
                  <a:gs pos="0">
                    <a:srgbClr val="265186"/>
                  </a:gs>
                  <a:gs pos="100000">
                    <a:srgbClr val="346CB0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>
                <a:gsLst>
                  <a:gs pos="0">
                    <a:srgbClr val="2A5992"/>
                  </a:gs>
                  <a:gs pos="100000">
                    <a:srgbClr val="3A77C0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gradFill>
                <a:gsLst>
                  <a:gs pos="0">
                    <a:srgbClr val="42679A"/>
                  </a:gs>
                  <a:gs pos="100000">
                    <a:srgbClr val="5988C9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spPr>
              <a:gradFill>
                <a:gsLst>
                  <a:gs pos="0">
                    <a:srgbClr val="657B9F"/>
                  </a:gs>
                  <a:gs pos="100000">
                    <a:srgbClr val="85A2D1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gradFill>
                <a:gsLst>
                  <a:gs pos="0">
                    <a:srgbClr val="7C8BA5"/>
                  </a:gs>
                  <a:gs pos="100000">
                    <a:srgbClr val="A3B6D8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spPr>
              <a:gradFill>
                <a:gsLst>
                  <a:gs pos="0">
                    <a:srgbClr val="909AAC"/>
                  </a:gs>
                  <a:gs pos="100000">
                    <a:srgbClr val="BDCAE1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1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2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3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4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5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6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dLbl>
              <c:idx val="7"/>
              <c:spPr/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1000" b="0" i="0" u="none" strike="noStrike" kern="1200" baseline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cs-CZ"/>
                </a:p>
              </c:txPr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cs-CZ"/>
              </a:p>
            </c:txPr>
            <c:showLegendKey val="1"/>
            <c:showVal val="1"/>
            <c:showCatName val="1"/>
            <c:showLeaderLines val="1"/>
          </c:dLbls>
          <c:cat>
            <c:strRef>
              <c:f>List1!$A$23:$A$30</c:f>
              <c:strCache>
                <c:ptCount val="8"/>
                <c:pt idx="0">
                  <c:v>Studená kuchyně (34,8%)</c:v>
                </c:pt>
                <c:pt idx="1">
                  <c:v>Plněné bagety (3,4%)</c:v>
                </c:pt>
                <c:pt idx="2">
                  <c:v>Cukrářské výrobky (36,3%)</c:v>
                </c:pt>
                <c:pt idx="3">
                  <c:v>Masné výrobky (0,9%)</c:v>
                </c:pt>
                <c:pt idx="4">
                  <c:v>Smažené pokrmy (3%)</c:v>
                </c:pt>
                <c:pt idx="5">
                  <c:v>Knedlíky (3%)</c:v>
                </c:pt>
                <c:pt idx="6">
                  <c:v>Hotová jídla chlazená (6,9%)</c:v>
                </c:pt>
                <c:pt idx="7">
                  <c:v>Svatební sortiment (11,7%)</c:v>
                </c:pt>
              </c:strCache>
            </c:strRef>
          </c:cat>
          <c:val>
            <c:numRef>
              <c:f>List1!$B$23:$B$30</c:f>
              <c:numCache>
                <c:formatCode>General</c:formatCode>
                <c:ptCount val="8"/>
                <c:pt idx="0">
                  <c:v>71</c:v>
                </c:pt>
                <c:pt idx="1">
                  <c:v>7</c:v>
                </c:pt>
                <c:pt idx="2">
                  <c:v>74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14</c:v>
                </c:pt>
                <c:pt idx="7">
                  <c:v>24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gradFill>
                <a:gsLst>
                  <a:gs pos="0">
                    <a:srgbClr val="1B3F69"/>
                  </a:gs>
                  <a:gs pos="100000">
                    <a:srgbClr val="27548B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>
                <a:gsLst>
                  <a:gs pos="0">
                    <a:srgbClr val="214979"/>
                  </a:gs>
                  <a:gs pos="100000">
                    <a:srgbClr val="2E629F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>
                <a:gsLst>
                  <a:gs pos="0">
                    <a:srgbClr val="265186"/>
                  </a:gs>
                  <a:gs pos="100000">
                    <a:srgbClr val="346CB0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>
                <a:gsLst>
                  <a:gs pos="0">
                    <a:srgbClr val="2A5992"/>
                  </a:gs>
                  <a:gs pos="100000">
                    <a:srgbClr val="3A77C0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gradFill>
                <a:gsLst>
                  <a:gs pos="0">
                    <a:srgbClr val="42679A"/>
                  </a:gs>
                  <a:gs pos="100000">
                    <a:srgbClr val="5988C9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spPr>
              <a:gradFill>
                <a:gsLst>
                  <a:gs pos="0">
                    <a:srgbClr val="657B9F"/>
                  </a:gs>
                  <a:gs pos="100000">
                    <a:srgbClr val="85A2D1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gradFill>
                <a:gsLst>
                  <a:gs pos="0">
                    <a:srgbClr val="7C8BA5"/>
                  </a:gs>
                  <a:gs pos="100000">
                    <a:srgbClr val="A3B6D8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spPr>
              <a:gradFill>
                <a:gsLst>
                  <a:gs pos="0">
                    <a:srgbClr val="909AAC"/>
                  </a:gs>
                  <a:gs pos="100000">
                    <a:srgbClr val="BDCAE1"/>
                  </a:gs>
                </a:gsLst>
                <a:lin ang="16200000"/>
              </a:gradFill>
              <a:ln>
                <a:noFill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cs-CZ"/>
              </a:p>
            </c:txPr>
            <c:showCatName val="1"/>
            <c:showPercent val="1"/>
            <c:showLeaderLines val="1"/>
          </c:dLbls>
          <c:val>
            <c:numRef>
              <c:f>List1!$C$23:$C$30</c:f>
              <c:numCache>
                <c:formatCode>0.0%</c:formatCode>
                <c:ptCount val="8"/>
                <c:pt idx="0">
                  <c:v>0.34800000000000425</c:v>
                </c:pt>
                <c:pt idx="1">
                  <c:v>3.4000000000000002E-2</c:v>
                </c:pt>
                <c:pt idx="2">
                  <c:v>0.36300000000000032</c:v>
                </c:pt>
                <c:pt idx="3">
                  <c:v>9.0000000000000548E-3</c:v>
                </c:pt>
                <c:pt idx="4">
                  <c:v>3.0000000000000495E-2</c:v>
                </c:pt>
                <c:pt idx="5">
                  <c:v>3.0000000000000495E-2</c:v>
                </c:pt>
                <c:pt idx="6">
                  <c:v>6.9000000000001435E-2</c:v>
                </c:pt>
                <c:pt idx="7">
                  <c:v>0.11700000000000098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0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'[Graf v aplikaci Microsoft Office Word]List1'!$B$13</c:f>
              <c:strCache>
                <c:ptCount val="1"/>
                <c:pt idx="0">
                  <c:v>Linka 2</c:v>
                </c:pt>
              </c:strCache>
            </c:strRef>
          </c:tx>
          <c:dLbls>
            <c:dLbl>
              <c:idx val="0"/>
              <c:layout>
                <c:manualLayout>
                  <c:x val="-7.4600947667870874E-3"/>
                  <c:y val="-5.3556549272303078E-2"/>
                </c:manualLayout>
              </c:layout>
              <c:showVal val="1"/>
            </c:dLbl>
            <c:dLbl>
              <c:idx val="1"/>
              <c:layout>
                <c:manualLayout>
                  <c:x val="-3.1494299884429612E-3"/>
                  <c:y val="-5.5008734661665962E-2"/>
                </c:manualLayout>
              </c:layout>
              <c:showVal val="1"/>
            </c:dLbl>
            <c:showVal val="1"/>
          </c:dLbls>
          <c:cat>
            <c:strRef>
              <c:f>'[Graf v aplikaci Microsoft Office Word]List1'!$C$12:$D$12</c:f>
              <c:strCache>
                <c:ptCount val="2"/>
                <c:pt idx="0">
                  <c:v>Původní trasa</c:v>
                </c:pt>
                <c:pt idx="1">
                  <c:v>Metodou nejbližšího souseda</c:v>
                </c:pt>
              </c:strCache>
            </c:strRef>
          </c:cat>
          <c:val>
            <c:numRef>
              <c:f>'[Graf v aplikaci Microsoft Office Word]List1'!$C$13:$D$13</c:f>
              <c:numCache>
                <c:formatCode>General</c:formatCode>
                <c:ptCount val="2"/>
                <c:pt idx="0">
                  <c:v>187.8</c:v>
                </c:pt>
                <c:pt idx="1">
                  <c:v>217.9</c:v>
                </c:pt>
              </c:numCache>
            </c:numRef>
          </c:val>
        </c:ser>
        <c:ser>
          <c:idx val="1"/>
          <c:order val="1"/>
          <c:tx>
            <c:strRef>
              <c:f>'[Graf v aplikaci Microsoft Office Word]List1'!$B$14</c:f>
              <c:strCache>
                <c:ptCount val="1"/>
                <c:pt idx="0">
                  <c:v>Linka 5</c:v>
                </c:pt>
              </c:strCache>
            </c:strRef>
          </c:tx>
          <c:dLbls>
            <c:dLbl>
              <c:idx val="0"/>
              <c:layout>
                <c:manualLayout>
                  <c:x val="2.4126745047454674E-2"/>
                  <c:y val="-3.2270600201510222E-2"/>
                </c:manualLayout>
              </c:layout>
              <c:showVal val="1"/>
            </c:dLbl>
            <c:dLbl>
              <c:idx val="1"/>
              <c:layout>
                <c:manualLayout>
                  <c:x val="3.0555555555555582E-2"/>
                  <c:y val="-9.2592592592595155E-3"/>
                </c:manualLayout>
              </c:layout>
              <c:showVal val="1"/>
            </c:dLbl>
            <c:showVal val="1"/>
          </c:dLbls>
          <c:cat>
            <c:strRef>
              <c:f>'[Graf v aplikaci Microsoft Office Word]List1'!$C$12:$D$12</c:f>
              <c:strCache>
                <c:ptCount val="2"/>
                <c:pt idx="0">
                  <c:v>Původní trasa</c:v>
                </c:pt>
                <c:pt idx="1">
                  <c:v>Metodou nejbližšího souseda</c:v>
                </c:pt>
              </c:strCache>
            </c:strRef>
          </c:cat>
          <c:val>
            <c:numRef>
              <c:f>'[Graf v aplikaci Microsoft Office Word]List1'!$C$14:$D$14</c:f>
              <c:numCache>
                <c:formatCode>General</c:formatCode>
                <c:ptCount val="2"/>
                <c:pt idx="0">
                  <c:v>251.4</c:v>
                </c:pt>
                <c:pt idx="1">
                  <c:v>269.2</c:v>
                </c:pt>
              </c:numCache>
            </c:numRef>
          </c:val>
        </c:ser>
        <c:shape val="box"/>
        <c:axId val="74486912"/>
        <c:axId val="74488448"/>
        <c:axId val="73147712"/>
      </c:bar3DChart>
      <c:catAx>
        <c:axId val="74486912"/>
        <c:scaling>
          <c:orientation val="minMax"/>
        </c:scaling>
        <c:axPos val="b"/>
        <c:tickLblPos val="nextTo"/>
        <c:crossAx val="74488448"/>
        <c:crosses val="autoZero"/>
        <c:auto val="1"/>
        <c:lblAlgn val="ctr"/>
        <c:lblOffset val="100"/>
      </c:catAx>
      <c:valAx>
        <c:axId val="74488448"/>
        <c:scaling>
          <c:orientation val="minMax"/>
        </c:scaling>
        <c:axPos val="l"/>
        <c:majorGridlines/>
        <c:numFmt formatCode="General" sourceLinked="1"/>
        <c:tickLblPos val="nextTo"/>
        <c:crossAx val="74486912"/>
        <c:crosses val="autoZero"/>
        <c:crossBetween val="between"/>
      </c:valAx>
      <c:serAx>
        <c:axId val="73147712"/>
        <c:scaling>
          <c:orientation val="minMax"/>
        </c:scaling>
        <c:axPos val="b"/>
        <c:tickLblPos val="nextTo"/>
        <c:crossAx val="74488448"/>
        <c:crosses val="autoZero"/>
      </c:ser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'[Graf v aplikaci Microsoft Office Word]List1'!$B$13</c:f>
              <c:strCache>
                <c:ptCount val="1"/>
                <c:pt idx="0">
                  <c:v>Linka 2</c:v>
                </c:pt>
              </c:strCache>
            </c:strRef>
          </c:tx>
          <c:dLbls>
            <c:dLbl>
              <c:idx val="0"/>
              <c:layout>
                <c:manualLayout>
                  <c:x val="3.4575705316648394E-3"/>
                  <c:y val="-3.3836281486858251E-2"/>
                </c:manualLayout>
              </c:layout>
              <c:showVal val="1"/>
            </c:dLbl>
            <c:dLbl>
              <c:idx val="1"/>
              <c:layout>
                <c:manualLayout>
                  <c:x val="-2.8117662221294831E-2"/>
                  <c:y val="-3.72225816462321E-2"/>
                </c:manualLayout>
              </c:layout>
              <c:showVal val="1"/>
            </c:dLbl>
            <c:showVal val="1"/>
          </c:dLbls>
          <c:cat>
            <c:strRef>
              <c:f>'[Graf v aplikaci Microsoft Office Word]List1'!$C$12:$D$12</c:f>
              <c:strCache>
                <c:ptCount val="2"/>
                <c:pt idx="0">
                  <c:v>Původní trasa</c:v>
                </c:pt>
                <c:pt idx="1">
                  <c:v>Maďarská metoda</c:v>
                </c:pt>
              </c:strCache>
            </c:strRef>
          </c:cat>
          <c:val>
            <c:numRef>
              <c:f>'[Graf v aplikaci Microsoft Office Word]List1'!$C$13:$D$13</c:f>
              <c:numCache>
                <c:formatCode>General</c:formatCode>
                <c:ptCount val="2"/>
                <c:pt idx="0">
                  <c:v>187.8</c:v>
                </c:pt>
                <c:pt idx="1">
                  <c:v>185.1</c:v>
                </c:pt>
              </c:numCache>
            </c:numRef>
          </c:val>
        </c:ser>
        <c:ser>
          <c:idx val="1"/>
          <c:order val="1"/>
          <c:tx>
            <c:strRef>
              <c:f>'[Graf v aplikaci Microsoft Office Word]List1'!$B$14</c:f>
              <c:strCache>
                <c:ptCount val="1"/>
                <c:pt idx="0">
                  <c:v>Linka 5</c:v>
                </c:pt>
              </c:strCache>
            </c:strRef>
          </c:tx>
          <c:dLbls>
            <c:dLbl>
              <c:idx val="0"/>
              <c:layout>
                <c:manualLayout>
                  <c:x val="2.2562154399445172E-2"/>
                  <c:y val="-3.3836281486858251E-2"/>
                </c:manualLayout>
              </c:layout>
              <c:showVal val="1"/>
            </c:dLbl>
            <c:dLbl>
              <c:idx val="1"/>
              <c:layout>
                <c:manualLayout>
                  <c:x val="3.3673292786959776E-2"/>
                  <c:y val="-1.1931264103009168E-2"/>
                </c:manualLayout>
              </c:layout>
              <c:showVal val="1"/>
            </c:dLbl>
            <c:showVal val="1"/>
          </c:dLbls>
          <c:cat>
            <c:strRef>
              <c:f>'[Graf v aplikaci Microsoft Office Word]List1'!$C$12:$D$12</c:f>
              <c:strCache>
                <c:ptCount val="2"/>
                <c:pt idx="0">
                  <c:v>Původní trasa</c:v>
                </c:pt>
                <c:pt idx="1">
                  <c:v>Maďarská metoda</c:v>
                </c:pt>
              </c:strCache>
            </c:strRef>
          </c:cat>
          <c:val>
            <c:numRef>
              <c:f>'[Graf v aplikaci Microsoft Office Word]List1'!$C$14:$D$14</c:f>
              <c:numCache>
                <c:formatCode>General</c:formatCode>
                <c:ptCount val="2"/>
                <c:pt idx="0">
                  <c:v>251.4</c:v>
                </c:pt>
                <c:pt idx="1">
                  <c:v>244.8</c:v>
                </c:pt>
              </c:numCache>
            </c:numRef>
          </c:val>
        </c:ser>
        <c:shape val="box"/>
        <c:axId val="75249152"/>
        <c:axId val="75250688"/>
        <c:axId val="74498048"/>
      </c:bar3DChart>
      <c:catAx>
        <c:axId val="75249152"/>
        <c:scaling>
          <c:orientation val="minMax"/>
        </c:scaling>
        <c:axPos val="b"/>
        <c:tickLblPos val="nextTo"/>
        <c:crossAx val="75250688"/>
        <c:crosses val="autoZero"/>
        <c:auto val="1"/>
        <c:lblAlgn val="ctr"/>
        <c:lblOffset val="100"/>
      </c:catAx>
      <c:valAx>
        <c:axId val="75250688"/>
        <c:scaling>
          <c:orientation val="minMax"/>
        </c:scaling>
        <c:axPos val="l"/>
        <c:majorGridlines/>
        <c:numFmt formatCode="General" sourceLinked="1"/>
        <c:tickLblPos val="nextTo"/>
        <c:crossAx val="75249152"/>
        <c:crosses val="autoZero"/>
        <c:crossBetween val="between"/>
      </c:valAx>
      <c:serAx>
        <c:axId val="74498048"/>
        <c:scaling>
          <c:orientation val="minMax"/>
        </c:scaling>
        <c:axPos val="b"/>
        <c:tickLblPos val="nextTo"/>
        <c:crossAx val="75250688"/>
        <c:crosses val="autoZero"/>
      </c:ser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01F9EB-480E-4825-8A80-FCF64017840D}" type="datetimeFigureOut">
              <a:rPr lang="cs-CZ" smtClean="0"/>
              <a:pPr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903567-9D7C-41FE-861B-5A7F6077F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84887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Optimalizace dopravně-logistických procesů ve firmě Vltavotýnské lahůdky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8208912" cy="1752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Autor bakalářské práce: Tomáš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Buďa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Vedoucí bakalářské práce: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Ing. Jiří Čejka,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Ph.D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Oponent bakalářské práce: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prof. Ing. Václav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Cempírek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400" dirty="0"/>
              <a:t>.</a:t>
            </a:r>
          </a:p>
        </p:txBody>
      </p:sp>
      <p:pic>
        <p:nvPicPr>
          <p:cNvPr id="4" name="Obrázek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6632"/>
            <a:ext cx="1621262" cy="1643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Dosažené výsledky a přínos práce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19256" cy="576064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Metoda nejbližšího souseda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2"/>
          </p:nvPr>
        </p:nvGraphicFramePr>
        <p:xfrm>
          <a:off x="179388" y="1772817"/>
          <a:ext cx="81370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Dosažené výsledky a přínos práce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219256" cy="576064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Maďarská metoda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2"/>
          </p:nvPr>
        </p:nvGraphicFramePr>
        <p:xfrm>
          <a:off x="539750" y="1628775"/>
          <a:ext cx="814705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2000" cy="1069848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Porovnání linky 5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1648" cy="4572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Před optimalizací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4041775" cy="4572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Po optimalizaci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před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286795" cy="3655809"/>
          </a:xfrm>
        </p:spPr>
      </p:pic>
      <p:pic>
        <p:nvPicPr>
          <p:cNvPr id="8" name="Zástupný symbol pro obsah 7" descr="po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295377" cy="3655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Závěrečné shrnutí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bsah 5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125703" cy="38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Cíl práce </a:t>
            </a:r>
          </a:p>
          <a:p>
            <a:pPr algn="ctr">
              <a:buNone/>
            </a:pP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Zefektivnění vybraných procesů </a:t>
            </a:r>
          </a:p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Ekonomické vyhodnocení</a:t>
            </a:r>
          </a:p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Návrhy opatření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Doplňující otázka od oponenta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Jaký přístup zaujal managament společnosti k Vašemu řešení?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Volba tématu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Studijní zaměření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Zajímavost tématu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Aktuálnost řešené problematiky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912768" cy="237626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Cílem bakalářské práce je na základě analýzy současného stavu dopravně-logistických procesů ve vybrané firmě navrhnout optimalizační opatření, která povedou k zefektivnění vybraných procesů a jejich ekonomické vyhodnocení.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Výzkumný problém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Okružní dopravní problém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Exaktní metody 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(metoda lineárního celočíselného programování)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Heuristické metody 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dirty="0">
                <a:latin typeface="Arial" pitchFamily="34" charset="0"/>
                <a:cs typeface="Arial" pitchFamily="34" charset="0"/>
              </a:rPr>
              <a:t>hladový algoritmus nebo metoda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nejbližšího souseda)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Speciální metody 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(maďarská metoda)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Představení firmy Vltavotýnské lahůdky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Představení 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Rozvoz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3347864" y="1628800"/>
          <a:ext cx="53911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82000" cy="1069848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Zvolené linky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83768" y="184482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Linka 2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2483768" y="5445224"/>
            <a:ext cx="4176464" cy="864096"/>
          </a:xfrm>
        </p:spPr>
        <p:txBody>
          <a:bodyPr>
            <a:noAutofit/>
          </a:bodyPr>
          <a:lstStyle/>
          <a:p>
            <a:pPr algn="ctr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Pan </a:t>
            </a:r>
            <a:r>
              <a:rPr lang="cs-CZ" sz="1600" b="0" dirty="0" err="1" smtClean="0">
                <a:latin typeface="Arial" pitchFamily="34" charset="0"/>
                <a:cs typeface="Arial" pitchFamily="34" charset="0"/>
              </a:rPr>
              <a:t>Šmoldas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 1* týdně </a:t>
            </a:r>
          </a:p>
          <a:p>
            <a:pPr algn="ctr"/>
            <a:r>
              <a:rPr lang="cs-CZ" sz="1600" b="0" dirty="0" err="1">
                <a:latin typeface="Arial" pitchFamily="34" charset="0"/>
                <a:cs typeface="Arial" pitchFamily="34" charset="0"/>
              </a:rPr>
              <a:t>Iveco</a:t>
            </a:r>
            <a:r>
              <a:rPr lang="cs-CZ" sz="1600" b="0" dirty="0">
                <a:latin typeface="Arial" pitchFamily="34" charset="0"/>
                <a:cs typeface="Arial" pitchFamily="34" charset="0"/>
              </a:rPr>
              <a:t> Turbo </a:t>
            </a:r>
            <a:r>
              <a:rPr lang="cs-CZ" sz="1600" b="0" dirty="0" err="1">
                <a:latin typeface="Arial" pitchFamily="34" charset="0"/>
                <a:cs typeface="Arial" pitchFamily="34" charset="0"/>
              </a:rPr>
              <a:t>Daily</a:t>
            </a:r>
            <a:r>
              <a:rPr lang="cs-CZ" sz="1600" b="0" dirty="0">
                <a:latin typeface="Arial" pitchFamily="34" charset="0"/>
                <a:cs typeface="Arial" pitchFamily="34" charset="0"/>
              </a:rPr>
              <a:t> 35C15 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Spotřeba 13,3l/ 100km</a:t>
            </a:r>
          </a:p>
        </p:txBody>
      </p:sp>
      <p:pic>
        <p:nvPicPr>
          <p:cNvPr id="9" name="Zástupný symbol pro obsah 8" descr="Bez názvu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8045338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Linka 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12939" cy="4729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1069848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Zvolené linky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83768" y="155679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Linka 5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2555776" y="580526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cs-CZ" sz="1600" b="0" dirty="0" smtClean="0">
                <a:latin typeface="Arial" pitchFamily="34" charset="0"/>
                <a:cs typeface="Arial" pitchFamily="34" charset="0"/>
              </a:rPr>
              <a:t>Pan Melounek</a:t>
            </a:r>
          </a:p>
          <a:p>
            <a:pPr algn="ctr"/>
            <a:r>
              <a:rPr lang="cs-CZ" sz="1600" b="0" dirty="0" err="1">
                <a:latin typeface="Arial" pitchFamily="34" charset="0"/>
                <a:cs typeface="Arial" pitchFamily="34" charset="0"/>
              </a:rPr>
              <a:t>Iveco</a:t>
            </a:r>
            <a:r>
              <a:rPr lang="cs-CZ" sz="1600" b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0" dirty="0" err="1">
                <a:latin typeface="Arial" pitchFamily="34" charset="0"/>
                <a:cs typeface="Arial" pitchFamily="34" charset="0"/>
              </a:rPr>
              <a:t>Daily</a:t>
            </a:r>
            <a:r>
              <a:rPr lang="cs-CZ" sz="1600" b="0" dirty="0">
                <a:latin typeface="Arial" pitchFamily="34" charset="0"/>
                <a:cs typeface="Arial" pitchFamily="34" charset="0"/>
              </a:rPr>
              <a:t> 35S13 </a:t>
            </a:r>
            <a:r>
              <a:rPr lang="cs-CZ" sz="1600" b="0" dirty="0" smtClean="0">
                <a:latin typeface="Arial" pitchFamily="34" charset="0"/>
                <a:cs typeface="Arial" pitchFamily="34" charset="0"/>
              </a:rPr>
              <a:t>Spotřeba 10l/ 100 km</a:t>
            </a:r>
            <a:endParaRPr lang="cs-CZ" sz="16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Bez názvu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6639272" cy="3540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Linka 5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bsah 5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80955"/>
            <a:ext cx="5688632" cy="5235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338</TotalTime>
  <Words>207</Words>
  <Application>Microsoft Office PowerPoint</Application>
  <PresentationFormat>Předvádění na obrazovce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Urbanistický</vt:lpstr>
      <vt:lpstr>Optimalizace dopravně-logistických procesů ve firmě Vltavotýnské lahůdky</vt:lpstr>
      <vt:lpstr>Volba tématu</vt:lpstr>
      <vt:lpstr>Cíl práce</vt:lpstr>
      <vt:lpstr>Výzkumný problém</vt:lpstr>
      <vt:lpstr>Představení firmy Vltavotýnské lahůdky</vt:lpstr>
      <vt:lpstr>Zvolené linky</vt:lpstr>
      <vt:lpstr>Linka 2</vt:lpstr>
      <vt:lpstr>Zvolené linky</vt:lpstr>
      <vt:lpstr>Linka 5</vt:lpstr>
      <vt:lpstr>Dosažené výsledky a přínos práce </vt:lpstr>
      <vt:lpstr>Dosažené výsledky a přínos práce </vt:lpstr>
      <vt:lpstr>Porovnání linky 5</vt:lpstr>
      <vt:lpstr>Závěrečné shrnutí </vt:lpstr>
      <vt:lpstr>Závěr</vt:lpstr>
      <vt:lpstr>Doplňující otázka od oponenta práce</vt:lpstr>
      <vt:lpstr>Děkuji za pozornost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dopravně-logistických procesů ve firmě Vltavotýsnké lahůdky</dc:title>
  <dc:creator>Tomáš</dc:creator>
  <cp:lastModifiedBy>Tomáš</cp:lastModifiedBy>
  <cp:revision>28</cp:revision>
  <dcterms:created xsi:type="dcterms:W3CDTF">2017-01-31T14:10:04Z</dcterms:created>
  <dcterms:modified xsi:type="dcterms:W3CDTF">2017-02-01T14:07:49Z</dcterms:modified>
</cp:coreProperties>
</file>