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5" r:id="rId8"/>
    <p:sldId id="266" r:id="rId9"/>
    <p:sldId id="262" r:id="rId10"/>
    <p:sldId id="267" r:id="rId11"/>
    <p:sldId id="264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31.1.2017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31.1.2017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31.1.2017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31.1.2017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31.1.2017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31.1.2017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31.1.2017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31.1.2017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31.1.2017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31.1.2017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31.1.2017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A2481B-5154-415F-B752-558547769AA3}" type="datetimeFigureOut">
              <a:rPr lang="cs-CZ" smtClean="0"/>
              <a:pPr/>
              <a:t>31.1.2017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14348" y="1357298"/>
            <a:ext cx="7772400" cy="1470025"/>
          </a:xfrm>
        </p:spPr>
        <p:txBody>
          <a:bodyPr/>
          <a:lstStyle/>
          <a:p>
            <a:r>
              <a:rPr lang="cs-CZ" b="1" dirty="0" smtClean="0">
                <a:cs typeface="Arial" pitchFamily="34" charset="0"/>
              </a:rPr>
              <a:t>Optimalizace zimní údržby komunikací </a:t>
            </a:r>
            <a:endParaRPr lang="cs-CZ" b="1" dirty="0">
              <a:cs typeface="Arial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214414" y="4143380"/>
            <a:ext cx="7072362" cy="2214578"/>
          </a:xfrm>
        </p:spPr>
        <p:txBody>
          <a:bodyPr>
            <a:normAutofit fontScale="92500"/>
          </a:bodyPr>
          <a:lstStyle/>
          <a:p>
            <a:pPr algn="l"/>
            <a:r>
              <a:rPr lang="cs-CZ" sz="2400" b="1" dirty="0" smtClean="0">
                <a:solidFill>
                  <a:schemeClr val="tx1"/>
                </a:solidFill>
              </a:rPr>
              <a:t>Autor bakalářské práce: Milan Jánský, </a:t>
            </a:r>
            <a:r>
              <a:rPr lang="cs-CZ" sz="2400" b="1" dirty="0" err="1" smtClean="0">
                <a:solidFill>
                  <a:schemeClr val="tx1"/>
                </a:solidFill>
              </a:rPr>
              <a:t>DiS</a:t>
            </a:r>
            <a:r>
              <a:rPr lang="cs-CZ" sz="2400" b="1" dirty="0" smtClean="0">
                <a:solidFill>
                  <a:schemeClr val="tx1"/>
                </a:solidFill>
              </a:rPr>
              <a:t>.</a:t>
            </a:r>
          </a:p>
          <a:p>
            <a:pPr algn="l"/>
            <a:endParaRPr lang="cs-CZ" sz="2400" b="1" dirty="0" smtClean="0">
              <a:solidFill>
                <a:schemeClr val="tx1"/>
              </a:solidFill>
            </a:endParaRPr>
          </a:p>
          <a:p>
            <a:pPr algn="l"/>
            <a:r>
              <a:rPr lang="cs-CZ" sz="2400" b="1" dirty="0" smtClean="0">
                <a:solidFill>
                  <a:schemeClr val="tx1"/>
                </a:solidFill>
              </a:rPr>
              <a:t>Vedoucí bakalářské práce: doc. Ing. Rudolf </a:t>
            </a:r>
            <a:r>
              <a:rPr lang="cs-CZ" sz="2400" b="1" dirty="0" err="1" smtClean="0">
                <a:solidFill>
                  <a:schemeClr val="tx1"/>
                </a:solidFill>
              </a:rPr>
              <a:t>Kampf</a:t>
            </a:r>
            <a:r>
              <a:rPr lang="cs-CZ" sz="2400" b="1" dirty="0" smtClean="0">
                <a:solidFill>
                  <a:schemeClr val="tx1"/>
                </a:solidFill>
              </a:rPr>
              <a:t>, </a:t>
            </a:r>
            <a:r>
              <a:rPr lang="cs-CZ" sz="2400" b="1" dirty="0" err="1" smtClean="0">
                <a:solidFill>
                  <a:schemeClr val="tx1"/>
                </a:solidFill>
              </a:rPr>
              <a:t>Ph.D</a:t>
            </a:r>
            <a:r>
              <a:rPr lang="cs-CZ" sz="2400" b="1" dirty="0" smtClean="0">
                <a:solidFill>
                  <a:schemeClr val="tx1"/>
                </a:solidFill>
              </a:rPr>
              <a:t>.</a:t>
            </a:r>
          </a:p>
          <a:p>
            <a:pPr algn="l"/>
            <a:endParaRPr lang="cs-CZ" sz="2000" b="1" dirty="0" smtClean="0">
              <a:solidFill>
                <a:schemeClr val="tx1"/>
              </a:solidFill>
            </a:endParaRPr>
          </a:p>
          <a:p>
            <a:r>
              <a:rPr lang="cs-CZ" sz="2000" b="1" dirty="0" smtClean="0">
                <a:solidFill>
                  <a:schemeClr val="tx1"/>
                </a:solidFill>
              </a:rPr>
              <a:t>2017 </a:t>
            </a:r>
            <a:endParaRPr lang="cs-CZ" sz="2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Odpovědi na otázky vedoucího a oponenta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0034" y="2332037"/>
            <a:ext cx="8229600" cy="4525963"/>
          </a:xfrm>
        </p:spPr>
        <p:txBody>
          <a:bodyPr/>
          <a:lstStyle/>
          <a:p>
            <a:r>
              <a:rPr lang="cs-CZ" b="1" dirty="0" smtClean="0"/>
              <a:t>Jaké další metody operačního výzkumu je možné použít? </a:t>
            </a:r>
          </a:p>
          <a:p>
            <a:endParaRPr lang="cs-CZ" b="1" dirty="0" smtClean="0"/>
          </a:p>
          <a:p>
            <a:pPr>
              <a:buNone/>
            </a:pPr>
            <a:endParaRPr lang="cs-CZ" b="1" dirty="0" smtClean="0"/>
          </a:p>
          <a:p>
            <a:r>
              <a:rPr lang="cs-CZ" b="1" dirty="0" smtClean="0"/>
              <a:t>Budou výsledky práce aplikované? </a:t>
            </a:r>
            <a:endParaRPr lang="cs-CZ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71472" y="2071678"/>
            <a:ext cx="8229600" cy="1143000"/>
          </a:xfrm>
        </p:spPr>
        <p:txBody>
          <a:bodyPr/>
          <a:lstStyle/>
          <a:p>
            <a:r>
              <a:rPr lang="cs-CZ" b="1" dirty="0" smtClean="0"/>
              <a:t>Děkuji za pozornost</a:t>
            </a:r>
            <a:endParaRPr lang="cs-CZ" b="1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642910" y="1785926"/>
            <a:ext cx="8229600" cy="4525963"/>
          </a:xfrm>
        </p:spPr>
        <p:txBody>
          <a:bodyPr/>
          <a:lstStyle/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b="1" dirty="0" smtClean="0"/>
              <a:t>Motivace a důvody k řešení daného problému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42910" y="2143116"/>
            <a:ext cx="8229600" cy="4525963"/>
          </a:xfrm>
        </p:spPr>
        <p:txBody>
          <a:bodyPr/>
          <a:lstStyle/>
          <a:p>
            <a:r>
              <a:rPr lang="cs-CZ" b="1" dirty="0" smtClean="0"/>
              <a:t>zájem o danou problematiku</a:t>
            </a:r>
          </a:p>
          <a:p>
            <a:pPr>
              <a:buNone/>
            </a:pPr>
            <a:endParaRPr lang="cs-CZ" b="1" dirty="0" smtClean="0"/>
          </a:p>
          <a:p>
            <a:r>
              <a:rPr lang="cs-CZ" b="1" dirty="0" smtClean="0"/>
              <a:t>zkušenosti z praxe</a:t>
            </a:r>
          </a:p>
          <a:p>
            <a:pPr>
              <a:buNone/>
            </a:pPr>
            <a:endParaRPr lang="cs-CZ" b="1" dirty="0" smtClean="0"/>
          </a:p>
          <a:p>
            <a:r>
              <a:rPr lang="cs-CZ" b="1" dirty="0" smtClean="0"/>
              <a:t>zastaralé itineráře tras posypových vozů</a:t>
            </a:r>
            <a:endParaRPr lang="cs-CZ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Cíl práce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0034" y="2143116"/>
            <a:ext cx="8229600" cy="4525963"/>
          </a:xfrm>
        </p:spPr>
        <p:txBody>
          <a:bodyPr/>
          <a:lstStyle/>
          <a:p>
            <a:pPr algn="just"/>
            <a:r>
              <a:rPr lang="cs-CZ" b="1" dirty="0" smtClean="0"/>
              <a:t>Cílem řešení bakalářské práce je na základě analýzy současného stavu ve vybrané lokalitě vypracovat návrhy opatření a změn na zlepšení organizace zimní údržby komunikací. </a:t>
            </a:r>
            <a:endParaRPr lang="cs-CZ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Výzkumný problém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71472" y="2332037"/>
            <a:ext cx="8229600" cy="4525963"/>
          </a:xfrm>
        </p:spPr>
        <p:txBody>
          <a:bodyPr/>
          <a:lstStyle/>
          <a:p>
            <a:pPr algn="just"/>
            <a:r>
              <a:rPr lang="cs-CZ" b="1" dirty="0" smtClean="0"/>
              <a:t>Lze stanovit jako aplikaci metod operačního výzkumu k nalezení optimální trasy posypových vozidel.</a:t>
            </a:r>
            <a:endParaRPr lang="cs-CZ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Použité metody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500166" y="1357298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endParaRPr lang="cs-CZ" b="1" dirty="0" smtClean="0"/>
          </a:p>
          <a:p>
            <a:pPr>
              <a:buNone/>
            </a:pPr>
            <a:endParaRPr lang="cs-CZ" b="1" dirty="0" smtClean="0"/>
          </a:p>
          <a:p>
            <a:r>
              <a:rPr lang="cs-CZ" b="1" dirty="0" err="1" smtClean="0"/>
              <a:t>Edmondsův</a:t>
            </a:r>
            <a:r>
              <a:rPr lang="cs-CZ" b="1" dirty="0" smtClean="0"/>
              <a:t> algoritmus</a:t>
            </a:r>
          </a:p>
          <a:p>
            <a:pPr>
              <a:buNone/>
            </a:pPr>
            <a:endParaRPr lang="cs-CZ" b="1" dirty="0" smtClean="0"/>
          </a:p>
          <a:p>
            <a:r>
              <a:rPr lang="cs-CZ" b="1" dirty="0" err="1" smtClean="0"/>
              <a:t>Fleuryho</a:t>
            </a:r>
            <a:r>
              <a:rPr lang="cs-CZ" b="1" dirty="0" smtClean="0"/>
              <a:t> algoritmus</a:t>
            </a:r>
          </a:p>
          <a:p>
            <a:pPr>
              <a:buNone/>
            </a:pPr>
            <a:endParaRPr lang="cs-CZ" b="1" dirty="0" smtClean="0"/>
          </a:p>
          <a:p>
            <a:pPr>
              <a:buNone/>
            </a:pPr>
            <a:endParaRPr lang="cs-CZ" b="1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Dosažené výsledky a přínos práce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14348" y="2332037"/>
            <a:ext cx="8229600" cy="4525963"/>
          </a:xfrm>
        </p:spPr>
        <p:txBody>
          <a:bodyPr>
            <a:normAutofit/>
          </a:bodyPr>
          <a:lstStyle/>
          <a:p>
            <a:r>
              <a:rPr lang="cs-CZ" b="1" dirty="0" smtClean="0"/>
              <a:t>navržení nové optimalizované trasy posypového vozu</a:t>
            </a:r>
          </a:p>
          <a:p>
            <a:pPr>
              <a:buNone/>
            </a:pPr>
            <a:endParaRPr lang="cs-CZ" b="1" dirty="0" smtClean="0"/>
          </a:p>
          <a:p>
            <a:r>
              <a:rPr lang="cs-CZ" b="1" dirty="0" smtClean="0"/>
              <a:t>zkrácení původní trasy o 0,4 km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Původní trasa</a:t>
            </a:r>
            <a:endParaRPr lang="cs-CZ" b="1" dirty="0"/>
          </a:p>
        </p:txBody>
      </p:sp>
      <p:pic>
        <p:nvPicPr>
          <p:cNvPr id="4" name="Obrázek 18" descr="Graf před aplikaci.jpg"/>
          <p:cNvPicPr>
            <a:picLocks noGrp="1"/>
          </p:cNvPicPr>
          <p:nvPr>
            <p:ph idx="1"/>
          </p:nvPr>
        </p:nvPicPr>
        <p:blipFill>
          <a:blip r:embed="rId2" cstate="print"/>
          <a:srcRect t="2864" b="3580"/>
          <a:stretch>
            <a:fillRect/>
          </a:stretch>
        </p:blipFill>
        <p:spPr>
          <a:xfrm>
            <a:off x="1357290" y="1214422"/>
            <a:ext cx="5643602" cy="4143404"/>
          </a:xfrm>
          <a:prstGeom prst="rect">
            <a:avLst/>
          </a:prstGeom>
        </p:spPr>
      </p:pic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285720" y="5429264"/>
            <a:ext cx="8643998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0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Trasa Z 3 V PT původní: V0; V1; V2; V4; V1; V2; V7; V2; V3; V2; V4; V5; V6; V8</a:t>
            </a:r>
            <a:endParaRPr kumimoji="0" lang="cs-CZ" sz="2000" b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000" b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0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Délka trasy dle původního itineráře </a:t>
            </a:r>
            <a:r>
              <a:rPr kumimoji="0" lang="cs-CZ" sz="2000" b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D</a:t>
            </a:r>
            <a:r>
              <a:rPr kumimoji="0" lang="cs-CZ" sz="2000" b="1" u="none" strike="noStrike" cap="none" normalizeH="0" baseline="-3000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tp</a:t>
            </a:r>
            <a:r>
              <a:rPr kumimoji="0" lang="cs-CZ" sz="20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= 70,3 km</a:t>
            </a:r>
            <a:endParaRPr kumimoji="0" lang="cs-CZ" sz="2000" b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Optimalizovaná trasa</a:t>
            </a:r>
            <a:endParaRPr lang="cs-CZ" b="1" dirty="0"/>
          </a:p>
        </p:txBody>
      </p:sp>
      <p:pic>
        <p:nvPicPr>
          <p:cNvPr id="4" name="Obrázek 17" descr="Graf po aplikaci.jpg"/>
          <p:cNvPicPr>
            <a:picLocks noGrp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428728" y="1214423"/>
            <a:ext cx="5572164" cy="4214842"/>
          </a:xfrm>
          <a:prstGeom prst="rect">
            <a:avLst/>
          </a:prstGeom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42844" y="5429264"/>
            <a:ext cx="8752909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0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Trasa Z 3 V PT </a:t>
            </a:r>
            <a:r>
              <a:rPr kumimoji="0" lang="cs-CZ" sz="2000" b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optimalizovaná</a:t>
            </a:r>
            <a:r>
              <a:rPr kumimoji="0" lang="cs-CZ" sz="20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: V0; V1; V4; V1; V2; V7; V2; V3; V2; V4; V5; V6; V8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000" b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0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Délka trasy dle nového itineráře </a:t>
            </a:r>
            <a:r>
              <a:rPr kumimoji="0" lang="cs-CZ" sz="2000" b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D</a:t>
            </a:r>
            <a:r>
              <a:rPr kumimoji="0" lang="cs-CZ" sz="2000" b="1" u="none" strike="noStrike" cap="none" normalizeH="0" baseline="-3000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t</a:t>
            </a:r>
            <a:r>
              <a:rPr kumimoji="0" lang="cs-CZ" sz="20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= 69,9 km</a:t>
            </a:r>
            <a:endParaRPr kumimoji="0" lang="cs-CZ" sz="2000" b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Stručné závěrečné shrnutí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14948"/>
          </a:xfrm>
        </p:spPr>
        <p:txBody>
          <a:bodyPr/>
          <a:lstStyle/>
          <a:p>
            <a:r>
              <a:rPr lang="cs-CZ" b="1" dirty="0" smtClean="0"/>
              <a:t>Aplikací metod operačního výzkumu bylo dosaženo optimalizace vybrané trasy.</a:t>
            </a:r>
          </a:p>
          <a:p>
            <a:pPr>
              <a:buNone/>
            </a:pPr>
            <a:endParaRPr lang="cs-CZ" b="1" dirty="0" smtClean="0"/>
          </a:p>
          <a:p>
            <a:r>
              <a:rPr lang="cs-CZ" b="1" dirty="0" smtClean="0"/>
              <a:t>Pro výraznější úsporu bude nezbytné optimalizovat všechny posypové trasy.</a:t>
            </a:r>
          </a:p>
          <a:p>
            <a:pPr>
              <a:buNone/>
            </a:pPr>
            <a:endParaRPr lang="cs-CZ" b="1" dirty="0" smtClean="0"/>
          </a:p>
          <a:p>
            <a:r>
              <a:rPr lang="cs-CZ" b="1" dirty="0" smtClean="0"/>
              <a:t>Kratší trasy s sebou přinášejí finanční úsporu (PHM, výkony). 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217</TotalTime>
  <Words>178</Words>
  <PresentationFormat>Předvádění na obrazovce (4:3)</PresentationFormat>
  <Paragraphs>47</Paragraphs>
  <Slides>11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Motiv sady Office</vt:lpstr>
      <vt:lpstr>Optimalizace zimní údržby komunikací </vt:lpstr>
      <vt:lpstr>Motivace a důvody k řešení daného problému</vt:lpstr>
      <vt:lpstr>Cíl práce</vt:lpstr>
      <vt:lpstr>Výzkumný problém</vt:lpstr>
      <vt:lpstr>Použité metody</vt:lpstr>
      <vt:lpstr>Dosažené výsledky a přínos práce</vt:lpstr>
      <vt:lpstr>Původní trasa</vt:lpstr>
      <vt:lpstr>Optimalizovaná trasa</vt:lpstr>
      <vt:lpstr>Stručné závěrečné shrnutí</vt:lpstr>
      <vt:lpstr>Odpovědi na otázky vedoucího a oponenta</vt:lpstr>
      <vt:lpstr>Děkuji za pozornost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Optimalizace zimní údržby komunikací </dc:title>
  <dc:creator>m</dc:creator>
  <cp:lastModifiedBy>Tele</cp:lastModifiedBy>
  <cp:revision>16</cp:revision>
  <dcterms:created xsi:type="dcterms:W3CDTF">2017-01-31T15:01:34Z</dcterms:created>
  <dcterms:modified xsi:type="dcterms:W3CDTF">2017-01-31T18:52:45Z</dcterms:modified>
</cp:coreProperties>
</file>