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2" r:id="rId9"/>
    <p:sldId id="267" r:id="rId10"/>
    <p:sldId id="266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9ACD7EA-420D-4316-8B41-A415F1D030B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5A135BC-AD6D-4598-8A02-B1CB04F5654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1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10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11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2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3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4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5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6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7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8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ABFEE-9B0D-4FED-B566-9353E7FCB264}" type="slidenum">
              <a:rPr lang="cs-CZ"/>
              <a:pPr/>
              <a:t>9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969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970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0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0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0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0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70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70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97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971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971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AFA412-32DD-4476-9A71-8261E052A4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18DE8F-774D-4863-8D93-1BA0758021F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0B081D-C307-49BD-A0A7-CF9D7BC837B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CC283E-D18B-463C-A740-FEE46470C46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9CB4C8-D5F5-4B78-B659-697D95F621F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441E4C-1404-4C1E-AFEA-A97AAF84F6F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E29947-44FD-4B93-AF89-0EC6146ACA7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8A20B8-99A1-47DB-9F5A-4F1566F2146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8D7289-CB16-4489-9EEB-8F6E42DB2E7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F49364-CDCA-4E67-967B-12CD7DB83CB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87CFEC-33BF-407F-96E9-5BEE02B0A3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E824B2-E81B-4845-970C-C8B3DCA1028F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867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867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7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868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68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6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204864"/>
            <a:ext cx="7772400" cy="1562100"/>
          </a:xfrm>
        </p:spPr>
        <p:txBody>
          <a:bodyPr/>
          <a:lstStyle/>
          <a:p>
            <a:r>
              <a:rPr lang="cs-CZ" sz="4400" dirty="0" smtClean="0">
                <a:solidFill>
                  <a:srgbClr val="FFFF00"/>
                </a:solidFill>
                <a:latin typeface="Batang" pitchFamily="18" charset="-127"/>
              </a:rPr>
              <a:t>Výběr stavebních strojů pro konkrétní stavební práce</a:t>
            </a:r>
            <a:endParaRPr lang="cs-CZ" sz="44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725144"/>
            <a:ext cx="7345114" cy="1752600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0000"/>
              <a:defRPr/>
            </a:pPr>
            <a:r>
              <a:rPr lang="cs-CZ" sz="2500" b="1" i="1" dirty="0" smtClean="0">
                <a:effectLst/>
                <a:ea typeface="Batang"/>
                <a:cs typeface="Arial" pitchFamily="34" charset="0"/>
              </a:rPr>
              <a:t>Autor práce: </a:t>
            </a:r>
            <a:r>
              <a:rPr lang="cs-CZ" sz="2500" b="1" dirty="0" smtClean="0">
                <a:effectLst/>
                <a:ea typeface="Batang"/>
                <a:cs typeface="Arial" pitchFamily="34" charset="0"/>
              </a:rPr>
              <a:t>Jan Mikuška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0000"/>
              <a:defRPr/>
            </a:pPr>
            <a:r>
              <a:rPr lang="cs-CZ" sz="2500" b="1" i="1" dirty="0" smtClean="0">
                <a:effectLst/>
                <a:ea typeface="Batang"/>
                <a:cs typeface="Arial" pitchFamily="34" charset="0"/>
              </a:rPr>
              <a:t>Vedoucí práce:</a:t>
            </a:r>
            <a:r>
              <a:rPr lang="cs-CZ" sz="2500" i="1" dirty="0" smtClean="0">
                <a:effectLst/>
                <a:ea typeface="Batang"/>
                <a:cs typeface="Arial" pitchFamily="34" charset="0"/>
              </a:rPr>
              <a:t> </a:t>
            </a:r>
            <a:r>
              <a:rPr lang="cs-CZ" sz="2500" dirty="0" smtClean="0">
                <a:effectLst/>
                <a:ea typeface="Batang"/>
                <a:cs typeface="Arial" pitchFamily="34" charset="0"/>
              </a:rPr>
              <a:t>Ing</a:t>
            </a:r>
            <a:r>
              <a:rPr lang="cs-CZ" sz="2500" dirty="0">
                <a:effectLst/>
                <a:ea typeface="Batang"/>
                <a:cs typeface="Arial" pitchFamily="34" charset="0"/>
              </a:rPr>
              <a:t>. Terezie Vondráčková, </a:t>
            </a:r>
            <a:r>
              <a:rPr lang="cs-CZ" sz="2500" dirty="0" err="1">
                <a:effectLst/>
                <a:ea typeface="Batang"/>
                <a:cs typeface="Arial" pitchFamily="34" charset="0"/>
              </a:rPr>
              <a:t>Ph.D</a:t>
            </a:r>
            <a:r>
              <a:rPr lang="cs-CZ" sz="2500" dirty="0">
                <a:effectLst/>
                <a:ea typeface="Batang"/>
                <a:cs typeface="Arial" pitchFamily="34" charset="0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0000"/>
              <a:defRPr/>
            </a:pPr>
            <a:r>
              <a:rPr lang="cs-CZ" sz="2500" b="1" i="1" dirty="0" smtClean="0">
                <a:effectLst/>
                <a:ea typeface="Batang"/>
                <a:cs typeface="Arial" pitchFamily="34" charset="0"/>
              </a:rPr>
              <a:t>Oponent práce:</a:t>
            </a:r>
            <a:r>
              <a:rPr lang="cs-CZ" sz="2500" i="1" dirty="0" smtClean="0">
                <a:effectLst/>
                <a:ea typeface="Batang"/>
                <a:cs typeface="Arial" pitchFamily="34" charset="0"/>
              </a:rPr>
              <a:t> </a:t>
            </a:r>
            <a:r>
              <a:rPr lang="cs-CZ" sz="2500" dirty="0" smtClean="0">
                <a:effectLst/>
                <a:ea typeface="Batang"/>
                <a:cs typeface="Arial" pitchFamily="34" charset="0"/>
              </a:rPr>
              <a:t>prof</a:t>
            </a:r>
            <a:r>
              <a:rPr lang="cs-CZ" sz="2500" dirty="0">
                <a:effectLst/>
                <a:ea typeface="Batang"/>
                <a:cs typeface="Arial" pitchFamily="34" charset="0"/>
              </a:rPr>
              <a:t>. Ing. Věra </a:t>
            </a:r>
            <a:r>
              <a:rPr lang="cs-CZ" sz="2500" dirty="0" err="1">
                <a:effectLst/>
                <a:ea typeface="Batang"/>
                <a:cs typeface="Arial" pitchFamily="34" charset="0"/>
              </a:rPr>
              <a:t>Voštová</a:t>
            </a:r>
            <a:r>
              <a:rPr lang="cs-CZ" sz="2500" dirty="0">
                <a:effectLst/>
                <a:ea typeface="Batang"/>
                <a:cs typeface="Arial" pitchFamily="34" charset="0"/>
              </a:rPr>
              <a:t>, CSc.</a:t>
            </a:r>
            <a:endParaRPr lang="cs-CZ" sz="2500" b="1" dirty="0">
              <a:effectLst/>
              <a:latin typeface="Batang" pitchFamily="18" charset="-127"/>
              <a:ea typeface="Batang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740352" y="6237312"/>
            <a:ext cx="1104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u="sng" dirty="0">
                <a:latin typeface="Batang" pitchFamily="18" charset="-127"/>
              </a:rPr>
              <a:t>6</a:t>
            </a:r>
            <a:r>
              <a:rPr lang="cs-CZ" b="1" u="sng" dirty="0" smtClean="0">
                <a:latin typeface="Batang" pitchFamily="18" charset="-127"/>
              </a:rPr>
              <a:t>.2.2017</a:t>
            </a:r>
            <a:endParaRPr lang="cs-CZ" b="1" u="sng" dirty="0">
              <a:latin typeface="Batang" pitchFamily="18" charset="-127"/>
            </a:endParaRPr>
          </a:p>
        </p:txBody>
      </p:sp>
      <p:pic>
        <p:nvPicPr>
          <p:cNvPr id="8" name="Obrázek 6" descr="logoty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229200"/>
            <a:ext cx="1007814" cy="100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3568" y="620688"/>
            <a:ext cx="7772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4000" u="sng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atang" pitchFamily="18" charset="-127"/>
                <a:ea typeface="+mj-ea"/>
                <a:cs typeface="+mj-cs"/>
              </a:rPr>
              <a:t>OBHAJOBA BAKALÁŘSKÉ PRÁCE</a:t>
            </a:r>
            <a:endParaRPr kumimoji="0" lang="cs-CZ" sz="4000" i="0" u="sng" strike="noStrike" kern="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1562100"/>
          </a:xfrm>
        </p:spPr>
        <p:txBody>
          <a:bodyPr/>
          <a:lstStyle/>
          <a:p>
            <a:pPr algn="l"/>
            <a:r>
              <a:rPr lang="cs-CZ" sz="3500" dirty="0" smtClean="0">
                <a:solidFill>
                  <a:srgbClr val="FFFF00"/>
                </a:solidFill>
                <a:latin typeface="Batang" pitchFamily="18" charset="-127"/>
              </a:rPr>
              <a:t>Doplňující dotazy</a:t>
            </a:r>
            <a:endParaRPr lang="cs-CZ" sz="35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1560" y="1772816"/>
            <a:ext cx="820891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Tx/>
              <a:buAutoNum type="arabicPeriod"/>
              <a:tabLst/>
              <a:defRPr/>
            </a:pPr>
            <a:r>
              <a:rPr lang="cs-CZ" sz="2500" kern="0" dirty="0" smtClean="0">
                <a:latin typeface="Batang" pitchFamily="18" charset="-127"/>
                <a:ea typeface="+mj-ea"/>
                <a:cs typeface="+mj-cs"/>
              </a:rPr>
              <a:t>Jaké údaje a informace bylo v rámci marketingového průzkumu nejtěžší získat a proč?</a:t>
            </a:r>
          </a:p>
          <a:p>
            <a:pPr marL="457200" marR="0" lvl="0" indent="-45720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AutoNum type="arabicPeriod"/>
              <a:tabLst/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AutoNum type="arabicPeriod"/>
              <a:defRPr/>
            </a:pPr>
            <a:r>
              <a:rPr lang="cs-CZ" sz="2500" kern="0" dirty="0" smtClean="0">
                <a:latin typeface="Batang" pitchFamily="18" charset="-127"/>
              </a:rPr>
              <a:t>Str. 40 - Myslíte si, že by firma nakoupila stroje podle Vašeho výsledku, tzn. každý stroj od jiného výrobce? Co hraje při nákupu strojů hlavní roli?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AutoNum type="arabicPeriod"/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AutoNum type="arabicPeriod"/>
              <a:defRPr/>
            </a:pPr>
            <a:r>
              <a:rPr lang="pl-PL" sz="2500" kern="0" dirty="0" smtClean="0">
                <a:latin typeface="Batang" pitchFamily="18" charset="-127"/>
              </a:rPr>
              <a:t>Co udělá firma, jestliže chce na nákupu ušetřit?</a:t>
            </a: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060848"/>
            <a:ext cx="7772400" cy="1562100"/>
          </a:xfrm>
        </p:spPr>
        <p:txBody>
          <a:bodyPr/>
          <a:lstStyle/>
          <a:p>
            <a:r>
              <a:rPr lang="cs-CZ" sz="44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Batang"/>
              </a:rPr>
              <a:t>DĚKUJI ZA POZORNOST</a:t>
            </a:r>
            <a:endParaRPr lang="cs-CZ" sz="44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ea typeface="Batang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76672"/>
            <a:ext cx="7772400" cy="1562100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Obsah prezentace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1560" y="1628800"/>
            <a:ext cx="77724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atang" pitchFamily="18" charset="-127"/>
                <a:ea typeface="+mj-ea"/>
                <a:cs typeface="+mj-cs"/>
              </a:rPr>
              <a:t> Téma a cíl práce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3000" i="0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atang" pitchFamily="18" charset="-127"/>
                <a:ea typeface="+mj-ea"/>
                <a:cs typeface="+mj-cs"/>
              </a:rPr>
              <a:t> Teoretická</a:t>
            </a:r>
            <a:r>
              <a:rPr kumimoji="0" lang="cs-CZ" sz="3000" i="0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atang" pitchFamily="18" charset="-127"/>
                <a:ea typeface="+mj-ea"/>
                <a:cs typeface="+mj-cs"/>
              </a:rPr>
              <a:t> část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atang" pitchFamily="18" charset="-127"/>
                <a:ea typeface="+mj-ea"/>
                <a:cs typeface="+mj-cs"/>
              </a:rPr>
              <a:t> Aplikační část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0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atang" pitchFamily="18" charset="-127"/>
                <a:ea typeface="+mj-ea"/>
                <a:cs typeface="+mj-cs"/>
              </a:rPr>
              <a:t> Diskuse výsledků</a:t>
            </a:r>
            <a:endParaRPr lang="cs-CZ" sz="3000" kern="0" baseline="0" dirty="0" smtClean="0">
              <a:effectLst>
                <a:outerShdw blurRad="38100" dist="38100" dir="2700000" algn="tl">
                  <a:srgbClr val="000000"/>
                </a:outerShdw>
              </a:effectLst>
              <a:latin typeface="Batang" pitchFamily="18" charset="-127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3000" i="0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atang" pitchFamily="18" charset="-127"/>
                <a:ea typeface="+mj-ea"/>
                <a:cs typeface="+mj-cs"/>
              </a:rPr>
              <a:t> Doplňující dotazy</a:t>
            </a:r>
            <a:endParaRPr kumimoji="0" lang="cs-CZ" sz="3000" i="0" strike="noStrike" kern="0" cap="none" spc="0" normalizeH="0" baseline="0" noProof="0" dirty="0">
              <a:ln>
                <a:noFill/>
              </a:ln>
              <a:uLnTx/>
              <a:uFillTx/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60648"/>
            <a:ext cx="7772400" cy="1562100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Téma a cíl práce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1560" y="1484784"/>
            <a:ext cx="828092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3000" b="1" u="sng" kern="0" dirty="0" smtClean="0">
                <a:latin typeface="Batang" pitchFamily="18" charset="-127"/>
                <a:ea typeface="+mj-ea"/>
                <a:cs typeface="+mj-cs"/>
              </a:rPr>
              <a:t>Stavební stroje pro výstavbu silnic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8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2800" kern="0" dirty="0" smtClean="0">
                <a:latin typeface="Batang" pitchFamily="18" charset="-127"/>
                <a:ea typeface="+mj-ea"/>
                <a:cs typeface="+mj-cs"/>
              </a:rPr>
              <a:t>ochranné a podkladní vrstvy vozovky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5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2500" kern="0" dirty="0" smtClean="0">
                <a:latin typeface="Batang" pitchFamily="18" charset="-127"/>
                <a:ea typeface="+mj-ea"/>
                <a:cs typeface="+mj-cs"/>
              </a:rPr>
              <a:t>strojní sestava pro tvorbu vrstev nestmelených a stmelených hydraulickými pojivy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cs-CZ" sz="28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- </a:t>
            </a:r>
            <a:r>
              <a:rPr lang="cs-CZ" sz="22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čelní nakladač, dozer, grejdr, tandemový válec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cs-CZ" sz="28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2800" kern="0" dirty="0" smtClean="0">
                <a:latin typeface="Batang" pitchFamily="18" charset="-127"/>
                <a:ea typeface="+mj-ea"/>
                <a:cs typeface="+mj-cs"/>
              </a:rPr>
              <a:t>strojní sestava pro tvorbu asfaltem stmelených vrstev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cs-CZ" sz="22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- Finišer asfaltových směsí, tandemový válec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2200" kern="0" dirty="0" smtClean="0">
              <a:solidFill>
                <a:srgbClr val="FFC000"/>
              </a:solidFill>
              <a:latin typeface="Batang" pitchFamily="18" charset="-127"/>
              <a:ea typeface="+mj-ea"/>
              <a:cs typeface="+mj-cs"/>
            </a:endParaRPr>
          </a:p>
          <a:p>
            <a:pPr lvl="1">
              <a:buFont typeface="Wingdings" pitchFamily="2" charset="2"/>
              <a:buChar char="§"/>
            </a:pPr>
            <a:endParaRPr kumimoji="0" lang="cs-CZ" sz="3000" i="0" strike="noStrike" kern="0" cap="none" spc="0" normalizeH="0" baseline="0" noProof="0" dirty="0">
              <a:ln>
                <a:noFill/>
              </a:ln>
              <a:uLnTx/>
              <a:uFillTx/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1562100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Teoretická část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1560" y="1412776"/>
            <a:ext cx="77724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3000" b="1" u="sng" kern="0" dirty="0" smtClean="0">
                <a:latin typeface="Batang" pitchFamily="18" charset="-127"/>
                <a:ea typeface="+mj-ea"/>
                <a:cs typeface="+mj-cs"/>
              </a:rPr>
              <a:t>Shrnutí hlavních informací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cs-CZ" sz="28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2700" kern="0" dirty="0" smtClean="0">
                <a:latin typeface="Batang" pitchFamily="18" charset="-127"/>
                <a:ea typeface="+mj-ea"/>
                <a:cs typeface="+mj-cs"/>
              </a:rPr>
              <a:t>Technologické varianty výstavby, stroje pro výstavbu silnic</a:t>
            </a:r>
            <a:endParaRPr lang="cs-CZ" sz="2400" kern="0" dirty="0" smtClean="0">
              <a:latin typeface="Batang" pitchFamily="18" charset="-127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560" y="2924944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3000" b="1" u="sng" kern="0" dirty="0" smtClean="0">
                <a:latin typeface="Batang" pitchFamily="18" charset="-127"/>
                <a:ea typeface="+mj-ea"/>
                <a:cs typeface="+mj-cs"/>
              </a:rPr>
              <a:t>Výzkumné problémy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26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- </a:t>
            </a:r>
            <a:r>
              <a:rPr lang="cs-CZ" sz="2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Které stroje budou provádět vrstvy stmelené a které vrstvy nestmelené?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2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- Jaká firma bude mít největší zastoupení v sestavě?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2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- Jaké parametry budou mít největší váhu?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cs-CZ" sz="2600" kern="0" dirty="0" smtClean="0">
              <a:solidFill>
                <a:srgbClr val="FFC000"/>
              </a:solidFill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cs-CZ" sz="3000" kern="0" dirty="0" smtClean="0">
              <a:latin typeface="Batang" pitchFamily="18" charset="-127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6" y="5373216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3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3000" b="1" u="sng" kern="0" dirty="0" smtClean="0">
                <a:latin typeface="Batang" pitchFamily="18" charset="-127"/>
                <a:ea typeface="+mj-ea"/>
                <a:cs typeface="+mj-cs"/>
              </a:rPr>
              <a:t>Metodika práce</a:t>
            </a:r>
            <a:endParaRPr lang="cs-CZ" sz="2300" kern="0" dirty="0" smtClean="0">
              <a:solidFill>
                <a:srgbClr val="FFC000"/>
              </a:solidFill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2600" kern="0" dirty="0" smtClean="0">
                <a:latin typeface="Batang" pitchFamily="18" charset="-127"/>
                <a:ea typeface="+mj-ea"/>
                <a:cs typeface="+mj-cs"/>
              </a:rPr>
              <a:t>-</a:t>
            </a:r>
            <a:r>
              <a:rPr lang="cs-CZ" sz="26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2600" kern="0" dirty="0" err="1" smtClean="0">
                <a:latin typeface="Batang" pitchFamily="18" charset="-127"/>
                <a:ea typeface="+mj-ea"/>
                <a:cs typeface="+mj-cs"/>
              </a:rPr>
              <a:t>Multikriteriální</a:t>
            </a:r>
            <a:r>
              <a:rPr lang="cs-CZ" sz="2600" kern="0" dirty="0" smtClean="0">
                <a:latin typeface="Batang" pitchFamily="18" charset="-127"/>
                <a:ea typeface="+mj-ea"/>
                <a:cs typeface="+mj-cs"/>
              </a:rPr>
              <a:t> metoda rozhodování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cs-CZ" sz="3000" kern="0" dirty="0" smtClean="0"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76672"/>
            <a:ext cx="7772400" cy="1224136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Aplikační část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1560" y="1556792"/>
            <a:ext cx="77724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30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 </a:t>
            </a:r>
            <a:r>
              <a:rPr lang="cs-CZ" sz="3000" kern="0" dirty="0" smtClean="0">
                <a:latin typeface="Batang" pitchFamily="18" charset="-127"/>
                <a:ea typeface="+mj-ea"/>
                <a:cs typeface="+mj-cs"/>
              </a:rPr>
              <a:t>výběr konkrétních strojů</a:t>
            </a:r>
          </a:p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lang="cs-CZ" sz="2700" kern="0" dirty="0" smtClean="0">
                <a:latin typeface="Batang" pitchFamily="18" charset="-127"/>
                <a:ea typeface="+mj-ea"/>
                <a:cs typeface="+mj-cs"/>
              </a:rPr>
              <a:t> sběr, vyhodnocování a porovnávání dat (</a:t>
            </a:r>
            <a:r>
              <a:rPr lang="cs-CZ" sz="2700" kern="0" dirty="0" err="1" smtClean="0">
                <a:latin typeface="Batang" pitchFamily="18" charset="-127"/>
                <a:ea typeface="+mj-ea"/>
                <a:cs typeface="+mj-cs"/>
              </a:rPr>
              <a:t>multikriteriální</a:t>
            </a:r>
            <a:r>
              <a:rPr lang="cs-CZ" sz="2700" kern="0" dirty="0" smtClean="0">
                <a:latin typeface="Batang" pitchFamily="18" charset="-127"/>
                <a:ea typeface="+mj-ea"/>
                <a:cs typeface="+mj-cs"/>
              </a:rPr>
              <a:t> metoda rozhodování)</a:t>
            </a:r>
          </a:p>
          <a:p>
            <a:pPr marL="514350" marR="0" lvl="0" indent="-5143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7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nutná kritéria</a:t>
            </a:r>
          </a:p>
          <a:p>
            <a:pPr marL="514350" marR="0" lvl="0" indent="-5143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7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potřebná kritéria technicko-technologická</a:t>
            </a:r>
          </a:p>
          <a:p>
            <a:pPr marL="514350" marR="0" lvl="0" indent="-5143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7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potřebná kritéria ekonomicko-organizační</a:t>
            </a:r>
          </a:p>
          <a:p>
            <a:pPr marL="514350" marR="0" lvl="0" indent="-51435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700" kern="0" dirty="0" smtClean="0">
                <a:solidFill>
                  <a:srgbClr val="FFC000"/>
                </a:solidFill>
                <a:latin typeface="Batang" pitchFamily="18" charset="-127"/>
                <a:ea typeface="+mj-ea"/>
                <a:cs typeface="+mj-cs"/>
              </a:rPr>
              <a:t>skalární součin – výsledky hodnocení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0"/>
            <a:ext cx="7772400" cy="1224136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Aplikační část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24744"/>
            <a:ext cx="7485260" cy="235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3568" y="4293096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lang="cs-CZ" sz="2700" kern="0" dirty="0" smtClean="0">
              <a:solidFill>
                <a:srgbClr val="FFC000"/>
              </a:solidFill>
              <a:latin typeface="Batang" pitchFamily="18" charset="-127"/>
              <a:ea typeface="+mj-ea"/>
              <a:cs typeface="+mj-cs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89040"/>
            <a:ext cx="7471463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0"/>
            <a:ext cx="7772400" cy="1224136"/>
          </a:xfrm>
        </p:spPr>
        <p:txBody>
          <a:bodyPr/>
          <a:lstStyle/>
          <a:p>
            <a:pPr algn="l"/>
            <a:r>
              <a:rPr lang="cs-CZ" sz="3800" dirty="0" smtClean="0">
                <a:solidFill>
                  <a:srgbClr val="FFFF00"/>
                </a:solidFill>
                <a:latin typeface="Batang" pitchFamily="18" charset="-127"/>
              </a:rPr>
              <a:t>Aplikační část</a:t>
            </a:r>
            <a:endParaRPr lang="cs-CZ" sz="38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3568" y="4293096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lang="cs-CZ" sz="2700" kern="0" dirty="0" smtClean="0">
              <a:solidFill>
                <a:srgbClr val="FFC000"/>
              </a:solidFill>
              <a:latin typeface="Batang" pitchFamily="18" charset="-127"/>
              <a:ea typeface="+mj-ea"/>
              <a:cs typeface="+mj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819144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140968"/>
            <a:ext cx="5256584" cy="320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936104"/>
          </a:xfrm>
        </p:spPr>
        <p:txBody>
          <a:bodyPr/>
          <a:lstStyle/>
          <a:p>
            <a:pPr algn="l"/>
            <a:r>
              <a:rPr lang="cs-CZ" sz="3500" dirty="0" smtClean="0">
                <a:solidFill>
                  <a:srgbClr val="FFFF00"/>
                </a:solidFill>
                <a:latin typeface="Batang" pitchFamily="18" charset="-127"/>
              </a:rPr>
              <a:t>Diskuse výsledků</a:t>
            </a:r>
            <a:endParaRPr lang="cs-CZ" sz="35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196752"/>
            <a:ext cx="82089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cs-CZ" sz="2800" kern="0" dirty="0" smtClean="0">
                <a:latin typeface="Batang" pitchFamily="18" charset="-127"/>
              </a:rPr>
              <a:t> </a:t>
            </a:r>
            <a:r>
              <a:rPr lang="cs-CZ" sz="2500" kern="0" dirty="0" smtClean="0">
                <a:latin typeface="Batang" pitchFamily="18" charset="-127"/>
              </a:rPr>
              <a:t>Které stroje budou provádět vrstvy stmelené a které vrstvy nestmelené?</a:t>
            </a: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717954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3717032"/>
            <a:ext cx="896448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cs-CZ" sz="2800" kern="0" dirty="0" smtClean="0">
                <a:latin typeface="Batang" pitchFamily="18" charset="-127"/>
              </a:rPr>
              <a:t> J</a:t>
            </a:r>
            <a:r>
              <a:rPr lang="cs-CZ" sz="2500" kern="0" dirty="0" smtClean="0">
                <a:latin typeface="Batang" pitchFamily="18" charset="-127"/>
              </a:rPr>
              <a:t>aká firma bude mít největší zastoupení v sestavě?</a:t>
            </a: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365104"/>
            <a:ext cx="80946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936104"/>
          </a:xfrm>
        </p:spPr>
        <p:txBody>
          <a:bodyPr/>
          <a:lstStyle/>
          <a:p>
            <a:pPr algn="l"/>
            <a:r>
              <a:rPr lang="cs-CZ" sz="3500" dirty="0" smtClean="0">
                <a:solidFill>
                  <a:srgbClr val="FFFF00"/>
                </a:solidFill>
                <a:latin typeface="Batang" pitchFamily="18" charset="-127"/>
              </a:rPr>
              <a:t>Diskuse výsledků</a:t>
            </a:r>
            <a:endParaRPr lang="cs-CZ" sz="3500" dirty="0">
              <a:solidFill>
                <a:srgbClr val="FFFF00"/>
              </a:solidFill>
              <a:latin typeface="Batang" pitchFamily="18" charset="-127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196752"/>
            <a:ext cx="82089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cs-CZ" sz="2800" kern="0" dirty="0" smtClean="0">
                <a:latin typeface="Batang" pitchFamily="18" charset="-127"/>
              </a:rPr>
              <a:t> </a:t>
            </a:r>
            <a:r>
              <a:rPr lang="cs-CZ" sz="2500" kern="0" dirty="0" smtClean="0">
                <a:latin typeface="Batang" pitchFamily="18" charset="-127"/>
              </a:rPr>
              <a:t>Jaké parametry budou mít největší váhu?</a:t>
            </a: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861659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4077072"/>
            <a:ext cx="82089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500" kern="0" dirty="0" smtClean="0">
                <a:latin typeface="Batang" pitchFamily="18" charset="-127"/>
                <a:ea typeface="+mj-ea"/>
                <a:cs typeface="+mj-cs"/>
              </a:rPr>
              <a:t>- ekonomicko-organizační kritéria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2500" kern="0" dirty="0" smtClean="0">
                <a:latin typeface="Batang" pitchFamily="18" charset="-127"/>
                <a:ea typeface="+mj-ea"/>
                <a:cs typeface="+mj-cs"/>
              </a:rPr>
              <a:t> cena stroje, počet najetých </a:t>
            </a:r>
            <a:r>
              <a:rPr lang="cs-CZ" sz="2500" kern="0" dirty="0" err="1" smtClean="0">
                <a:latin typeface="Batang" pitchFamily="18" charset="-127"/>
                <a:ea typeface="+mj-ea"/>
                <a:cs typeface="+mj-cs"/>
              </a:rPr>
              <a:t>motohodin</a:t>
            </a:r>
            <a:endParaRPr lang="cs-CZ" sz="2500" kern="0" dirty="0" smtClean="0">
              <a:latin typeface="Batang" pitchFamily="18" charset="-127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698</TotalTime>
  <Words>315</Words>
  <Application>Microsoft Office PowerPoint</Application>
  <PresentationFormat>Předvádění na obrazovce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Proudění</vt:lpstr>
      <vt:lpstr>Výběr stavebních strojů pro konkrétní stavební práce</vt:lpstr>
      <vt:lpstr>Obsah prezentace</vt:lpstr>
      <vt:lpstr>Téma a cíl práce</vt:lpstr>
      <vt:lpstr>Teoretická část</vt:lpstr>
      <vt:lpstr>Aplikační část</vt:lpstr>
      <vt:lpstr>Aplikační část</vt:lpstr>
      <vt:lpstr>Aplikační část</vt:lpstr>
      <vt:lpstr>Diskuse výsledků</vt:lpstr>
      <vt:lpstr>Diskuse výsledků</vt:lpstr>
      <vt:lpstr>Doplňující 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MATURITNÍ PRÁCE</dc:title>
  <dc:creator>HONZA</dc:creator>
  <cp:lastModifiedBy>HONZA</cp:lastModifiedBy>
  <cp:revision>32</cp:revision>
  <dcterms:created xsi:type="dcterms:W3CDTF">2012-05-14T11:07:40Z</dcterms:created>
  <dcterms:modified xsi:type="dcterms:W3CDTF">2017-01-31T16:44:39Z</dcterms:modified>
</cp:coreProperties>
</file>