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75" d="100"/>
          <a:sy n="75" d="100"/>
        </p:scale>
        <p:origin x="-169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075" y="1904999"/>
            <a:ext cx="6480048" cy="1382887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+mj-lt"/>
              </a:rPr>
              <a:t>Konstrukční návrh spojení součástí nýtovým spojem</a:t>
            </a:r>
            <a:endParaRPr lang="en-US" sz="4000" dirty="0">
              <a:latin typeface="+mj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4524375"/>
            <a:ext cx="5219700" cy="1230313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algn="l"/>
            <a:r>
              <a:rPr lang="cs-CZ" dirty="0" smtClean="0">
                <a:latin typeface="+mj-lt"/>
              </a:rPr>
              <a:t>Autor: </a:t>
            </a:r>
            <a:r>
              <a:rPr lang="cs-CZ" dirty="0">
                <a:latin typeface="+mj-lt"/>
              </a:rPr>
              <a:t>M</a:t>
            </a:r>
            <a:r>
              <a:rPr lang="cs-CZ" dirty="0" smtClean="0">
                <a:latin typeface="+mj-lt"/>
              </a:rPr>
              <a:t>iroslav </a:t>
            </a:r>
            <a:r>
              <a:rPr lang="cs-CZ" dirty="0">
                <a:latin typeface="+mj-lt"/>
              </a:rPr>
              <a:t>H</a:t>
            </a:r>
            <a:r>
              <a:rPr lang="cs-CZ" dirty="0" smtClean="0">
                <a:latin typeface="+mj-lt"/>
              </a:rPr>
              <a:t>avel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Vedoucí práce: doc. Ing. Petr Hrubý, CSc.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Oponent práce: Ing. Petr </a:t>
            </a:r>
            <a:r>
              <a:rPr lang="cs-CZ" dirty="0">
                <a:latin typeface="+mj-lt"/>
              </a:rPr>
              <a:t>J</a:t>
            </a:r>
            <a:r>
              <a:rPr lang="cs-CZ" dirty="0" smtClean="0">
                <a:latin typeface="+mj-lt"/>
              </a:rPr>
              <a:t>akubec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43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Cíl práce</a:t>
            </a:r>
            <a:endParaRPr lang="cs-CZ" sz="4000" dirty="0"/>
          </a:p>
        </p:txBody>
      </p:sp>
      <p:pic>
        <p:nvPicPr>
          <p:cNvPr id="1027" name="Picture 3" descr="C:\Users\Miroslav\Desktop\VŠTE\Bakalářská práce\Aplikační část - podklady\Kern\fotky dílu\20151106_1426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986" y="4121150"/>
            <a:ext cx="4672013" cy="23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905453" y="1993900"/>
            <a:ext cx="4822247" cy="20066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+mj-lt"/>
              </a:rPr>
              <a:t>Provedení pevnostních výpočtů</a:t>
            </a:r>
          </a:p>
          <a:p>
            <a:r>
              <a:rPr lang="cs-CZ" sz="2000" dirty="0" smtClean="0">
                <a:latin typeface="+mj-lt"/>
              </a:rPr>
              <a:t>Optimalizace konstrukčních parametrů</a:t>
            </a:r>
          </a:p>
          <a:p>
            <a:r>
              <a:rPr lang="cs-CZ" sz="2000" dirty="0" smtClean="0">
                <a:latin typeface="+mj-lt"/>
              </a:rPr>
              <a:t>Experimentální ověření pevnosti nýtového spoje</a:t>
            </a:r>
            <a:endParaRPr lang="cs-CZ" sz="2000" dirty="0">
              <a:latin typeface="+mj-lt"/>
            </a:endParaRPr>
          </a:p>
        </p:txBody>
      </p:sp>
      <p:pic>
        <p:nvPicPr>
          <p:cNvPr id="1028" name="Picture 4" descr="C:\Users\Miroslav\Desktop\VŠTE\Bakalářská práce\Aplikační část - podklady\Kern\fotky dílu\20151106_14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01" y="1816100"/>
            <a:ext cx="272188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1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N</a:t>
            </a:r>
            <a:r>
              <a:rPr lang="cs-CZ" sz="4000" dirty="0" smtClean="0"/>
              <a:t>ýtování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8300" y="2057401"/>
            <a:ext cx="4406900" cy="33655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+mj-lt"/>
              </a:rPr>
              <a:t>Nejstarší montážní operace</a:t>
            </a:r>
          </a:p>
          <a:p>
            <a:r>
              <a:rPr lang="cs-CZ" sz="2000" dirty="0" smtClean="0">
                <a:latin typeface="+mj-lt"/>
              </a:rPr>
              <a:t>Výhody a nevýhody nýtování</a:t>
            </a:r>
          </a:p>
          <a:p>
            <a:r>
              <a:rPr lang="cs-CZ" sz="2000" dirty="0" smtClean="0">
                <a:latin typeface="+mj-lt"/>
              </a:rPr>
              <a:t>Moderní druhy nýtování:</a:t>
            </a:r>
          </a:p>
          <a:p>
            <a:pPr lvl="1"/>
            <a:r>
              <a:rPr lang="cs-CZ" sz="2000" dirty="0" smtClean="0">
                <a:latin typeface="+mj-lt"/>
              </a:rPr>
              <a:t>Orbitální nýtování</a:t>
            </a:r>
          </a:p>
          <a:p>
            <a:pPr lvl="1"/>
            <a:r>
              <a:rPr lang="cs-CZ" sz="2000" dirty="0" smtClean="0">
                <a:latin typeface="+mj-lt"/>
              </a:rPr>
              <a:t>Měkčení nýtů</a:t>
            </a:r>
          </a:p>
          <a:p>
            <a:pPr lvl="1"/>
            <a:r>
              <a:rPr lang="cs-CZ" sz="2000" dirty="0" smtClean="0">
                <a:latin typeface="+mj-lt"/>
              </a:rPr>
              <a:t>Elektromagnetické nýtování</a:t>
            </a:r>
          </a:p>
          <a:p>
            <a:pPr lvl="1"/>
            <a:r>
              <a:rPr lang="cs-CZ" sz="2000" dirty="0" smtClean="0">
                <a:latin typeface="+mj-lt"/>
              </a:rPr>
              <a:t>Radiální nýtování</a:t>
            </a:r>
          </a:p>
          <a:p>
            <a:pPr marL="448056" lvl="1" indent="0">
              <a:buNone/>
            </a:pPr>
            <a:endParaRPr lang="cs-CZ" sz="1600" dirty="0" smtClean="0"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  <p:pic>
        <p:nvPicPr>
          <p:cNvPr id="10" name="Picture 4" descr="C:\Users\Miroslav\Desktop\VŠTE\Bakalářská práce\Teoretická část - podklady\Obrázky\orbital_riv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79091"/>
            <a:ext cx="2522506" cy="29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roslav\Desktop\VŠTE\Bakalářská práce\Teoretická část - podklady\Obrázky\RTEmagicC_Bild_2_Nieten_Radialnieten_Arbeits_02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40" y="1879091"/>
            <a:ext cx="2017760" cy="29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6627003" y="4844448"/>
            <a:ext cx="23241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cs-CZ" sz="1800" dirty="0" smtClean="0">
                <a:latin typeface="+mj-lt"/>
              </a:rPr>
              <a:t>Orbitální nýtování</a:t>
            </a:r>
            <a:endParaRPr lang="cs-CZ" sz="18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10040" y="4844448"/>
            <a:ext cx="200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Font typeface="Wingdings 2"/>
              <a:buNone/>
            </a:pPr>
            <a:r>
              <a:rPr lang="cs-CZ" dirty="0">
                <a:latin typeface="+mj-lt"/>
              </a:rPr>
              <a:t>Radiální nýtování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55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Aplikační část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77800" y="1524001"/>
            <a:ext cx="5943600" cy="1485899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+mj-lt"/>
              </a:rPr>
              <a:t>Popis prototypu</a:t>
            </a:r>
          </a:p>
          <a:p>
            <a:r>
              <a:rPr lang="cs-CZ" sz="2000" dirty="0" smtClean="0">
                <a:latin typeface="+mj-lt"/>
              </a:rPr>
              <a:t>Výroba prototypu</a:t>
            </a:r>
          </a:p>
          <a:p>
            <a:r>
              <a:rPr lang="cs-CZ" sz="2000" dirty="0" smtClean="0">
                <a:latin typeface="+mj-lt"/>
              </a:rPr>
              <a:t>Konstrukční návrh nýtového usazení</a:t>
            </a:r>
            <a:endParaRPr lang="cs-CZ" sz="2000" dirty="0">
              <a:latin typeface="+mj-lt"/>
            </a:endParaRPr>
          </a:p>
        </p:txBody>
      </p:sp>
      <p:pic>
        <p:nvPicPr>
          <p:cNvPr id="4099" name="Picture 3" descr="C:\Users\Miroslav\Desktop\VŠTE\Bakalářská práce\Aplikační část - podklady\Kern\fotky dílu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7" y="2832099"/>
            <a:ext cx="5576258" cy="31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roslav\Desktop\VŠTE\Bakalářská práce\Aplikační část - podklady\Kern\fotky dílu\20151106_14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53" y="1182191"/>
            <a:ext cx="2931195" cy="49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9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Pevnostní výpočet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9700" y="1612900"/>
                <a:ext cx="4660900" cy="4525963"/>
              </a:xfrm>
            </p:spPr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cs-CZ" dirty="0" smtClean="0"/>
                  <a:t>   </a:t>
                </a:r>
                <a:r>
                  <a:rPr lang="cs-CZ" sz="2000" u="sng" dirty="0" smtClean="0">
                    <a:latin typeface="+mj-lt"/>
                  </a:rPr>
                  <a:t>Smyk </a:t>
                </a:r>
                <a:r>
                  <a:rPr lang="cs-CZ" sz="2000" u="sng" dirty="0">
                    <a:latin typeface="+mj-lt"/>
                  </a:rPr>
                  <a:t>nýtu: </a:t>
                </a:r>
                <a:endParaRPr lang="cs-CZ" sz="2000" dirty="0">
                  <a:latin typeface="+mj-lt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+mj-lt"/>
                        </a:rPr>
                        <m:t>𝜏</m:t>
                      </m:r>
                      <m:r>
                        <a:rPr lang="cs-CZ" sz="2000" i="1"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cs-CZ" sz="20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+mj-lt"/>
                            </a:rPr>
                            <m:t>𝐹</m:t>
                          </m:r>
                        </m:num>
                        <m:den>
                          <m:r>
                            <a:rPr lang="cs-CZ" sz="2000" i="1">
                              <a:latin typeface="+mj-lt"/>
                            </a:rPr>
                            <m:t>𝑖</m:t>
                          </m:r>
                          <m:r>
                            <a:rPr lang="cs-CZ" sz="2000" i="1">
                              <a:latin typeface="+mj-lt"/>
                            </a:rPr>
                            <m:t>∗</m:t>
                          </m:r>
                          <m:r>
                            <a:rPr lang="cs-CZ" sz="2000" i="1">
                              <a:latin typeface="+mj-lt"/>
                            </a:rPr>
                            <m:t>𝑛</m:t>
                          </m:r>
                          <m:r>
                            <a:rPr lang="cs-CZ" sz="2000" i="1">
                              <a:latin typeface="+mj-lt"/>
                            </a:rPr>
                            <m:t>∗ </m:t>
                          </m:r>
                          <m:f>
                            <m:fPr>
                              <m:ctrlPr>
                                <a:rPr lang="cs-CZ" sz="2000" i="1">
                                  <a:latin typeface="+mj-lt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+mj-lt"/>
                                </a:rPr>
                                <m:t>𝜋</m:t>
                              </m:r>
                              <m:r>
                                <a:rPr lang="cs-CZ" sz="2000" i="1">
                                  <a:latin typeface="+mj-lt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+mj-lt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2000" i="1">
                                          <a:latin typeface="+mj-l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000" i="1">
                                          <a:latin typeface="+mj-lt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cs-CZ" sz="2000" i="1">
                                          <a:latin typeface="+mj-lt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cs-CZ" sz="2000" i="1">
                                  <a:latin typeface="+mj-lt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000" i="1">
                          <a:latin typeface="+mj-lt"/>
                        </a:rPr>
                        <m:t> ≤ </m:t>
                      </m:r>
                      <m:sSub>
                        <m:sSubPr>
                          <m:ctrlPr>
                            <a:rPr lang="cs-CZ" sz="2000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+mj-lt"/>
                            </a:rPr>
                            <m:t>𝜏</m:t>
                          </m:r>
                        </m:e>
                        <m:sub>
                          <m:r>
                            <a:rPr lang="cs-CZ" sz="2000" i="1">
                              <a:latin typeface="+mj-lt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cs-CZ" sz="2000" dirty="0">
                  <a:latin typeface="+mj-lt"/>
                </a:endParaRPr>
              </a:p>
              <a:p>
                <a:pPr marL="36576" indent="0">
                  <a:buNone/>
                </a:pPr>
                <a:endParaRPr lang="cs-CZ" sz="2000" i="1" dirty="0">
                  <a:latin typeface="+mj-lt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+mj-lt"/>
                        </a:rPr>
                        <m:t>𝜏</m:t>
                      </m:r>
                      <m:r>
                        <a:rPr lang="cs-CZ" sz="2000" i="1"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cs-CZ" sz="20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+mj-lt"/>
                            </a:rPr>
                            <m:t>1000</m:t>
                          </m:r>
                        </m:num>
                        <m:den>
                          <m:r>
                            <a:rPr lang="cs-CZ" sz="2000" i="1">
                              <a:latin typeface="+mj-lt"/>
                            </a:rPr>
                            <m:t>1∗1∗ </m:t>
                          </m:r>
                          <m:f>
                            <m:fPr>
                              <m:ctrlPr>
                                <a:rPr lang="cs-CZ" sz="2000" i="1">
                                  <a:latin typeface="+mj-lt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+mj-lt"/>
                                </a:rPr>
                                <m:t>𝜋</m:t>
                              </m:r>
                              <m:r>
                                <a:rPr lang="cs-CZ" sz="2000" i="1">
                                  <a:latin typeface="+mj-lt"/>
                                </a:rPr>
                                <m:t>∗(</m:t>
                              </m:r>
                              <m:sSup>
                                <m:sSupPr>
                                  <m:ctrlPr>
                                    <a:rPr lang="cs-CZ" sz="2000" i="1">
                                      <a:latin typeface="+mj-lt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i="1">
                                      <a:latin typeface="+mj-lt"/>
                                    </a:rPr>
                                    <m:t>15,98</m:t>
                                  </m:r>
                                </m:e>
                                <m:sup>
                                  <m:r>
                                    <a:rPr lang="cs-CZ" sz="2000" i="1">
                                      <a:latin typeface="+mj-lt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i="1">
                                  <a:latin typeface="+mj-lt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000" i="1">
                                  <a:latin typeface="+mj-lt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cs-CZ" sz="2000" i="1">
                          <a:latin typeface="+mj-lt"/>
                        </a:rPr>
                        <m:t>  ≤270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  <a:p>
                <a:pPr marL="36576" indent="0">
                  <a:buNone/>
                </a:pPr>
                <a:endParaRPr lang="cs-CZ" sz="2000" i="1" u="sng" dirty="0" smtClean="0">
                  <a:latin typeface="+mj-lt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u="sng">
                          <a:latin typeface="+mj-lt"/>
                        </a:rPr>
                        <m:t>𝜏</m:t>
                      </m:r>
                      <m:r>
                        <a:rPr lang="cs-CZ" sz="2000" i="1" u="sng">
                          <a:latin typeface="+mj-lt"/>
                        </a:rPr>
                        <m:t>= 4,98 </m:t>
                      </m:r>
                      <m:r>
                        <a:rPr lang="cs-CZ" sz="2000" i="1" u="sng">
                          <a:latin typeface="+mj-lt"/>
                        </a:rPr>
                        <m:t>𝑀𝑃𝑎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9700" y="1612900"/>
                <a:ext cx="46609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1700" y="1714500"/>
                <a:ext cx="4318000" cy="4525963"/>
              </a:xfrm>
            </p:spPr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cs-CZ" sz="2000" u="sng" dirty="0">
                    <a:latin typeface="+mj-lt"/>
                  </a:rPr>
                  <a:t>Otlačení na nýtu:</a:t>
                </a:r>
                <a:endParaRPr lang="cs-CZ" sz="2000" dirty="0">
                  <a:latin typeface="+mj-lt"/>
                </a:endParaRPr>
              </a:p>
              <a:p>
                <a:pPr marL="36576" indent="0">
                  <a:buNone/>
                </a:pPr>
                <a:endParaRPr lang="cs-CZ" sz="2000" i="1" dirty="0" smtClean="0">
                  <a:latin typeface="+mj-lt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+mj-lt"/>
                        </a:rPr>
                        <m:t>𝑝</m:t>
                      </m:r>
                      <m:r>
                        <a:rPr lang="cs-CZ" sz="2000" i="1"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cs-CZ" sz="20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+mj-lt"/>
                            </a:rPr>
                            <m:t>𝐹</m:t>
                          </m:r>
                        </m:num>
                        <m:den>
                          <m:r>
                            <a:rPr lang="cs-CZ" sz="2000" i="1">
                              <a:latin typeface="+mj-lt"/>
                            </a:rPr>
                            <m:t>𝑛</m:t>
                          </m:r>
                          <m:r>
                            <a:rPr lang="cs-CZ" sz="2000" i="1">
                              <a:latin typeface="+mj-lt"/>
                            </a:rPr>
                            <m:t>∗</m:t>
                          </m:r>
                          <m:r>
                            <a:rPr lang="cs-CZ" sz="2000" i="1">
                              <a:latin typeface="+mj-lt"/>
                            </a:rPr>
                            <m:t>𝑑</m:t>
                          </m:r>
                          <m:r>
                            <a:rPr lang="cs-CZ" sz="2000" i="1">
                              <a:latin typeface="+mj-lt"/>
                            </a:rPr>
                            <m:t>∗</m:t>
                          </m:r>
                          <m:r>
                            <a:rPr lang="cs-CZ" sz="2000" i="1">
                              <a:latin typeface="+mj-lt"/>
                            </a:rPr>
                            <m:t>𝑎</m:t>
                          </m:r>
                        </m:den>
                      </m:f>
                      <m:r>
                        <a:rPr lang="cs-CZ" sz="2000" i="1">
                          <a:latin typeface="+mj-lt"/>
                        </a:rPr>
                        <m:t> ≤</m:t>
                      </m:r>
                      <m:sSub>
                        <m:sSubPr>
                          <m:ctrlPr>
                            <a:rPr lang="cs-CZ" sz="2000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+mj-lt"/>
                            </a:rPr>
                            <m:t>𝑝</m:t>
                          </m:r>
                        </m:e>
                        <m:sub>
                          <m:r>
                            <a:rPr lang="cs-CZ" sz="2000" i="1">
                              <a:latin typeface="+mj-lt"/>
                            </a:rPr>
                            <m:t>𝐷</m:t>
                          </m:r>
                          <m:r>
                            <a:rPr lang="cs-CZ" sz="2000" i="1">
                              <a:latin typeface="+mj-lt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r>
                  <a:rPr lang="cs-CZ" sz="2000" dirty="0">
                    <a:latin typeface="+mj-lt"/>
                  </a:rPr>
                  <a:t/>
                </a:r>
                <a:br>
                  <a:rPr lang="cs-CZ" sz="2000" dirty="0">
                    <a:latin typeface="+mj-lt"/>
                  </a:rPr>
                </a:br>
                <a:endParaRPr lang="cs-CZ" sz="2000" dirty="0" smtClean="0">
                  <a:latin typeface="+mj-lt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+mj-lt"/>
                        </a:rPr>
                        <m:t>𝑝</m:t>
                      </m:r>
                      <m:r>
                        <a:rPr lang="cs-CZ" sz="2000" i="1"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cs-CZ" sz="20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+mj-lt"/>
                            </a:rPr>
                            <m:t>1000</m:t>
                          </m:r>
                        </m:num>
                        <m:den>
                          <m:r>
                            <a:rPr lang="cs-CZ" sz="2000" i="1">
                              <a:latin typeface="+mj-lt"/>
                            </a:rPr>
                            <m:t>1∗15,98∗2,7</m:t>
                          </m:r>
                        </m:den>
                      </m:f>
                      <m:r>
                        <a:rPr lang="cs-CZ" sz="2000" i="1">
                          <a:latin typeface="+mj-lt"/>
                        </a:rPr>
                        <m:t> ≤330</m:t>
                      </m:r>
                    </m:oMath>
                  </m:oMathPara>
                </a14:m>
                <a:endParaRPr lang="cs-CZ" sz="2000" dirty="0" smtClean="0">
                  <a:latin typeface="+mj-lt"/>
                </a:endParaRPr>
              </a:p>
              <a:p>
                <a:pPr marL="36576" indent="0">
                  <a:buNone/>
                </a:pPr>
                <a:endParaRPr lang="cs-CZ" sz="2000" i="1" u="sng" dirty="0" smtClean="0">
                  <a:latin typeface="+mj-lt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u="sng">
                          <a:latin typeface="+mj-lt"/>
                        </a:rPr>
                        <m:t>𝑝</m:t>
                      </m:r>
                      <m:r>
                        <a:rPr lang="cs-CZ" sz="2000" i="1" u="sng">
                          <a:latin typeface="+mj-lt"/>
                        </a:rPr>
                        <m:t>= 23,17 </m:t>
                      </m:r>
                      <m:r>
                        <a:rPr lang="cs-CZ" sz="2000" i="1" u="sng">
                          <a:latin typeface="+mj-lt"/>
                        </a:rPr>
                        <m:t>𝑀𝑃𝑎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1700" y="1714500"/>
                <a:ext cx="4318000" cy="4525963"/>
              </a:xfrm>
              <a:blipFill rotWithShape="1">
                <a:blip r:embed="rId3"/>
                <a:stretch>
                  <a:fillRect l="-706" t="-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1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Nýtování prototypu</a:t>
            </a:r>
            <a:endParaRPr lang="cs-CZ" sz="4000" dirty="0"/>
          </a:p>
        </p:txBody>
      </p:sp>
      <p:pic>
        <p:nvPicPr>
          <p:cNvPr id="5122" name="Picture 2" descr="C:\Users\Miroslav\Desktop\VŠTE\Bakalářská práce\Aplikační část - podklady\Kern\fotky dílu\13009937_10204850722226767_1728916950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982950"/>
            <a:ext cx="4626304" cy="3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roslav\Desktop\VŠTE\Bakalářská práce\Aplikační část - podklady\Kern\fotky dílu\13009748_10204850738427172_1174450498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2" y="1422400"/>
            <a:ext cx="2771527" cy="49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Zátěžová cyklická zkouška</a:t>
            </a:r>
            <a:endParaRPr lang="cs-CZ" sz="4000" dirty="0"/>
          </a:p>
        </p:txBody>
      </p:sp>
      <p:pic>
        <p:nvPicPr>
          <p:cNvPr id="6146" name="Picture 2" descr="C:\Users\Miroslav\Desktop\VŠTE\Bakalářská práce\Aplikační část - podklady\Kern\fotky dílu\12986453_10204850734107064_249429464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3181"/>
            <a:ext cx="47752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roslav\Desktop\VŠTE\Bakalářská práce\Aplikační část - podklady\Kern\fotky dílu\13016697_10204850733827057_1319876743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0" y="1260574"/>
            <a:ext cx="4475349" cy="26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177800" y="1600200"/>
            <a:ext cx="4165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330200" y="1638301"/>
            <a:ext cx="4013200" cy="2882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Pootočení nesmí být po 220 cyklech více než 3°</a:t>
            </a:r>
          </a:p>
          <a:p>
            <a:r>
              <a:rPr lang="cs-CZ" sz="2000" dirty="0" smtClean="0">
                <a:latin typeface="+mj-lt"/>
              </a:rPr>
              <a:t>Sinusoidní zatížení s frekvencí 0,15 Hz</a:t>
            </a:r>
          </a:p>
          <a:p>
            <a:r>
              <a:rPr lang="cs-CZ" sz="2000" dirty="0">
                <a:latin typeface="+mj-lt"/>
              </a:rPr>
              <a:t>Max. síla </a:t>
            </a:r>
            <a:r>
              <a:rPr lang="cs-CZ" sz="2000" dirty="0" smtClean="0">
                <a:latin typeface="+mj-lt"/>
              </a:rPr>
              <a:t>1 000 </a:t>
            </a:r>
            <a:r>
              <a:rPr lang="cs-CZ" sz="2000" dirty="0">
                <a:latin typeface="+mj-lt"/>
              </a:rPr>
              <a:t>N</a:t>
            </a:r>
          </a:p>
          <a:p>
            <a:r>
              <a:rPr lang="cs-CZ" sz="2000" dirty="0" smtClean="0">
                <a:latin typeface="+mj-lt"/>
              </a:rPr>
              <a:t>Min. síla 100 N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7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Výsledky a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4724400"/>
            <a:ext cx="8051800" cy="137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000" dirty="0" smtClean="0">
                <a:latin typeface="+mj-lt"/>
              </a:rPr>
              <a:t>Prototyp, podle cyklické zátěžové zkoušky, vyhovuje požadavkům zákazníka.</a:t>
            </a:r>
            <a:endParaRPr lang="cs-CZ" sz="2000" dirty="0">
              <a:latin typeface="+mj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756594"/>
              </p:ext>
            </p:extLst>
          </p:nvPr>
        </p:nvGraphicFramePr>
        <p:xfrm>
          <a:off x="1828800" y="1621363"/>
          <a:ext cx="5511801" cy="295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67"/>
                <a:gridCol w="1837267"/>
                <a:gridCol w="1837267"/>
              </a:tblGrid>
              <a:tr h="387203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zatěžovaných cyklů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Metoda měření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808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Vodováha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Zářezy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565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r>
                        <a:rPr lang="cs-CZ" dirty="0" smtClean="0"/>
                        <a:t>°</a:t>
                      </a:r>
                      <a:endParaRPr lang="cs-CZ" dirty="0"/>
                    </a:p>
                  </a:txBody>
                  <a:tcPr/>
                </a:tc>
              </a:tr>
              <a:tr h="49565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1,4°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1,2</a:t>
                      </a:r>
                      <a:r>
                        <a:rPr lang="cs-CZ" dirty="0" smtClean="0"/>
                        <a:t>°</a:t>
                      </a:r>
                      <a:endParaRPr lang="cs-CZ" dirty="0"/>
                    </a:p>
                  </a:txBody>
                  <a:tcPr/>
                </a:tc>
              </a:tr>
              <a:tr h="49565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1,4</a:t>
                      </a:r>
                      <a:r>
                        <a:rPr lang="cs-CZ" dirty="0" smtClean="0"/>
                        <a:t>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1,2</a:t>
                      </a:r>
                      <a:r>
                        <a:rPr lang="cs-CZ" dirty="0" smtClean="0"/>
                        <a:t>°</a:t>
                      </a:r>
                      <a:endParaRPr lang="cs-CZ" dirty="0"/>
                    </a:p>
                  </a:txBody>
                  <a:tcPr/>
                </a:tc>
              </a:tr>
              <a:tr h="49565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1,4</a:t>
                      </a:r>
                      <a:r>
                        <a:rPr lang="cs-CZ" dirty="0" smtClean="0"/>
                        <a:t>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1,2</a:t>
                      </a:r>
                      <a:r>
                        <a:rPr lang="cs-CZ" dirty="0" smtClean="0"/>
                        <a:t>°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0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1498600"/>
            <a:ext cx="5214993" cy="4660900"/>
          </a:xfrm>
        </p:spPr>
      </p:pic>
    </p:spTree>
    <p:extLst>
      <p:ext uri="{BB962C8B-B14F-4D97-AF65-F5344CB8AC3E}">
        <p14:creationId xmlns:p14="http://schemas.microsoft.com/office/powerpoint/2010/main" val="195781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210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Technic</vt:lpstr>
      <vt:lpstr>Prezentace aplikace PowerPoint</vt:lpstr>
      <vt:lpstr>Cíl práce</vt:lpstr>
      <vt:lpstr>Nýtování</vt:lpstr>
      <vt:lpstr>Aplikační část</vt:lpstr>
      <vt:lpstr>Pevnostní výpočet</vt:lpstr>
      <vt:lpstr>Nýtování prototypu</vt:lpstr>
      <vt:lpstr>Zátěžová cyklická zkouška</vt:lpstr>
      <vt:lpstr>Výsledky a shrnutí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Havel</dc:creator>
  <cp:lastModifiedBy>Miroslav Havel</cp:lastModifiedBy>
  <cp:revision>17</cp:revision>
  <dcterms:created xsi:type="dcterms:W3CDTF">2014-09-16T21:40:21Z</dcterms:created>
  <dcterms:modified xsi:type="dcterms:W3CDTF">2017-02-01T22:28:37Z</dcterms:modified>
</cp:coreProperties>
</file>