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16"/>
  </p:notesMasterIdLst>
  <p:sldIdLst>
    <p:sldId id="256" r:id="rId2"/>
    <p:sldId id="257" r:id="rId3"/>
    <p:sldId id="259" r:id="rId4"/>
    <p:sldId id="258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5715000" type="screen16x1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834" y="-10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7C8D8-FE55-4B63-B354-E5F9ADD56B46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66025-3161-4AB5-9977-E834C0B278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87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66025-3161-4AB5-9977-E834C0B2785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262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712099" y="4270717"/>
            <a:ext cx="1577458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646907"/>
            <a:ext cx="8062912" cy="1225021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1875233"/>
            <a:ext cx="8062912" cy="14605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5010547"/>
            <a:ext cx="5791200" cy="304271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C96350C-B919-41CE-BFC8-F722A2250ACF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4708920"/>
            <a:ext cx="5791200" cy="304271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4793590"/>
            <a:ext cx="502920" cy="304271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E628901-A621-41CB-B079-8AC94B6756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350C-B919-41CE-BFC8-F722A2250ACF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8901-A621-41CB-B079-8AC94B6756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17500"/>
            <a:ext cx="1905000" cy="4572000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17500"/>
            <a:ext cx="6248400" cy="45720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350C-B919-41CE-BFC8-F722A2250ACF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8901-A621-41CB-B079-8AC94B6756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2912"/>
            <a:ext cx="8229600" cy="116586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9007"/>
            <a:ext cx="8229600" cy="3810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5400040"/>
            <a:ext cx="2133600" cy="251460"/>
          </a:xfrm>
        </p:spPr>
        <p:txBody>
          <a:bodyPr/>
          <a:lstStyle/>
          <a:p>
            <a:fld id="{CC96350C-B919-41CE-BFC8-F722A2250ACF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5400808"/>
            <a:ext cx="4260056" cy="250693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8901-A621-41CB-B079-8AC94B6756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5862"/>
            <a:ext cx="9129932" cy="5697416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712099" y="150056"/>
            <a:ext cx="1577458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5397500"/>
            <a:ext cx="2133600" cy="254000"/>
          </a:xfrm>
        </p:spPr>
        <p:txBody>
          <a:bodyPr/>
          <a:lstStyle/>
          <a:p>
            <a:fld id="{CC96350C-B919-41CE-BFC8-F722A2250ACF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5400808"/>
            <a:ext cx="4260056" cy="250693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674687"/>
            <a:ext cx="502920" cy="250693"/>
          </a:xfrm>
        </p:spPr>
        <p:txBody>
          <a:bodyPr/>
          <a:lstStyle/>
          <a:p>
            <a:fld id="{EE628901-A621-41CB-B079-8AC94B6756CE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Přímá spojnice 10"/>
          <p:cNvCxnSpPr/>
          <p:nvPr/>
        </p:nvCxnSpPr>
        <p:spPr>
          <a:xfrm rot="10800000">
            <a:off x="6468795" y="7818"/>
            <a:ext cx="2672861" cy="158350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5862"/>
            <a:ext cx="9136966" cy="5703278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26220"/>
            <a:ext cx="7239000" cy="1135063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361280"/>
            <a:ext cx="3886200" cy="1905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35365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35365"/>
            <a:ext cx="4038600" cy="3771636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5400808"/>
            <a:ext cx="2133600" cy="251460"/>
          </a:xfrm>
        </p:spPr>
        <p:txBody>
          <a:bodyPr/>
          <a:lstStyle/>
          <a:p>
            <a:fld id="{CC96350C-B919-41CE-BFC8-F722A2250ACF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5400808"/>
            <a:ext cx="4260056" cy="25146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5400808"/>
            <a:ext cx="502920" cy="251460"/>
          </a:xfrm>
        </p:spPr>
        <p:txBody>
          <a:bodyPr/>
          <a:lstStyle/>
          <a:p>
            <a:fld id="{EE628901-A621-41CB-B079-8AC94B6756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42277"/>
            <a:ext cx="1066800" cy="5128260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42277"/>
            <a:ext cx="581024" cy="251460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2855937"/>
            <a:ext cx="581024" cy="251460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42277"/>
            <a:ext cx="6858000" cy="251460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2855937"/>
            <a:ext cx="6858000" cy="2514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5400808"/>
            <a:ext cx="2130552" cy="251460"/>
          </a:xfrm>
        </p:spPr>
        <p:txBody>
          <a:bodyPr/>
          <a:lstStyle/>
          <a:p>
            <a:fld id="{CC96350C-B919-41CE-BFC8-F722A2250ACF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5400808"/>
            <a:ext cx="4261104" cy="251460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5402580"/>
            <a:ext cx="502920" cy="251460"/>
          </a:xfrm>
        </p:spPr>
        <p:txBody>
          <a:bodyPr/>
          <a:lstStyle>
            <a:lvl1pPr algn="ctr">
              <a:defRPr/>
            </a:lvl1pPr>
          </a:lstStyle>
          <a:p>
            <a:fld id="{EE628901-A621-41CB-B079-8AC94B6756C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350C-B919-41CE-BFC8-F722A2250ACF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28901-A621-41CB-B079-8AC94B6756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5400808"/>
            <a:ext cx="2133600" cy="251460"/>
          </a:xfrm>
        </p:spPr>
        <p:txBody>
          <a:bodyPr/>
          <a:lstStyle/>
          <a:p>
            <a:fld id="{CC96350C-B919-41CE-BFC8-F722A2250ACF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5401575"/>
            <a:ext cx="4260056" cy="25069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5400808"/>
            <a:ext cx="502920" cy="251460"/>
          </a:xfrm>
        </p:spPr>
        <p:txBody>
          <a:bodyPr/>
          <a:lstStyle/>
          <a:p>
            <a:fld id="{EE628901-A621-41CB-B079-8AC94B6756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06387"/>
            <a:ext cx="914400" cy="49530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06387"/>
            <a:ext cx="2438400" cy="49530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266700"/>
            <a:ext cx="5276088" cy="499110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5463540"/>
            <a:ext cx="2133600" cy="251460"/>
          </a:xfrm>
        </p:spPr>
        <p:txBody>
          <a:bodyPr/>
          <a:lstStyle>
            <a:lvl1pPr>
              <a:defRPr sz="900"/>
            </a:lvl1pPr>
          </a:lstStyle>
          <a:p>
            <a:fld id="{CC96350C-B919-41CE-BFC8-F722A2250ACF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5463540"/>
            <a:ext cx="5143120" cy="251460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5463540"/>
            <a:ext cx="502920" cy="251460"/>
          </a:xfrm>
        </p:spPr>
        <p:txBody>
          <a:bodyPr/>
          <a:lstStyle>
            <a:lvl1pPr>
              <a:defRPr sz="900"/>
            </a:lvl1pPr>
          </a:lstStyle>
          <a:p>
            <a:fld id="{EE628901-A621-41CB-B079-8AC94B6756C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25747"/>
            <a:ext cx="914400" cy="53340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11638"/>
            <a:ext cx="7333488" cy="45720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4889500"/>
            <a:ext cx="7333488" cy="5715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5463540"/>
            <a:ext cx="2103120" cy="251460"/>
          </a:xfrm>
        </p:spPr>
        <p:txBody>
          <a:bodyPr/>
          <a:lstStyle>
            <a:lvl1pPr>
              <a:defRPr sz="900"/>
            </a:lvl1pPr>
          </a:lstStyle>
          <a:p>
            <a:fld id="{CC96350C-B919-41CE-BFC8-F722A2250ACF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5464308"/>
            <a:ext cx="4948072" cy="251460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5463540"/>
            <a:ext cx="365760" cy="251460"/>
          </a:xfrm>
        </p:spPr>
        <p:txBody>
          <a:bodyPr/>
          <a:lstStyle>
            <a:lvl1pPr algn="ctr">
              <a:defRPr sz="900"/>
            </a:lvl1pPr>
          </a:lstStyle>
          <a:p>
            <a:fld id="{EE628901-A621-41CB-B079-8AC94B6756C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1724"/>
            <a:ext cx="9129932" cy="5697416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nice 7"/>
          <p:cNvCxnSpPr/>
          <p:nvPr/>
        </p:nvCxnSpPr>
        <p:spPr>
          <a:xfrm>
            <a:off x="0" y="5862"/>
            <a:ext cx="9136966" cy="5703278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rot="10800000" flipV="1">
            <a:off x="6468795" y="4123675"/>
            <a:ext cx="2672861" cy="158350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22912"/>
            <a:ext cx="8229600" cy="116586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569007"/>
            <a:ext cx="8229600" cy="3810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5400808"/>
            <a:ext cx="2133600" cy="2514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C96350C-B919-41CE-BFC8-F722A2250ACF}" type="datetimeFigureOut">
              <a:rPr lang="cs-CZ" smtClean="0"/>
              <a:t>30. 1. 2017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5401575"/>
            <a:ext cx="4260056" cy="25069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5400808"/>
            <a:ext cx="502920" cy="251460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E628901-A621-41CB-B079-8AC94B6756CE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1485513"/>
            <a:ext cx="7342832" cy="1225021"/>
          </a:xfrm>
        </p:spPr>
        <p:txBody>
          <a:bodyPr/>
          <a:lstStyle/>
          <a:p>
            <a:pPr algn="l"/>
            <a:r>
              <a:rPr lang="cs-CZ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BAKALÁŘSKÁ PRÁCE</a:t>
            </a:r>
            <a:endParaRPr lang="cs-CZ" b="1" dirty="0">
              <a:ln w="6350">
                <a:solidFill>
                  <a:schemeClr val="bg1">
                    <a:lumMod val="20000"/>
                    <a:lumOff val="80000"/>
                  </a:schemeClr>
                </a:solidFill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097526"/>
            <a:ext cx="8062912" cy="1776197"/>
          </a:xfrm>
        </p:spPr>
        <p:txBody>
          <a:bodyPr>
            <a:normAutofit/>
          </a:bodyPr>
          <a:lstStyle/>
          <a:p>
            <a:pPr algn="l">
              <a:lnSpc>
                <a:spcPct val="170000"/>
              </a:lnSpc>
            </a:pPr>
            <a:r>
              <a:rPr lang="cs-CZ" sz="16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Student: ONDŘEJ BALOUN 9822 </a:t>
            </a:r>
          </a:p>
          <a:p>
            <a:pPr algn="l">
              <a:lnSpc>
                <a:spcPct val="170000"/>
              </a:lnSpc>
            </a:pPr>
            <a:r>
              <a:rPr lang="cs-CZ" sz="16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Vedoucí bakalářské práce: ING. MICHAL KRAUS Ph.D.</a:t>
            </a:r>
          </a:p>
          <a:p>
            <a:pPr algn="l">
              <a:lnSpc>
                <a:spcPct val="170000"/>
              </a:lnSpc>
            </a:pPr>
            <a:r>
              <a:rPr lang="cs-CZ" sz="16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Oponent: ING. ANDREA ŠANDOVÁ</a:t>
            </a:r>
          </a:p>
          <a:p>
            <a:pPr algn="l">
              <a:lnSpc>
                <a:spcPct val="170000"/>
              </a:lnSpc>
            </a:pPr>
            <a:r>
              <a:rPr lang="cs-CZ" sz="16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ČESKÉ BUDĚJOVICE </a:t>
            </a:r>
            <a:r>
              <a:rPr lang="cs-CZ" sz="16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cs-CZ" sz="16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2/</a:t>
            </a:r>
            <a:r>
              <a:rPr lang="cs-CZ" sz="1600" dirty="0" smtClean="0">
                <a:ln>
                  <a:solidFill>
                    <a:schemeClr val="tx2">
                      <a:lumMod val="10000"/>
                    </a:schemeClr>
                  </a:solidFill>
                </a:ln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2017</a:t>
            </a:r>
            <a:endParaRPr lang="cs-CZ" sz="1600" dirty="0">
              <a:ln>
                <a:solidFill>
                  <a:schemeClr val="tx2">
                    <a:lumMod val="10000"/>
                  </a:schemeClr>
                </a:solidFill>
              </a:ln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cs-CZ" dirty="0">
              <a:ln>
                <a:solidFill>
                  <a:srgbClr val="002060"/>
                </a:solidFill>
              </a:ln>
              <a:solidFill>
                <a:schemeClr val="tx2">
                  <a:lumMod val="10000"/>
                </a:schemeClr>
              </a:solidFill>
            </a:endParaRPr>
          </a:p>
        </p:txBody>
      </p:sp>
      <p:pic>
        <p:nvPicPr>
          <p:cNvPr id="5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139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ENERGETICKÁ BILANCE OBJEKTU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35365"/>
            <a:ext cx="7059550" cy="3771636"/>
          </a:xfrm>
        </p:spPr>
        <p:txBody>
          <a:bodyPr/>
          <a:lstStyle/>
          <a:p>
            <a:pPr>
              <a:buNone/>
            </a:pPr>
            <a:r>
              <a:rPr lang="cs-CZ" sz="2400" b="1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Průměrný </a:t>
            </a:r>
            <a:r>
              <a:rPr lang="cs-CZ" sz="2400" b="1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součinitel prostupu </a:t>
            </a:r>
            <a:r>
              <a:rPr lang="cs-CZ" sz="2400" b="1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tepla budovy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Požadovaný: </a:t>
            </a:r>
            <a:r>
              <a:rPr lang="cs-CZ" sz="2400" dirty="0" err="1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U,em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0,60W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/(m</a:t>
            </a:r>
            <a:r>
              <a:rPr lang="cs-CZ" sz="2400" baseline="30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.K)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Vypočtený: </a:t>
            </a:r>
            <a:r>
              <a:rPr lang="cs-CZ" sz="2400" dirty="0" err="1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U,em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= 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0,38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W/(m</a:t>
            </a:r>
            <a:r>
              <a:rPr lang="cs-CZ" sz="2400" baseline="30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.K)</a:t>
            </a:r>
          </a:p>
          <a:p>
            <a:pPr marL="64008" indent="0">
              <a:buNone/>
            </a:pPr>
            <a:r>
              <a:rPr lang="cs-CZ" sz="2400" b="1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Klasifikační třída prostupu tepla obálkou budovy: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C1 – vyhovující doporučené úrovni </a:t>
            </a:r>
          </a:p>
          <a:p>
            <a:pPr marL="64008" indent="0">
              <a:buNone/>
            </a:pPr>
            <a:endParaRPr lang="cs-CZ" sz="2400" b="1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766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PŘEHLED VÝSLEDKŮ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35365"/>
            <a:ext cx="6851104" cy="3771636"/>
          </a:xfrm>
        </p:spPr>
        <p:txBody>
          <a:bodyPr/>
          <a:lstStyle/>
          <a:p>
            <a:pPr algn="just"/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Aplikovat nové tepelněizolační materiály na stávající objekt a docílit jeho spotřebu energie &lt; 50 kWh/m2 za rok.</a:t>
            </a:r>
          </a:p>
          <a:p>
            <a:pPr marL="64008" indent="0" algn="just">
              <a:buNone/>
            </a:pPr>
            <a:endParaRPr lang="cs-CZ" sz="24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Vyřešit napojení svislých a vodorovných konstrukcí, aby nedocházelo k rosení konstrukce z interiérové strany. </a:t>
            </a:r>
          </a:p>
          <a:p>
            <a:pPr algn="just"/>
            <a:endParaRPr lang="cs-CZ" sz="28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 descr="C:\Users\novot_000\Desktop\validation-symbole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A50021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7340618" y="2068802"/>
            <a:ext cx="1000100" cy="800080"/>
          </a:xfrm>
          <a:prstGeom prst="rect">
            <a:avLst/>
          </a:prstGeom>
          <a:noFill/>
        </p:spPr>
      </p:pic>
      <p:pic>
        <p:nvPicPr>
          <p:cNvPr id="6" name="Picture 2" descr="C:\Users\novot_000\Desktop\validation-symbole.pn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A50021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7340618" y="3865612"/>
            <a:ext cx="1000100" cy="800080"/>
          </a:xfrm>
          <a:prstGeom prst="rect">
            <a:avLst/>
          </a:prstGeom>
          <a:noFill/>
        </p:spPr>
      </p:pic>
      <p:pic>
        <p:nvPicPr>
          <p:cNvPr id="7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5957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DOPLNUJÍCÍ DOTAZY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9348"/>
            <a:ext cx="7059550" cy="3138199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Bylo by možné v rámci realizace opatření vedoucích ke snížení energetické náročnosti objektu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využít některých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 aktuálních dotačních programů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algn="just"/>
            <a:endParaRPr lang="cs-CZ" sz="24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Současná střešní krytina je tvořena azbestocementovými deskami. Jak by bylo nutné postupovat v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případě jejich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výměny?</a:t>
            </a:r>
          </a:p>
        </p:txBody>
      </p:sp>
      <p:pic>
        <p:nvPicPr>
          <p:cNvPr id="5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226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DOPLNUJÍCÍ DOTAZY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35365"/>
            <a:ext cx="7139136" cy="3771636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 případě žádosti o dotační titul, může být doporučena kombinace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několika opatření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, např. i výměna zdroje tepla /chladu. Jaký zdroj tepla/chladu byste v tomto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případě doporučil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? Uvažujte i osazení vzhledem k světovým stranám.</a:t>
            </a:r>
          </a:p>
        </p:txBody>
      </p:sp>
      <p:pic>
        <p:nvPicPr>
          <p:cNvPr id="5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9723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921396"/>
            <a:ext cx="8062912" cy="1225021"/>
          </a:xfrm>
        </p:spPr>
        <p:txBody>
          <a:bodyPr/>
          <a:lstStyle/>
          <a:p>
            <a:pPr algn="l"/>
            <a:r>
              <a:rPr lang="cs-CZ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66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93204"/>
            <a:ext cx="8229600" cy="116586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OBSAH </a:t>
            </a:r>
            <a:endParaRPr lang="cs-CZ" sz="3200" dirty="0">
              <a:ln w="6350">
                <a:solidFill>
                  <a:schemeClr val="bg1">
                    <a:lumMod val="20000"/>
                    <a:lumOff val="80000"/>
                  </a:schemeClr>
                </a:solidFill>
              </a:ln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88399"/>
            <a:ext cx="8229600" cy="4190607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Motivace</a:t>
            </a:r>
          </a:p>
          <a:p>
            <a:pPr marL="64008" indent="0"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Cíl práce</a:t>
            </a:r>
          </a:p>
          <a:p>
            <a:pPr marL="64008" indent="0"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Hypotéza a použité metody práce</a:t>
            </a:r>
          </a:p>
          <a:p>
            <a:pPr marL="64008" indent="0"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Popis stavby</a:t>
            </a:r>
          </a:p>
          <a:p>
            <a:pPr marL="64008" indent="0"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Stavební konstrukce</a:t>
            </a:r>
          </a:p>
          <a:p>
            <a:pPr marL="64008" indent="0"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Energetická bilance objektu</a:t>
            </a:r>
          </a:p>
          <a:p>
            <a:pPr marL="64008" indent="0"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Přehled výsledků</a:t>
            </a:r>
          </a:p>
          <a:p>
            <a:pPr marL="64008" indent="0"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Doplňující dotazy</a:t>
            </a:r>
            <a:endParaRPr lang="cs-CZ" sz="24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8110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304" y="193204"/>
            <a:ext cx="8229600" cy="116586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MOTIVACE</a:t>
            </a:r>
            <a:endParaRPr lang="cs-CZ" sz="3200" dirty="0">
              <a:ln w="6350">
                <a:solidFill>
                  <a:schemeClr val="bg1">
                    <a:lumMod val="20000"/>
                    <a:lumOff val="80000"/>
                  </a:schemeClr>
                </a:solidFill>
              </a:ln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73324"/>
            <a:ext cx="7059550" cy="4105683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Aplikovat nové tepelněizolační materiály na stávající objekt a docílit jeho spotřebu energie &lt;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50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kWh/m2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za rok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64008" indent="0" algn="just">
              <a:buNone/>
            </a:pPr>
            <a:endParaRPr lang="cs-CZ" sz="2400" dirty="0" smtClean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Vyřešit napojení svislých a vodorovných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konstrukcí tak,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aby nedocházelo k rosení konstrukce z interiérové strany. </a:t>
            </a:r>
            <a:endParaRPr lang="cs-CZ" sz="24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917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193204"/>
            <a:ext cx="8229600" cy="116586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CÍL PRÁCE</a:t>
            </a:r>
            <a:endParaRPr lang="cs-CZ" sz="3200" dirty="0">
              <a:ln w="6350">
                <a:solidFill>
                  <a:schemeClr val="bg1">
                    <a:lumMod val="20000"/>
                    <a:lumOff val="80000"/>
                  </a:schemeClr>
                </a:solidFill>
              </a:ln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73324"/>
            <a:ext cx="7128792" cy="4105683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Zpracování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výkresové dokumentace rekonstrukce již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existujícího </a:t>
            </a:r>
            <a:r>
              <a:rPr lang="pl-PL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objektu </a:t>
            </a:r>
            <a:r>
              <a:rPr lang="pl-PL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na objekt s nízkou spotřebou </a:t>
            </a:r>
            <a:r>
              <a:rPr lang="pl-PL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energie.</a:t>
            </a:r>
          </a:p>
          <a:p>
            <a:pPr algn="just"/>
            <a:r>
              <a:rPr lang="pl-PL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Dokumentace ve stupni „Projekt pro stavební povolení”</a:t>
            </a: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Součástí BP je výkresová dokumentace stávající stavu, nového stavu a tepelně technických posouzení</a:t>
            </a:r>
            <a:endParaRPr lang="cs-CZ" sz="24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278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93204"/>
            <a:ext cx="6779096" cy="116586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HYPOTÉZ A POUŽITÉ METODY PRÁCE 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Zpracování výkresové dokumentace rekonstrukce již existujícího </a:t>
            </a:r>
            <a:r>
              <a:rPr lang="pl-PL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objektu na objekt s nízkou spotřebou energie</a:t>
            </a:r>
            <a:r>
              <a:rPr lang="pl-PL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cs-CZ" sz="24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Metoda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shromažďování informací</a:t>
            </a:r>
            <a:endParaRPr lang="cs-CZ" sz="24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etoda navrhování</a:t>
            </a:r>
            <a:endParaRPr lang="cs-CZ" sz="24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endParaRPr lang="cs-CZ" dirty="0"/>
          </a:p>
        </p:txBody>
      </p:sp>
      <p:pic>
        <p:nvPicPr>
          <p:cNvPr id="4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697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POPIS STAVBY</a:t>
            </a:r>
            <a:endParaRPr lang="cs-CZ" sz="3200" dirty="0">
              <a:ln w="6350">
                <a:solidFill>
                  <a:schemeClr val="bg1">
                    <a:lumMod val="20000"/>
                    <a:lumOff val="80000"/>
                  </a:schemeClr>
                </a:solidFill>
              </a:ln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271398"/>
            <a:ext cx="5137459" cy="3014061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323528" y="1188399"/>
            <a:ext cx="6912768" cy="1237053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Rodinný dům, Na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výsluní 719</a:t>
            </a:r>
            <a:endParaRPr lang="cs-CZ" sz="2400" dirty="0" smtClean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r>
              <a:rPr lang="cs-CZ" sz="2400" dirty="0" err="1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Parc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 č.: 1055/44, Kat. </a:t>
            </a:r>
            <a:r>
              <a:rPr lang="cs-CZ" sz="2400" dirty="0" err="1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ú.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: Březnice</a:t>
            </a:r>
            <a:endParaRPr lang="cs-CZ" sz="24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  <p:pic>
        <p:nvPicPr>
          <p:cNvPr id="1026" name="Picture 2" descr="C:\Users\pc\Desktop\Výstřižek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81436"/>
            <a:ext cx="2808312" cy="299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260835" y="5308246"/>
            <a:ext cx="1015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Zdroj: Vlastní</a:t>
            </a:r>
            <a:endParaRPr lang="cs-CZ" sz="11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648124" y="5275423"/>
            <a:ext cx="1015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Zdroj: Vlastní</a:t>
            </a:r>
            <a:endParaRPr lang="cs-CZ" sz="11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80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STAVEBNÍ KON. – OBVOD. STĚNA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16" y="2068802"/>
            <a:ext cx="4427984" cy="313819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Požadavek na součinitel prostupu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tepla:</a:t>
            </a:r>
          </a:p>
          <a:p>
            <a:pPr marL="64008" indent="0"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U,N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= 0,30 W/(m</a:t>
            </a:r>
            <a:r>
              <a:rPr lang="cs-CZ" sz="2400" baseline="30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K)</a:t>
            </a:r>
          </a:p>
          <a:p>
            <a:pPr marL="64008" indent="0">
              <a:buNone/>
            </a:pP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Vypočtená hodnota: </a:t>
            </a:r>
            <a:endParaRPr lang="cs-CZ" sz="2400" dirty="0" smtClean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U = 0,201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W/(m</a:t>
            </a:r>
            <a:r>
              <a:rPr lang="cs-CZ" sz="2400" baseline="30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K)</a:t>
            </a:r>
          </a:p>
          <a:p>
            <a:pPr marL="64008" indent="0">
              <a:buNone/>
            </a:pP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05372"/>
            <a:ext cx="4038600" cy="2924819"/>
          </a:xfrm>
        </p:spPr>
      </p:pic>
      <p:pic>
        <p:nvPicPr>
          <p:cNvPr id="9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3491880" y="4684122"/>
            <a:ext cx="1015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Zdroj: </a:t>
            </a:r>
            <a:r>
              <a:rPr lang="cs-CZ" sz="11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Vlastní</a:t>
            </a:r>
            <a:endParaRPr lang="cs-CZ" sz="11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58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STAVEBNÍ KON. – </a:t>
            </a:r>
            <a:r>
              <a:rPr lang="cs-CZ" sz="3200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STROPNÍ K. 2.NP</a:t>
            </a:r>
            <a:endParaRPr lang="cs-CZ" sz="32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705372"/>
            <a:ext cx="4038600" cy="2928021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137419"/>
            <a:ext cx="4038600" cy="3069581"/>
          </a:xfrm>
        </p:spPr>
        <p:txBody>
          <a:bodyPr/>
          <a:lstStyle/>
          <a:p>
            <a:pPr marL="64008" indent="0">
              <a:buNone/>
            </a:pP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Požadavek na součinitel prostupu tepla:</a:t>
            </a:r>
          </a:p>
          <a:p>
            <a:pPr marL="64008" indent="0">
              <a:buNone/>
            </a:pP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U,N =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0,24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W/(m</a:t>
            </a:r>
            <a:r>
              <a:rPr lang="cs-CZ" sz="2400" baseline="30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K)</a:t>
            </a:r>
          </a:p>
          <a:p>
            <a:pPr marL="64008" indent="0">
              <a:buNone/>
            </a:pP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Vypočtená hodnota: </a:t>
            </a:r>
          </a:p>
          <a:p>
            <a:pPr marL="64008" indent="0">
              <a:buNone/>
            </a:pP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U =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0,145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W/(m</a:t>
            </a:r>
            <a:r>
              <a:rPr lang="cs-CZ" sz="2400" baseline="30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K)</a:t>
            </a:r>
          </a:p>
          <a:p>
            <a:pPr marL="64008" indent="0">
              <a:buNone/>
            </a:pPr>
            <a:endParaRPr lang="cs-CZ" dirty="0"/>
          </a:p>
        </p:txBody>
      </p:sp>
      <p:pic>
        <p:nvPicPr>
          <p:cNvPr id="5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3495334" y="4689058"/>
            <a:ext cx="1015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Zdroj: </a:t>
            </a:r>
            <a:r>
              <a:rPr lang="cs-CZ" sz="11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Vlastní</a:t>
            </a:r>
            <a:endParaRPr lang="cs-CZ" sz="11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75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STAVEBNÍ KON. – </a:t>
            </a:r>
            <a:r>
              <a:rPr lang="cs-CZ" sz="3200" b="1" dirty="0" smtClean="0">
                <a:ln w="6350">
                  <a:solidFill>
                    <a:schemeClr val="bg1">
                      <a:lumMod val="20000"/>
                      <a:lumOff val="80000"/>
                    </a:schemeClr>
                  </a:solidFill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PODLAHA 1.NP</a:t>
            </a:r>
            <a:endParaRPr lang="cs-CZ" sz="3200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94" y="1435100"/>
            <a:ext cx="3654812" cy="377190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068802"/>
            <a:ext cx="4038600" cy="3138198"/>
          </a:xfrm>
        </p:spPr>
        <p:txBody>
          <a:bodyPr/>
          <a:lstStyle/>
          <a:p>
            <a:pPr marL="64008" indent="0">
              <a:buNone/>
            </a:pP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Požadavek na součinitel prostupu tepla:</a:t>
            </a:r>
          </a:p>
          <a:p>
            <a:pPr marL="64008" indent="0">
              <a:buNone/>
            </a:pP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U,N =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0,380 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W/(m</a:t>
            </a:r>
            <a:r>
              <a:rPr lang="cs-CZ" sz="2400" baseline="30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K)</a:t>
            </a:r>
          </a:p>
          <a:p>
            <a:pPr marL="64008" indent="0">
              <a:buNone/>
            </a:pP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Vypočtená hodnota: </a:t>
            </a:r>
          </a:p>
          <a:p>
            <a:pPr marL="64008" indent="0">
              <a:buNone/>
            </a:pP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U = </a:t>
            </a:r>
            <a:r>
              <a:rPr lang="cs-CZ" sz="24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0,830 W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/(m</a:t>
            </a:r>
            <a:r>
              <a:rPr lang="cs-CZ" sz="2400" baseline="300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K)</a:t>
            </a:r>
          </a:p>
          <a:p>
            <a:pPr marL="64008" indent="0">
              <a:buNone/>
            </a:pPr>
            <a:endParaRPr lang="cs-CZ" dirty="0"/>
          </a:p>
        </p:txBody>
      </p:sp>
      <p:pic>
        <p:nvPicPr>
          <p:cNvPr id="5" name="Picture 1" descr="C:\Users\novot_000\Desktop\FUCK SCHOOL\vste-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16750" y="307997"/>
            <a:ext cx="1353112" cy="176080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3275856" y="5245931"/>
            <a:ext cx="1015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Zdroj: </a:t>
            </a:r>
            <a:r>
              <a:rPr lang="cs-CZ" sz="1100" dirty="0" smtClean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Vlastní</a:t>
            </a:r>
            <a:endParaRPr lang="cs-CZ" sz="1100" dirty="0">
              <a:solidFill>
                <a:schemeClr val="tx2">
                  <a:lumMod val="1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63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Vlastní 7">
      <a:dk1>
        <a:srgbClr val="BFBFBF"/>
      </a:dk1>
      <a:lt1>
        <a:srgbClr val="A5A5A5"/>
      </a:lt1>
      <a:dk2>
        <a:srgbClr val="B2B2B2"/>
      </a:dk2>
      <a:lt2>
        <a:srgbClr val="E0E0E0"/>
      </a:lt2>
      <a:accent1>
        <a:srgbClr val="A50021"/>
      </a:accent1>
      <a:accent2>
        <a:srgbClr val="A50021"/>
      </a:accent2>
      <a:accent3>
        <a:srgbClr val="BFBFB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381</TotalTime>
  <Words>429</Words>
  <Application>Microsoft Office PowerPoint</Application>
  <PresentationFormat>Předvádění na obrazovce (16:10)</PresentationFormat>
  <Paragraphs>67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Talent</vt:lpstr>
      <vt:lpstr>BAKALÁŘSKÁ PRÁCE</vt:lpstr>
      <vt:lpstr>OBSAH </vt:lpstr>
      <vt:lpstr>MOTIVACE</vt:lpstr>
      <vt:lpstr>CÍL PRÁCE</vt:lpstr>
      <vt:lpstr>HYPOTÉZ A POUŽITÉ METODY PRÁCE </vt:lpstr>
      <vt:lpstr>POPIS STAVBY</vt:lpstr>
      <vt:lpstr>STAVEBNÍ KON. – OBVOD. STĚNA</vt:lpstr>
      <vt:lpstr>STAVEBNÍ KON. – STROPNÍ K. 2.NP</vt:lpstr>
      <vt:lpstr>STAVEBNÍ KON. – PODLAHA 1.NP</vt:lpstr>
      <vt:lpstr>ENERGETICKÁ BILANCE OBJEKTU</vt:lpstr>
      <vt:lpstr>PŘEHLED VÝSLEDKŮ</vt:lpstr>
      <vt:lpstr>DOPLNUJÍCÍ DOTAZY</vt:lpstr>
      <vt:lpstr>DOPLNUJÍCÍ DOTAZY</vt:lpstr>
      <vt:lpstr>Děkuji za pozornost</vt:lpstr>
    </vt:vector>
  </TitlesOfParts>
  <Company>P2Projekt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BAKALÁŘSKÁ PRÁCE</dc:title>
  <dc:creator>Ondřej Baloun</dc:creator>
  <cp:lastModifiedBy>Ondřej Baloun</cp:lastModifiedBy>
  <cp:revision>19</cp:revision>
  <dcterms:created xsi:type="dcterms:W3CDTF">2017-01-29T09:57:07Z</dcterms:created>
  <dcterms:modified xsi:type="dcterms:W3CDTF">2017-01-30T06:06:13Z</dcterms:modified>
</cp:coreProperties>
</file>