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68" r:id="rId4"/>
    <p:sldId id="257" r:id="rId5"/>
    <p:sldId id="258" r:id="rId6"/>
    <p:sldId id="266" r:id="rId7"/>
    <p:sldId id="260" r:id="rId8"/>
    <p:sldId id="261" r:id="rId9"/>
    <p:sldId id="265" r:id="rId10"/>
    <p:sldId id="263" r:id="rId11"/>
    <p:sldId id="264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EC37F-190B-46F7-BD42-A7BA732948AA}" type="datetimeFigureOut">
              <a:rPr lang="cs-CZ" smtClean="0"/>
              <a:t>31.01.2017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26099-F930-4ED7-9F73-5D81F49B71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5083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EC37F-190B-46F7-BD42-A7BA732948AA}" type="datetimeFigureOut">
              <a:rPr lang="cs-CZ" smtClean="0"/>
              <a:t>31.01.2017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26099-F930-4ED7-9F73-5D81F49B71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2758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EC37F-190B-46F7-BD42-A7BA732948AA}" type="datetimeFigureOut">
              <a:rPr lang="cs-CZ" smtClean="0"/>
              <a:t>31.01.2017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26099-F930-4ED7-9F73-5D81F49B713C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781987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EC37F-190B-46F7-BD42-A7BA732948AA}" type="datetimeFigureOut">
              <a:rPr lang="cs-CZ" smtClean="0"/>
              <a:t>31.01.2017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26099-F930-4ED7-9F73-5D81F49B71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25594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EC37F-190B-46F7-BD42-A7BA732948AA}" type="datetimeFigureOut">
              <a:rPr lang="cs-CZ" smtClean="0"/>
              <a:t>31.01.2017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26099-F930-4ED7-9F73-5D81F49B713C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186439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EC37F-190B-46F7-BD42-A7BA732948AA}" type="datetimeFigureOut">
              <a:rPr lang="cs-CZ" smtClean="0"/>
              <a:t>31.01.2017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26099-F930-4ED7-9F73-5D81F49B71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28900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EC37F-190B-46F7-BD42-A7BA732948AA}" type="datetimeFigureOut">
              <a:rPr lang="cs-CZ" smtClean="0"/>
              <a:t>31.01.2017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26099-F930-4ED7-9F73-5D81F49B71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87071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EC37F-190B-46F7-BD42-A7BA732948AA}" type="datetimeFigureOut">
              <a:rPr lang="cs-CZ" smtClean="0"/>
              <a:t>31.01.2017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26099-F930-4ED7-9F73-5D81F49B71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8576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EC37F-190B-46F7-BD42-A7BA732948AA}" type="datetimeFigureOut">
              <a:rPr lang="cs-CZ" smtClean="0"/>
              <a:t>31.01.2017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26099-F930-4ED7-9F73-5D81F49B71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9788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EC37F-190B-46F7-BD42-A7BA732948AA}" type="datetimeFigureOut">
              <a:rPr lang="cs-CZ" smtClean="0"/>
              <a:t>31.01.2017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26099-F930-4ED7-9F73-5D81F49B71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5734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EC37F-190B-46F7-BD42-A7BA732948AA}" type="datetimeFigureOut">
              <a:rPr lang="cs-CZ" smtClean="0"/>
              <a:t>31.01.2017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26099-F930-4ED7-9F73-5D81F49B71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4073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EC37F-190B-46F7-BD42-A7BA732948AA}" type="datetimeFigureOut">
              <a:rPr lang="cs-CZ" smtClean="0"/>
              <a:t>31.01.2017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26099-F930-4ED7-9F73-5D81F49B71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8799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EC37F-190B-46F7-BD42-A7BA732948AA}" type="datetimeFigureOut">
              <a:rPr lang="cs-CZ" smtClean="0"/>
              <a:t>31.01.2017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26099-F930-4ED7-9F73-5D81F49B71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7355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EC37F-190B-46F7-BD42-A7BA732948AA}" type="datetimeFigureOut">
              <a:rPr lang="cs-CZ" smtClean="0"/>
              <a:t>31.01.2017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26099-F930-4ED7-9F73-5D81F49B71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525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EC37F-190B-46F7-BD42-A7BA732948AA}" type="datetimeFigureOut">
              <a:rPr lang="cs-CZ" smtClean="0"/>
              <a:t>31.01.2017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26099-F930-4ED7-9F73-5D81F49B71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8233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EC37F-190B-46F7-BD42-A7BA732948AA}" type="datetimeFigureOut">
              <a:rPr lang="cs-CZ" smtClean="0"/>
              <a:t>31.01.2017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26099-F930-4ED7-9F73-5D81F49B71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347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0EC37F-190B-46F7-BD42-A7BA732948AA}" type="datetimeFigureOut">
              <a:rPr lang="cs-CZ" smtClean="0"/>
              <a:t>31.01.2017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EC26099-F930-4ED7-9F73-5D81F49B71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6973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Návrh jednostupňové převodovky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Lukáš </a:t>
            </a:r>
            <a:r>
              <a:rPr lang="cs-CZ" sz="3200" dirty="0" err="1" smtClean="0"/>
              <a:t>Tuscher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207320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b="1" dirty="0" smtClean="0">
                <a:ea typeface="ＭＳ Ｐゴシック" panose="020B0600070205080204" pitchFamily="34" charset="-128"/>
              </a:rPr>
              <a:t>Odpovědi </a:t>
            </a:r>
            <a:r>
              <a:rPr lang="cs-CZ" altLang="cs-CZ" b="1" dirty="0">
                <a:ea typeface="ＭＳ Ｐゴシック" panose="020B0600070205080204" pitchFamily="34" charset="-128"/>
              </a:rPr>
              <a:t>na otázky vedoucího a </a:t>
            </a:r>
            <a:r>
              <a:rPr lang="cs-CZ" altLang="cs-CZ" b="1" dirty="0" smtClean="0">
                <a:ea typeface="ＭＳ Ｐゴシック" panose="020B0600070205080204" pitchFamily="34" charset="-128"/>
              </a:rPr>
              <a:t>oponenta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90163"/>
            <a:ext cx="8596668" cy="4404575"/>
          </a:xfrm>
        </p:spPr>
        <p:txBody>
          <a:bodyPr>
            <a:normAutofit fontScale="92500" lnSpcReduction="20000"/>
          </a:bodyPr>
          <a:lstStyle/>
          <a:p>
            <a:endParaRPr lang="cs-CZ" sz="2000" dirty="0" smtClean="0"/>
          </a:p>
          <a:p>
            <a:r>
              <a:rPr lang="cs-CZ" sz="2400" dirty="0"/>
              <a:t>1. </a:t>
            </a:r>
            <a:r>
              <a:rPr lang="cs-CZ" sz="2400" dirty="0" err="1"/>
              <a:t>Bližšie</a:t>
            </a:r>
            <a:r>
              <a:rPr lang="cs-CZ" sz="2400" dirty="0"/>
              <a:t> </a:t>
            </a:r>
            <a:r>
              <a:rPr lang="cs-CZ" sz="2400" dirty="0" err="1"/>
              <a:t>popíšte</a:t>
            </a:r>
            <a:r>
              <a:rPr lang="cs-CZ" sz="2400" dirty="0"/>
              <a:t> </a:t>
            </a:r>
            <a:r>
              <a:rPr lang="cs-CZ" sz="2400" dirty="0" err="1"/>
              <a:t>prínosy</a:t>
            </a:r>
            <a:r>
              <a:rPr lang="cs-CZ" sz="2400" dirty="0"/>
              <a:t> </a:t>
            </a:r>
            <a:r>
              <a:rPr lang="cs-CZ" sz="2400" dirty="0" err="1"/>
              <a:t>Vašej</a:t>
            </a:r>
            <a:r>
              <a:rPr lang="cs-CZ" sz="2400" dirty="0"/>
              <a:t> </a:t>
            </a:r>
            <a:r>
              <a:rPr lang="cs-CZ" sz="2400" dirty="0" err="1"/>
              <a:t>záverečnej</a:t>
            </a:r>
            <a:r>
              <a:rPr lang="cs-CZ" sz="2400" dirty="0"/>
              <a:t> práce </a:t>
            </a:r>
            <a:r>
              <a:rPr lang="cs-CZ" sz="2400" dirty="0" err="1"/>
              <a:t>vzhľadom</a:t>
            </a:r>
            <a:r>
              <a:rPr lang="cs-CZ" sz="2400" dirty="0"/>
              <a:t> na </a:t>
            </a:r>
            <a:r>
              <a:rPr lang="cs-CZ" sz="2400" dirty="0" err="1" smtClean="0"/>
              <a:t>prax</a:t>
            </a:r>
            <a:r>
              <a:rPr lang="cs-CZ" sz="2400" dirty="0"/>
              <a:t>.</a:t>
            </a:r>
            <a:endParaRPr lang="cs-CZ" sz="2400" dirty="0" smtClean="0"/>
          </a:p>
          <a:p>
            <a:endParaRPr lang="cs-CZ" sz="2400" dirty="0"/>
          </a:p>
          <a:p>
            <a:r>
              <a:rPr lang="cs-CZ" sz="2400" dirty="0"/>
              <a:t>Jaký je základní konstrukční rozdíl mezi Vámi uváděnými převodovkami (čelná, kuželová, šneková</a:t>
            </a:r>
            <a:r>
              <a:rPr lang="cs-CZ" sz="2400" dirty="0" smtClean="0"/>
              <a:t>)?</a:t>
            </a:r>
          </a:p>
          <a:p>
            <a:endParaRPr lang="cs-CZ" sz="2400" dirty="0" smtClean="0"/>
          </a:p>
          <a:p>
            <a:r>
              <a:rPr lang="cs-CZ" sz="2400" dirty="0" smtClean="0"/>
              <a:t>2</a:t>
            </a:r>
            <a:r>
              <a:rPr lang="cs-CZ" sz="2400" dirty="0"/>
              <a:t>. Jaké metody výpočtu modulu ozubení znáte kromě Vámi využitého v </a:t>
            </a:r>
            <a:r>
              <a:rPr lang="cs-CZ" sz="2400" dirty="0" smtClean="0"/>
              <a:t>práci?</a:t>
            </a:r>
          </a:p>
          <a:p>
            <a:endParaRPr lang="cs-CZ" sz="2400" dirty="0" smtClean="0"/>
          </a:p>
          <a:p>
            <a:r>
              <a:rPr lang="cs-CZ" sz="2400" dirty="0" smtClean="0"/>
              <a:t>3</a:t>
            </a:r>
            <a:r>
              <a:rPr lang="cs-CZ" sz="2400" dirty="0"/>
              <a:t>. Podle jakých kritérií jste zvolil daný elektromotor a na základě jakých kritérií jste volil soukolí s čelním ozubením? </a:t>
            </a:r>
          </a:p>
        </p:txBody>
      </p:sp>
    </p:spTree>
    <p:extLst>
      <p:ext uri="{BB962C8B-B14F-4D97-AF65-F5344CB8AC3E}">
        <p14:creationId xmlns:p14="http://schemas.microsoft.com/office/powerpoint/2010/main" val="1970614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600" b="1" dirty="0" smtClean="0"/>
              <a:t>Děkuji za pozornost</a:t>
            </a:r>
            <a:endParaRPr lang="cs-CZ" sz="6600" b="1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8802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7486" y="682580"/>
            <a:ext cx="8596668" cy="566670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200" dirty="0" smtClean="0"/>
              <a:t>Vedoucí bakalářské práce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200" dirty="0" smtClean="0"/>
              <a:t>				</a:t>
            </a:r>
            <a:r>
              <a:rPr lang="cs-CZ" sz="2200" dirty="0"/>
              <a:t>	Ing. Martin Podařil, Ph.D</a:t>
            </a:r>
            <a:r>
              <a:rPr lang="cs-CZ" sz="2200" dirty="0" smtClean="0"/>
              <a:t>.</a:t>
            </a:r>
            <a:endParaRPr lang="cs-CZ" sz="2200" dirty="0"/>
          </a:p>
          <a:p>
            <a:pPr marL="0" indent="0">
              <a:lnSpc>
                <a:spcPct val="150000"/>
              </a:lnSpc>
              <a:buNone/>
            </a:pPr>
            <a:endParaRPr lang="cs-CZ" sz="2200" dirty="0"/>
          </a:p>
          <a:p>
            <a:pPr>
              <a:lnSpc>
                <a:spcPct val="150000"/>
              </a:lnSpc>
            </a:pPr>
            <a:r>
              <a:rPr lang="cs-CZ" sz="2200" dirty="0" smtClean="0"/>
              <a:t>Oponent bakalářské práce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200" dirty="0" smtClean="0"/>
              <a:t>					Ing</a:t>
            </a:r>
            <a:r>
              <a:rPr lang="cs-CZ" sz="2200" dirty="0"/>
              <a:t>. Monika </a:t>
            </a:r>
            <a:r>
              <a:rPr lang="cs-CZ" sz="2200" dirty="0" err="1"/>
              <a:t>Karková</a:t>
            </a:r>
            <a:r>
              <a:rPr lang="cs-CZ" sz="2200" dirty="0"/>
              <a:t>, PhD</a:t>
            </a:r>
            <a:r>
              <a:rPr lang="cs-CZ" sz="2200" dirty="0" smtClean="0"/>
              <a:t>.</a:t>
            </a:r>
          </a:p>
          <a:p>
            <a:pPr marL="0" indent="0">
              <a:lnSpc>
                <a:spcPct val="150000"/>
              </a:lnSpc>
              <a:buNone/>
            </a:pPr>
            <a:endParaRPr lang="cs-CZ" sz="2200" dirty="0"/>
          </a:p>
          <a:p>
            <a:pPr>
              <a:lnSpc>
                <a:spcPct val="150000"/>
              </a:lnSpc>
            </a:pPr>
            <a:r>
              <a:rPr lang="cs-CZ" sz="2200" dirty="0" smtClean="0"/>
              <a:t>Zvláštní poděkování</a:t>
            </a:r>
            <a:endParaRPr lang="cs-CZ" sz="2000" dirty="0"/>
          </a:p>
          <a:p>
            <a:pPr marL="0" indent="0">
              <a:lnSpc>
                <a:spcPct val="150000"/>
              </a:lnSpc>
              <a:buNone/>
            </a:pPr>
            <a:r>
              <a:rPr lang="cs-CZ" sz="2000" dirty="0" smtClean="0"/>
              <a:t>					</a:t>
            </a:r>
            <a:r>
              <a:rPr lang="cs-CZ" sz="2200" dirty="0"/>
              <a:t>Ing. Ján Majerník, PhD</a:t>
            </a:r>
            <a:r>
              <a:rPr lang="cs-CZ" sz="2200" dirty="0" smtClean="0"/>
              <a:t>.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275572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Obsah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cs-CZ" altLang="cs-CZ" sz="2800" dirty="0">
                <a:ea typeface="ＭＳ Ｐゴシック" panose="020B0600070205080204" pitchFamily="34" charset="-128"/>
              </a:rPr>
              <a:t>Motivace a důvody k řešení daného </a:t>
            </a:r>
            <a:r>
              <a:rPr lang="cs-CZ" altLang="cs-CZ" sz="2800" dirty="0" smtClean="0">
                <a:ea typeface="ＭＳ Ｐゴシック" panose="020B0600070205080204" pitchFamily="34" charset="-128"/>
              </a:rPr>
              <a:t>problému</a:t>
            </a:r>
          </a:p>
          <a:p>
            <a:pPr>
              <a:buFont typeface="+mj-lt"/>
              <a:buAutoNum type="arabicPeriod"/>
            </a:pPr>
            <a:r>
              <a:rPr lang="cs-CZ" altLang="cs-CZ" sz="2800" dirty="0">
                <a:ea typeface="ＭＳ Ｐゴシック" panose="020B0600070205080204" pitchFamily="34" charset="-128"/>
              </a:rPr>
              <a:t>Cíl </a:t>
            </a:r>
            <a:r>
              <a:rPr lang="cs-CZ" altLang="cs-CZ" sz="2800" dirty="0" smtClean="0">
                <a:ea typeface="ＭＳ Ｐゴシック" panose="020B0600070205080204" pitchFamily="34" charset="-128"/>
              </a:rPr>
              <a:t>práce</a:t>
            </a:r>
          </a:p>
          <a:p>
            <a:pPr>
              <a:buFont typeface="+mj-lt"/>
              <a:buAutoNum type="arabicPeriod"/>
            </a:pPr>
            <a:r>
              <a:rPr lang="cs-CZ" sz="2800" dirty="0"/>
              <a:t>Použité </a:t>
            </a:r>
            <a:r>
              <a:rPr lang="cs-CZ" sz="2800" dirty="0" smtClean="0"/>
              <a:t>metody</a:t>
            </a:r>
          </a:p>
          <a:p>
            <a:pPr>
              <a:buFont typeface="+mj-lt"/>
              <a:buAutoNum type="arabicPeriod"/>
            </a:pPr>
            <a:r>
              <a:rPr lang="cs-CZ" altLang="cs-CZ" sz="2800" dirty="0">
                <a:ea typeface="ＭＳ Ｐゴシック" panose="020B0600070205080204" pitchFamily="34" charset="-128"/>
              </a:rPr>
              <a:t>Dosažené </a:t>
            </a:r>
            <a:r>
              <a:rPr lang="cs-CZ" altLang="cs-CZ" sz="2800" dirty="0" smtClean="0">
                <a:ea typeface="ＭＳ Ｐゴシック" panose="020B0600070205080204" pitchFamily="34" charset="-128"/>
              </a:rPr>
              <a:t>výsledky</a:t>
            </a:r>
          </a:p>
          <a:p>
            <a:pPr>
              <a:buFont typeface="+mj-lt"/>
              <a:buAutoNum type="arabicPeriod"/>
            </a:pPr>
            <a:r>
              <a:rPr lang="cs-CZ" altLang="cs-CZ" sz="2800" dirty="0">
                <a:ea typeface="ＭＳ Ｐゴシック" panose="020B0600070205080204" pitchFamily="34" charset="-128"/>
              </a:rPr>
              <a:t>Odpovědi na otázky vedoucího a oponenta</a:t>
            </a:r>
            <a:endParaRPr lang="cs-CZ" sz="2800" dirty="0" smtClean="0"/>
          </a:p>
          <a:p>
            <a:pPr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224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smtClean="0">
                <a:ea typeface="ＭＳ Ｐゴシック" panose="020B0600070205080204" pitchFamily="34" charset="-128"/>
              </a:rPr>
              <a:t>Motivace </a:t>
            </a:r>
            <a:r>
              <a:rPr lang="cs-CZ" altLang="cs-CZ" b="1" dirty="0">
                <a:ea typeface="ＭＳ Ｐゴシック" panose="020B0600070205080204" pitchFamily="34" charset="-128"/>
              </a:rPr>
              <a:t>a důvody k řešení daného problému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2186347"/>
            <a:ext cx="8596668" cy="3880773"/>
          </a:xfrm>
        </p:spPr>
        <p:txBody>
          <a:bodyPr/>
          <a:lstStyle/>
          <a:p>
            <a:endParaRPr lang="cs-CZ" dirty="0" smtClean="0"/>
          </a:p>
          <a:p>
            <a:r>
              <a:rPr lang="cs-CZ" sz="2200" dirty="0" smtClean="0"/>
              <a:t>Rozšíření tématu</a:t>
            </a:r>
          </a:p>
          <a:p>
            <a:endParaRPr lang="cs-CZ" sz="2200" dirty="0"/>
          </a:p>
          <a:p>
            <a:r>
              <a:rPr lang="cs-CZ" sz="2200" dirty="0" smtClean="0"/>
              <a:t>Zaměření na konstrukci</a:t>
            </a:r>
          </a:p>
          <a:p>
            <a:endParaRPr lang="cs-CZ" sz="2200" dirty="0"/>
          </a:p>
          <a:p>
            <a:r>
              <a:rPr lang="cs-CZ" sz="2200" dirty="0" smtClean="0"/>
              <a:t>Setkávání se s převodovkami v běžném životě</a:t>
            </a:r>
          </a:p>
        </p:txBody>
      </p:sp>
    </p:spTree>
    <p:extLst>
      <p:ext uri="{BB962C8B-B14F-4D97-AF65-F5344CB8AC3E}">
        <p14:creationId xmlns:p14="http://schemas.microsoft.com/office/powerpoint/2010/main" val="2593649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smtClean="0">
                <a:ea typeface="ＭＳ Ｐゴシック" panose="020B0600070205080204" pitchFamily="34" charset="-128"/>
              </a:rPr>
              <a:t>Cíl </a:t>
            </a:r>
            <a:r>
              <a:rPr lang="cs-CZ" altLang="cs-CZ" b="1" dirty="0">
                <a:ea typeface="ＭＳ Ｐゴシック" panose="020B0600070205080204" pitchFamily="34" charset="-128"/>
              </a:rPr>
              <a:t>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3880773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sz="2200" dirty="0"/>
              <a:t>Cílem bakalářské práce je návrh základních </a:t>
            </a:r>
            <a:r>
              <a:rPr lang="cs-CZ" sz="2200" dirty="0" smtClean="0"/>
              <a:t>parametrů jednostupňové </a:t>
            </a:r>
            <a:r>
              <a:rPr lang="cs-CZ" sz="2200" dirty="0"/>
              <a:t>čelní převodovky, jejich výpočetní ověření a následné vymodelování převodovky v programu Autodesk </a:t>
            </a:r>
            <a:r>
              <a:rPr lang="cs-CZ" sz="2200" dirty="0" err="1"/>
              <a:t>Inventor</a:t>
            </a:r>
            <a:r>
              <a:rPr lang="cs-CZ" sz="2200" dirty="0"/>
              <a:t> s veškerou výkresovou dokumentaci.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6065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Použité metody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Teoreticko-metodologická část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200" dirty="0" smtClean="0"/>
              <a:t>Odborná literatura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200" dirty="0" smtClean="0"/>
              <a:t>Web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r>
              <a:rPr lang="cs-CZ" sz="2800" dirty="0" smtClean="0"/>
              <a:t>Aplikační část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200" dirty="0" smtClean="0"/>
              <a:t>Skripta Návrh </a:t>
            </a:r>
            <a:r>
              <a:rPr lang="cs-CZ" sz="2200" dirty="0" err="1" smtClean="0"/>
              <a:t>reduktorov</a:t>
            </a:r>
            <a:endParaRPr lang="cs-CZ" sz="22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sz="2200" dirty="0" smtClean="0"/>
              <a:t>Strojnické tabulky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7480865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smtClean="0">
                <a:ea typeface="ＭＳ Ｐゴシック" panose="020B0600070205080204" pitchFamily="34" charset="-128"/>
              </a:rPr>
              <a:t>Použité </a:t>
            </a:r>
            <a:r>
              <a:rPr lang="cs-CZ" altLang="cs-CZ" b="1" dirty="0">
                <a:ea typeface="ＭＳ Ｐゴシック" panose="020B0600070205080204" pitchFamily="34" charset="-128"/>
              </a:rPr>
              <a:t>metody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200" dirty="0" smtClean="0"/>
              <a:t>Výpočet modulu ozubení podle Bacha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9096" y="3268226"/>
            <a:ext cx="4415648" cy="2355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0824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smtClean="0">
                <a:ea typeface="ＭＳ Ｐゴシック" panose="020B0600070205080204" pitchFamily="34" charset="-128"/>
              </a:rPr>
              <a:t>Dosažené výsledky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4560551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Modul ozubení</a:t>
            </a:r>
            <a:r>
              <a:rPr lang="cs-CZ" dirty="0"/>
              <a:t>		</a:t>
            </a:r>
            <a:r>
              <a:rPr lang="cs-CZ" dirty="0" smtClean="0"/>
              <a:t>		m = 3</a:t>
            </a:r>
          </a:p>
          <a:p>
            <a:endParaRPr lang="cs-CZ" dirty="0" smtClean="0"/>
          </a:p>
          <a:p>
            <a:r>
              <a:rPr lang="cs-CZ" dirty="0" smtClean="0"/>
              <a:t>Ozubená kola				z1 = 16 zubů 		z2 = 64 zubů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 							D1 = 48 mm 		D2 = 192 mm</a:t>
            </a:r>
          </a:p>
          <a:p>
            <a:pPr marL="0" indent="0">
              <a:buNone/>
            </a:pPr>
            <a:r>
              <a:rPr lang="cs-CZ" dirty="0" smtClean="0"/>
              <a:t>							b = 30 mm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Hnací hřídel				d = 30 mm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							</a:t>
            </a:r>
            <a:r>
              <a:rPr lang="es-ES" dirty="0"/>
              <a:t>PERO TĚSNÉ </a:t>
            </a:r>
            <a:r>
              <a:rPr lang="es-ES" dirty="0" smtClean="0"/>
              <a:t>8h9</a:t>
            </a:r>
            <a:r>
              <a:rPr lang="cs-CZ" dirty="0" smtClean="0"/>
              <a:t> </a:t>
            </a:r>
            <a:r>
              <a:rPr lang="es-ES" dirty="0" smtClean="0"/>
              <a:t>x </a:t>
            </a:r>
            <a:r>
              <a:rPr lang="es-ES" dirty="0"/>
              <a:t>7 x 25 ČSN 02 2562 </a:t>
            </a:r>
            <a:endParaRPr lang="cs-CZ" dirty="0" smtClean="0"/>
          </a:p>
          <a:p>
            <a:pPr marL="0" indent="0">
              <a:buNone/>
            </a:pPr>
            <a:r>
              <a:rPr lang="pl-PL" dirty="0" smtClean="0"/>
              <a:t>							LOŽISKO </a:t>
            </a:r>
            <a:r>
              <a:rPr lang="pl-PL" dirty="0"/>
              <a:t>7205 ČSN 02 </a:t>
            </a:r>
            <a:r>
              <a:rPr lang="pl-PL" dirty="0" smtClean="0"/>
              <a:t>4645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Hnaná hřídel				d = 38 mm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 							</a:t>
            </a:r>
            <a:r>
              <a:rPr lang="es-ES" dirty="0"/>
              <a:t>PERO TĚSNÉ </a:t>
            </a:r>
            <a:r>
              <a:rPr lang="es-ES" dirty="0" smtClean="0"/>
              <a:t>12h9</a:t>
            </a:r>
            <a:r>
              <a:rPr lang="cs-CZ" dirty="0" smtClean="0"/>
              <a:t> </a:t>
            </a:r>
            <a:r>
              <a:rPr lang="es-ES" dirty="0" smtClean="0"/>
              <a:t>x </a:t>
            </a:r>
            <a:r>
              <a:rPr lang="es-ES" dirty="0"/>
              <a:t>8 x 56 ČSN 02 </a:t>
            </a:r>
            <a:r>
              <a:rPr lang="es-ES" dirty="0" smtClean="0"/>
              <a:t>2562</a:t>
            </a:r>
            <a:endParaRPr lang="cs-CZ" dirty="0" smtClean="0"/>
          </a:p>
          <a:p>
            <a:pPr marL="0" indent="0">
              <a:buNone/>
            </a:pPr>
            <a:r>
              <a:rPr lang="pl-PL" dirty="0" smtClean="0"/>
              <a:t>							LOŽISKO </a:t>
            </a:r>
            <a:r>
              <a:rPr lang="pl-PL" dirty="0"/>
              <a:t>7206 ČSN 02 </a:t>
            </a:r>
            <a:r>
              <a:rPr lang="pl-PL" dirty="0" smtClean="0"/>
              <a:t>4645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94370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>
                <a:ea typeface="ＭＳ Ｐゴシック" panose="020B0600070205080204" pitchFamily="34" charset="-128"/>
              </a:rPr>
              <a:t>Dosažené </a:t>
            </a:r>
            <a:r>
              <a:rPr lang="cs-CZ" altLang="cs-CZ" b="1" dirty="0" smtClean="0">
                <a:ea typeface="ＭＳ Ｐゴシック" panose="020B0600070205080204" pitchFamily="34" charset="-128"/>
              </a:rPr>
              <a:t>výsledky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41040" y="1444256"/>
            <a:ext cx="5439310" cy="5100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4092148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Červeno-oranžová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160</TotalTime>
  <Words>175</Words>
  <Application>Microsoft Office PowerPoint</Application>
  <PresentationFormat>Širokoúhlá obrazovka</PresentationFormat>
  <Paragraphs>62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7" baseType="lpstr">
      <vt:lpstr>ＭＳ Ｐゴシック</vt:lpstr>
      <vt:lpstr>Arial</vt:lpstr>
      <vt:lpstr>Trebuchet MS</vt:lpstr>
      <vt:lpstr>Wingdings</vt:lpstr>
      <vt:lpstr>Wingdings 3</vt:lpstr>
      <vt:lpstr>Faseta</vt:lpstr>
      <vt:lpstr>Návrh jednostupňové převodovky</vt:lpstr>
      <vt:lpstr>Prezentace aplikace PowerPoint</vt:lpstr>
      <vt:lpstr>Obsah</vt:lpstr>
      <vt:lpstr>Motivace a důvody k řešení daného problému</vt:lpstr>
      <vt:lpstr>Cíl práce</vt:lpstr>
      <vt:lpstr>Použité metody</vt:lpstr>
      <vt:lpstr>Použité metody</vt:lpstr>
      <vt:lpstr>Dosažené výsledky</vt:lpstr>
      <vt:lpstr>Dosažené výsledky</vt:lpstr>
      <vt:lpstr>Odpovědi na otázky vedoucího a oponenta</vt:lpstr>
      <vt:lpstr>Děkuji za pozornost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Moje</dc:creator>
  <cp:lastModifiedBy>Moje</cp:lastModifiedBy>
  <cp:revision>20</cp:revision>
  <dcterms:created xsi:type="dcterms:W3CDTF">2017-01-20T13:24:06Z</dcterms:created>
  <dcterms:modified xsi:type="dcterms:W3CDTF">2017-01-31T22:22:52Z</dcterms:modified>
</cp:coreProperties>
</file>