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9" r:id="rId4"/>
    <p:sldId id="260" r:id="rId5"/>
    <p:sldId id="261" r:id="rId6"/>
    <p:sldId id="267" r:id="rId7"/>
    <p:sldId id="262" r:id="rId8"/>
    <p:sldId id="263" r:id="rId9"/>
    <p:sldId id="266"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smtClean="0"/>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smtClean="0"/>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1/31/2017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smtClean="0"/>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A16AA21-1863-4931-97CB-99D0A168701B}"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772C379-9A7C-4C87-A116-CBE9F58B04C5}" type="datetimeFigureOut">
              <a:rPr lang="en-US" dirty="0"/>
              <a:t>1/31/2017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1/31/2017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7500" b="1" dirty="0">
                <a:latin typeface="Arial" panose="020B0604020202020204" pitchFamily="34" charset="0"/>
                <a:cs typeface="Arial" panose="020B0604020202020204" pitchFamily="34" charset="0"/>
              </a:rPr>
              <a:t>Studny a jejich stavby v jižních Čechách</a:t>
            </a:r>
            <a:endParaRPr lang="cs-CZ" sz="7500" dirty="0">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1051560" y="4775486"/>
            <a:ext cx="7891272" cy="1069848"/>
          </a:xfrm>
        </p:spPr>
        <p:txBody>
          <a:bodyPr>
            <a:normAutofit fontScale="92500" lnSpcReduction="20000"/>
          </a:bodyPr>
          <a:lstStyle/>
          <a:p>
            <a:r>
              <a:rPr lang="cs-CZ" b="1" dirty="0">
                <a:latin typeface="Arial" panose="020B0604020202020204" pitchFamily="34" charset="0"/>
                <a:cs typeface="Arial" panose="020B0604020202020204" pitchFamily="34" charset="0"/>
              </a:rPr>
              <a:t>Autor bakalářské práce:	</a:t>
            </a:r>
            <a:r>
              <a:rPr lang="cs-CZ" dirty="0">
                <a:latin typeface="Arial" panose="020B0604020202020204" pitchFamily="34" charset="0"/>
                <a:cs typeface="Arial" panose="020B0604020202020204" pitchFamily="34" charset="0"/>
              </a:rPr>
              <a:t>Lukáš Moudrý</a:t>
            </a:r>
          </a:p>
          <a:p>
            <a:r>
              <a:rPr lang="cs-CZ" b="1" dirty="0">
                <a:latin typeface="Arial" panose="020B0604020202020204" pitchFamily="34" charset="0"/>
                <a:cs typeface="Arial" panose="020B0604020202020204" pitchFamily="34" charset="0"/>
              </a:rPr>
              <a:t>Vedoucí bakalářské práce:	</a:t>
            </a:r>
            <a:r>
              <a:rPr lang="cs-CZ" dirty="0">
                <a:latin typeface="Arial" panose="020B0604020202020204" pitchFamily="34" charset="0"/>
                <a:cs typeface="Arial" panose="020B0604020202020204" pitchFamily="34" charset="0"/>
              </a:rPr>
              <a:t>RNDr. Stanislav Škoda, </a:t>
            </a:r>
            <a:r>
              <a:rPr lang="cs-CZ" dirty="0" err="1">
                <a:latin typeface="Arial" panose="020B0604020202020204" pitchFamily="34" charset="0"/>
                <a:cs typeface="Arial" panose="020B0604020202020204" pitchFamily="34" charset="0"/>
              </a:rPr>
              <a:t>Ph</a:t>
            </a:r>
            <a:r>
              <a:rPr lang="cs-CZ" dirty="0">
                <a:latin typeface="Arial" panose="020B0604020202020204" pitchFamily="34" charset="0"/>
                <a:cs typeface="Arial" panose="020B0604020202020204" pitchFamily="34" charset="0"/>
              </a:rPr>
              <a:t>. D.</a:t>
            </a:r>
          </a:p>
          <a:p>
            <a:r>
              <a:rPr lang="cs-CZ" dirty="0" smtClean="0">
                <a:latin typeface="Arial" panose="020B0604020202020204" pitchFamily="34" charset="0"/>
                <a:cs typeface="Arial" panose="020B0604020202020204" pitchFamily="34" charset="0"/>
              </a:rPr>
              <a:t>VŠTE, České Budějovice</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4018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smtClean="0">
                <a:latin typeface="Arial" panose="020B0604020202020204" pitchFamily="34" charset="0"/>
                <a:cs typeface="Arial" panose="020B0604020202020204" pitchFamily="34" charset="0"/>
              </a:rPr>
              <a:t>Děkuji za pozornost.</a:t>
            </a:r>
            <a:endParaRPr lang="cs-CZ" sz="6000" dirty="0">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p:txBody>
          <a:bodyPr/>
          <a:lstStyle/>
          <a:p>
            <a:r>
              <a:rPr lang="cs-CZ" dirty="0" smtClean="0"/>
              <a:t>Rád zodpovím Vaše dotazy.</a:t>
            </a:r>
            <a:endParaRPr lang="cs-CZ" dirty="0"/>
          </a:p>
        </p:txBody>
      </p:sp>
    </p:spTree>
    <p:extLst>
      <p:ext uri="{BB962C8B-B14F-4D97-AF65-F5344CB8AC3E}">
        <p14:creationId xmlns:p14="http://schemas.microsoft.com/office/powerpoint/2010/main" val="3282061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Arial" panose="020B0604020202020204" pitchFamily="34" charset="0"/>
                <a:cs typeface="Arial" panose="020B0604020202020204" pitchFamily="34" charset="0"/>
              </a:rPr>
              <a:t>Cíl práce, problematika</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r>
              <a:rPr lang="cs-CZ" sz="3000" dirty="0" smtClean="0">
                <a:latin typeface="Arial" panose="020B0604020202020204" pitchFamily="34" charset="0"/>
                <a:cs typeface="Arial" panose="020B0604020202020204" pitchFamily="34" charset="0"/>
              </a:rPr>
              <a:t>Problematika </a:t>
            </a:r>
            <a:r>
              <a:rPr lang="cs-CZ" sz="3000" dirty="0">
                <a:latin typeface="Arial" panose="020B0604020202020204" pitchFamily="34" charset="0"/>
                <a:cs typeface="Arial" panose="020B0604020202020204" pitchFamily="34" charset="0"/>
              </a:rPr>
              <a:t>studní a jejich konstrukcí v různých časových obdobích v </a:t>
            </a:r>
            <a:r>
              <a:rPr lang="cs-CZ" sz="3000" dirty="0" smtClean="0">
                <a:latin typeface="Arial" panose="020B0604020202020204" pitchFamily="34" charset="0"/>
                <a:cs typeface="Arial" panose="020B0604020202020204" pitchFamily="34" charset="0"/>
              </a:rPr>
              <a:t>jižních Čechách</a:t>
            </a:r>
          </a:p>
          <a:p>
            <a:r>
              <a:rPr lang="cs-CZ" sz="3000" dirty="0" smtClean="0">
                <a:latin typeface="Arial" panose="020B0604020202020204" pitchFamily="34" charset="0"/>
                <a:cs typeface="Arial" panose="020B0604020202020204" pitchFamily="34" charset="0"/>
              </a:rPr>
              <a:t> </a:t>
            </a:r>
            <a:r>
              <a:rPr lang="cs-CZ" sz="3000" dirty="0">
                <a:latin typeface="Arial" panose="020B0604020202020204" pitchFamily="34" charset="0"/>
                <a:cs typeface="Arial" panose="020B0604020202020204" pitchFamily="34" charset="0"/>
              </a:rPr>
              <a:t>Způsoby technologie výstavby pro rozdílné geologické a hydrogeologické </a:t>
            </a:r>
            <a:r>
              <a:rPr lang="cs-CZ" sz="3000" dirty="0" smtClean="0">
                <a:latin typeface="Arial" panose="020B0604020202020204" pitchFamily="34" charset="0"/>
                <a:cs typeface="Arial" panose="020B0604020202020204" pitchFamily="34" charset="0"/>
              </a:rPr>
              <a:t>poměry</a:t>
            </a:r>
          </a:p>
          <a:p>
            <a:r>
              <a:rPr lang="cs-CZ" sz="3000" dirty="0" smtClean="0">
                <a:latin typeface="Arial" panose="020B0604020202020204" pitchFamily="34" charset="0"/>
                <a:cs typeface="Arial" panose="020B0604020202020204" pitchFamily="34" charset="0"/>
              </a:rPr>
              <a:t>Stav </a:t>
            </a:r>
            <a:r>
              <a:rPr lang="cs-CZ" sz="3000" dirty="0">
                <a:latin typeface="Arial" panose="020B0604020202020204" pitchFamily="34" charset="0"/>
                <a:cs typeface="Arial" panose="020B0604020202020204" pitchFamily="34" charset="0"/>
              </a:rPr>
              <a:t>studní a péče o </a:t>
            </a:r>
            <a:r>
              <a:rPr lang="cs-CZ" sz="3000" dirty="0" smtClean="0">
                <a:latin typeface="Arial" panose="020B0604020202020204" pitchFamily="34" charset="0"/>
                <a:cs typeface="Arial" panose="020B0604020202020204" pitchFamily="34" charset="0"/>
              </a:rPr>
              <a:t>ně</a:t>
            </a:r>
            <a:endParaRPr lang="cs-CZ"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1976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err="1" smtClean="0">
                <a:latin typeface="Arial" panose="020B0604020202020204" pitchFamily="34" charset="0"/>
                <a:cs typeface="Arial" panose="020B0604020202020204" pitchFamily="34" charset="0"/>
              </a:rPr>
              <a:t>VýzkumNÝ</a:t>
            </a:r>
            <a:r>
              <a:rPr lang="cs-CZ" sz="4000" dirty="0" smtClean="0">
                <a:latin typeface="Arial" panose="020B0604020202020204" pitchFamily="34" charset="0"/>
                <a:cs typeface="Arial" panose="020B0604020202020204" pitchFamily="34" charset="0"/>
              </a:rPr>
              <a:t> PROBLÉM</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r>
              <a:rPr lang="cs-CZ" sz="2500" dirty="0">
                <a:latin typeface="Arial" panose="020B0604020202020204" pitchFamily="34" charset="0"/>
                <a:cs typeface="Arial" panose="020B0604020202020204" pitchFamily="34" charset="0"/>
              </a:rPr>
              <a:t>oblast Dobrá Voda u Českých Budějovic a </a:t>
            </a:r>
            <a:r>
              <a:rPr lang="cs-CZ" sz="2500" dirty="0" smtClean="0">
                <a:latin typeface="Arial" panose="020B0604020202020204" pitchFamily="34" charset="0"/>
                <a:cs typeface="Arial" panose="020B0604020202020204" pitchFamily="34" charset="0"/>
              </a:rPr>
              <a:t>oblast Hůry</a:t>
            </a:r>
          </a:p>
          <a:p>
            <a:pPr lvl="1"/>
            <a:r>
              <a:rPr lang="cs-CZ" sz="2500" dirty="0" err="1">
                <a:latin typeface="Arial" panose="020B0604020202020204" pitchFamily="34" charset="0"/>
                <a:cs typeface="Arial" panose="020B0604020202020204" pitchFamily="34" charset="0"/>
              </a:rPr>
              <a:t>Fyzickogeografické</a:t>
            </a:r>
            <a:r>
              <a:rPr lang="cs-CZ" sz="2500" dirty="0">
                <a:latin typeface="Arial" panose="020B0604020202020204" pitchFamily="34" charset="0"/>
                <a:cs typeface="Arial" panose="020B0604020202020204" pitchFamily="34" charset="0"/>
              </a:rPr>
              <a:t> poměry </a:t>
            </a:r>
            <a:endParaRPr lang="cs-CZ" sz="2500" dirty="0" smtClean="0">
              <a:latin typeface="Arial" panose="020B0604020202020204" pitchFamily="34" charset="0"/>
              <a:cs typeface="Arial" panose="020B0604020202020204" pitchFamily="34" charset="0"/>
            </a:endParaRPr>
          </a:p>
          <a:p>
            <a:pPr lvl="1"/>
            <a:r>
              <a:rPr lang="cs-CZ" sz="2500" dirty="0">
                <a:latin typeface="Arial" panose="020B0604020202020204" pitchFamily="34" charset="0"/>
                <a:cs typeface="Arial" panose="020B0604020202020204" pitchFamily="34" charset="0"/>
              </a:rPr>
              <a:t>Geologické poměry </a:t>
            </a:r>
            <a:endParaRPr lang="cs-CZ" sz="2500" dirty="0" smtClean="0">
              <a:latin typeface="Arial" panose="020B0604020202020204" pitchFamily="34" charset="0"/>
              <a:cs typeface="Arial" panose="020B0604020202020204" pitchFamily="34" charset="0"/>
            </a:endParaRPr>
          </a:p>
          <a:p>
            <a:pPr lvl="1"/>
            <a:r>
              <a:rPr lang="cs-CZ" sz="2500" dirty="0">
                <a:latin typeface="Arial" panose="020B0604020202020204" pitchFamily="34" charset="0"/>
                <a:cs typeface="Arial" panose="020B0604020202020204" pitchFamily="34" charset="0"/>
              </a:rPr>
              <a:t>Hydrogeologické poměry </a:t>
            </a:r>
            <a:endParaRPr lang="cs-CZ" sz="2500" dirty="0" smtClean="0">
              <a:latin typeface="Arial" panose="020B0604020202020204" pitchFamily="34" charset="0"/>
              <a:cs typeface="Arial" panose="020B0604020202020204" pitchFamily="34" charset="0"/>
            </a:endParaRPr>
          </a:p>
          <a:p>
            <a:pPr lvl="1"/>
            <a:r>
              <a:rPr lang="cs-CZ" sz="2500" dirty="0">
                <a:latin typeface="Arial" panose="020B0604020202020204" pitchFamily="34" charset="0"/>
                <a:cs typeface="Arial" panose="020B0604020202020204" pitchFamily="34" charset="0"/>
              </a:rPr>
              <a:t>Situace zkoumaných </a:t>
            </a:r>
            <a:r>
              <a:rPr lang="cs-CZ" sz="2500" dirty="0" smtClean="0">
                <a:latin typeface="Arial" panose="020B0604020202020204" pitchFamily="34" charset="0"/>
                <a:cs typeface="Arial" panose="020B0604020202020204" pitchFamily="34" charset="0"/>
              </a:rPr>
              <a:t>studní</a:t>
            </a:r>
          </a:p>
          <a:p>
            <a:pPr lvl="1"/>
            <a:r>
              <a:rPr lang="cs-CZ" sz="2500" dirty="0">
                <a:latin typeface="Arial" panose="020B0604020202020204" pitchFamily="34" charset="0"/>
                <a:cs typeface="Arial" panose="020B0604020202020204" pitchFamily="34" charset="0"/>
              </a:rPr>
              <a:t>Vzájemné pozice zkoumaných studní</a:t>
            </a:r>
          </a:p>
        </p:txBody>
      </p:sp>
    </p:spTree>
    <p:extLst>
      <p:ext uri="{BB962C8B-B14F-4D97-AF65-F5344CB8AC3E}">
        <p14:creationId xmlns:p14="http://schemas.microsoft.com/office/powerpoint/2010/main" val="119575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Arial" panose="020B0604020202020204" pitchFamily="34" charset="0"/>
                <a:cs typeface="Arial" panose="020B0604020202020204" pitchFamily="34" charset="0"/>
              </a:rPr>
              <a:t>Použité metody</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lstStyle/>
          <a:p>
            <a:r>
              <a:rPr lang="cs-CZ" sz="3000" dirty="0">
                <a:latin typeface="Arial" panose="020B0604020202020204" pitchFamily="34" charset="0"/>
                <a:cs typeface="Arial" panose="020B0604020202020204" pitchFamily="34" charset="0"/>
              </a:rPr>
              <a:t>1. Analýza odborné literatury a dokumentů spojených s tématem práce.</a:t>
            </a:r>
          </a:p>
          <a:p>
            <a:r>
              <a:rPr lang="cs-CZ" sz="3000" dirty="0">
                <a:latin typeface="Arial" panose="020B0604020202020204" pitchFamily="34" charset="0"/>
                <a:cs typeface="Arial" panose="020B0604020202020204" pitchFamily="34" charset="0"/>
              </a:rPr>
              <a:t>2. Komparace získaných informací.</a:t>
            </a:r>
          </a:p>
          <a:p>
            <a:r>
              <a:rPr lang="cs-CZ" sz="3000" dirty="0">
                <a:latin typeface="Arial" panose="020B0604020202020204" pitchFamily="34" charset="0"/>
                <a:cs typeface="Arial" panose="020B0604020202020204" pitchFamily="34" charset="0"/>
              </a:rPr>
              <a:t>3. Vytvoření přehledu dat a informací u zkoumaných studní v dané oblasti z hlediska geografie, hydrogeologie, technického stavu studny a kvality vody.</a:t>
            </a:r>
          </a:p>
          <a:p>
            <a:r>
              <a:rPr lang="cs-CZ" sz="3000" dirty="0">
                <a:latin typeface="Arial" panose="020B0604020202020204" pitchFamily="34" charset="0"/>
                <a:cs typeface="Arial" panose="020B0604020202020204" pitchFamily="34" charset="0"/>
              </a:rPr>
              <a:t>4. Porovnání výsledků jednotlivých studní s normou ČSN 75 5115.</a:t>
            </a:r>
          </a:p>
          <a:p>
            <a:endParaRPr lang="cs-CZ" dirty="0"/>
          </a:p>
        </p:txBody>
      </p:sp>
    </p:spTree>
    <p:extLst>
      <p:ext uri="{BB962C8B-B14F-4D97-AF65-F5344CB8AC3E}">
        <p14:creationId xmlns:p14="http://schemas.microsoft.com/office/powerpoint/2010/main" val="354828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4236" y="0"/>
            <a:ext cx="10058400" cy="1609344"/>
          </a:xfrm>
        </p:spPr>
        <p:txBody>
          <a:bodyPr/>
          <a:lstStyle/>
          <a:p>
            <a:r>
              <a:rPr lang="cs-CZ" sz="4000" dirty="0" smtClean="0">
                <a:latin typeface="Arial" panose="020B0604020202020204" pitchFamily="34" charset="0"/>
                <a:cs typeface="Arial" panose="020B0604020202020204" pitchFamily="34" charset="0"/>
              </a:rPr>
              <a:t>Výsledky – </a:t>
            </a:r>
            <a:r>
              <a:rPr lang="cs-CZ" sz="2500" dirty="0" smtClean="0">
                <a:latin typeface="Arial" panose="020B0604020202020204" pitchFamily="34" charset="0"/>
                <a:cs typeface="Arial" panose="020B0604020202020204" pitchFamily="34" charset="0"/>
              </a:rPr>
              <a:t>VRTANÉ STUDNY</a:t>
            </a:r>
            <a:endParaRPr lang="cs-CZ" sz="2500" dirty="0">
              <a:latin typeface="Arial" panose="020B0604020202020204" pitchFamily="34" charset="0"/>
              <a:cs typeface="Arial" panose="020B0604020202020204" pitchFamily="34"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11327259"/>
              </p:ext>
            </p:extLst>
          </p:nvPr>
        </p:nvGraphicFramePr>
        <p:xfrm>
          <a:off x="284236" y="1239144"/>
          <a:ext cx="10855989" cy="5303323"/>
        </p:xfrm>
        <a:graphic>
          <a:graphicData uri="http://schemas.openxmlformats.org/drawingml/2006/table">
            <a:tbl>
              <a:tblPr firstRow="1" firstCol="1" bandRow="1">
                <a:tableStyleId>{5C22544A-7EE6-4342-B048-85BDC9FD1C3A}</a:tableStyleId>
              </a:tblPr>
              <a:tblGrid>
                <a:gridCol w="1193132"/>
                <a:gridCol w="1193132"/>
                <a:gridCol w="1275941"/>
                <a:gridCol w="1128984"/>
                <a:gridCol w="1550023"/>
                <a:gridCol w="1978058"/>
                <a:gridCol w="1242116"/>
                <a:gridCol w="1294603"/>
              </a:tblGrid>
              <a:tr h="1444558">
                <a:tc>
                  <a:txBody>
                    <a:bodyPr/>
                    <a:lstStyle/>
                    <a:p>
                      <a:pPr algn="just">
                        <a:lnSpc>
                          <a:spcPct val="150000"/>
                        </a:lnSpc>
                        <a:spcAft>
                          <a:spcPts val="0"/>
                        </a:spcAft>
                      </a:pPr>
                      <a:r>
                        <a:rPr lang="cs-CZ" sz="1500" dirty="0">
                          <a:effectLst/>
                        </a:rPr>
                        <a:t>Studna</a:t>
                      </a:r>
                      <a:endParaRPr lang="cs-CZ" sz="1500" dirty="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dirty="0">
                          <a:effectLst/>
                        </a:rPr>
                        <a:t>Průměr studny (mm)</a:t>
                      </a:r>
                      <a:endParaRPr lang="cs-CZ" sz="1500" dirty="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Výška studny nad terénem (mm)</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Přesah krytu (mm)</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Druh krytu</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Uzamykatelný poklop</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Hladina vody (m)</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Hloubka studny (m)</a:t>
                      </a:r>
                      <a:endParaRPr lang="cs-CZ" sz="1500">
                        <a:effectLst/>
                        <a:latin typeface="Times New Roman" panose="02020603050405020304" pitchFamily="18" charset="0"/>
                        <a:ea typeface="Calibri" panose="020F0502020204030204" pitchFamily="34" charset="0"/>
                      </a:endParaRPr>
                    </a:p>
                  </a:txBody>
                  <a:tcPr marL="56268" marR="56268" marT="0" marB="0"/>
                </a:tc>
              </a:tr>
              <a:tr h="733092">
                <a:tc>
                  <a:txBody>
                    <a:bodyPr/>
                    <a:lstStyle/>
                    <a:p>
                      <a:pPr algn="just">
                        <a:lnSpc>
                          <a:spcPct val="150000"/>
                        </a:lnSpc>
                        <a:spcAft>
                          <a:spcPts val="0"/>
                        </a:spcAft>
                      </a:pPr>
                      <a:r>
                        <a:rPr lang="cs-CZ" sz="1500">
                          <a:effectLst/>
                        </a:rPr>
                        <a:t>ČSN 75 5115 (min.)</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 </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500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50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Nedřevěný, nedělený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ANO, popř. kontrolní trubka </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 </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 </a:t>
                      </a:r>
                      <a:endParaRPr lang="cs-CZ" sz="1500">
                        <a:effectLst/>
                        <a:latin typeface="Times New Roman" panose="02020603050405020304" pitchFamily="18" charset="0"/>
                        <a:ea typeface="Calibri" panose="020F0502020204030204" pitchFamily="34" charset="0"/>
                      </a:endParaRPr>
                    </a:p>
                  </a:txBody>
                  <a:tcPr marL="56268" marR="56268" marT="0" marB="0"/>
                </a:tc>
              </a:tr>
              <a:tr h="716073">
                <a:tc>
                  <a:txBody>
                    <a:bodyPr/>
                    <a:lstStyle/>
                    <a:p>
                      <a:pPr algn="just">
                        <a:lnSpc>
                          <a:spcPct val="150000"/>
                        </a:lnSpc>
                        <a:spcAft>
                          <a:spcPts val="0"/>
                        </a:spcAft>
                      </a:pPr>
                      <a:r>
                        <a:rPr lang="cs-CZ" sz="1500">
                          <a:effectLst/>
                        </a:rPr>
                        <a:t>V1</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800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420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820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kamen, 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NE, kontrolní trubka NE</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2,7</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25</a:t>
                      </a:r>
                      <a:endParaRPr lang="cs-CZ" sz="1500">
                        <a:effectLst/>
                        <a:latin typeface="Times New Roman" panose="02020603050405020304" pitchFamily="18" charset="0"/>
                        <a:ea typeface="Calibri" panose="020F0502020204030204" pitchFamily="34" charset="0"/>
                      </a:endParaRPr>
                    </a:p>
                  </a:txBody>
                  <a:tcPr marL="56268" marR="56268" marT="0" marB="0"/>
                </a:tc>
              </a:tr>
              <a:tr h="716073">
                <a:tc>
                  <a:txBody>
                    <a:bodyPr/>
                    <a:lstStyle/>
                    <a:p>
                      <a:pPr algn="just">
                        <a:lnSpc>
                          <a:spcPct val="150000"/>
                        </a:lnSpc>
                        <a:spcAft>
                          <a:spcPts val="0"/>
                        </a:spcAft>
                      </a:pPr>
                      <a:r>
                        <a:rPr lang="cs-CZ" sz="1500">
                          <a:effectLst/>
                        </a:rPr>
                        <a:t>V2</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560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beton, 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NE, kontrolní trubka NE</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1,43</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30</a:t>
                      </a:r>
                      <a:endParaRPr lang="cs-CZ" sz="1500">
                        <a:effectLst/>
                        <a:latin typeface="Times New Roman" panose="02020603050405020304" pitchFamily="18" charset="0"/>
                        <a:ea typeface="Calibri" panose="020F0502020204030204" pitchFamily="34" charset="0"/>
                      </a:endParaRPr>
                    </a:p>
                  </a:txBody>
                  <a:tcPr marL="56268" marR="56268" marT="0" marB="0"/>
                </a:tc>
              </a:tr>
              <a:tr h="488727">
                <a:tc>
                  <a:txBody>
                    <a:bodyPr/>
                    <a:lstStyle/>
                    <a:p>
                      <a:pPr algn="just">
                        <a:lnSpc>
                          <a:spcPct val="150000"/>
                        </a:lnSpc>
                        <a:spcAft>
                          <a:spcPts val="0"/>
                        </a:spcAft>
                      </a:pPr>
                      <a:r>
                        <a:rPr lang="cs-CZ" sz="1500">
                          <a:effectLst/>
                        </a:rPr>
                        <a:t>V3</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160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beton, 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ANO</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3,83</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24</a:t>
                      </a:r>
                      <a:endParaRPr lang="cs-CZ" sz="1500">
                        <a:effectLst/>
                        <a:latin typeface="Times New Roman" panose="02020603050405020304" pitchFamily="18" charset="0"/>
                        <a:ea typeface="Calibri" panose="020F0502020204030204" pitchFamily="34" charset="0"/>
                      </a:endParaRPr>
                    </a:p>
                  </a:txBody>
                  <a:tcPr marL="56268" marR="56268" marT="0" marB="0"/>
                </a:tc>
              </a:tr>
              <a:tr h="488727">
                <a:tc>
                  <a:txBody>
                    <a:bodyPr/>
                    <a:lstStyle/>
                    <a:p>
                      <a:pPr algn="just">
                        <a:lnSpc>
                          <a:spcPct val="150000"/>
                        </a:lnSpc>
                        <a:spcAft>
                          <a:spcPts val="0"/>
                        </a:spcAft>
                      </a:pPr>
                      <a:r>
                        <a:rPr lang="cs-CZ" sz="1500">
                          <a:effectLst/>
                        </a:rPr>
                        <a:t>V4</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500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kov, nedělený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ANO</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3,483</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27</a:t>
                      </a:r>
                      <a:endParaRPr lang="cs-CZ" sz="1500">
                        <a:effectLst/>
                        <a:latin typeface="Times New Roman" panose="02020603050405020304" pitchFamily="18" charset="0"/>
                        <a:ea typeface="Calibri" panose="020F0502020204030204" pitchFamily="34" charset="0"/>
                      </a:endParaRPr>
                    </a:p>
                  </a:txBody>
                  <a:tcPr marL="56268" marR="56268" marT="0" marB="0"/>
                </a:tc>
              </a:tr>
              <a:tr h="716073">
                <a:tc>
                  <a:txBody>
                    <a:bodyPr/>
                    <a:lstStyle/>
                    <a:p>
                      <a:pPr algn="just">
                        <a:lnSpc>
                          <a:spcPct val="150000"/>
                        </a:lnSpc>
                        <a:spcAft>
                          <a:spcPts val="0"/>
                        </a:spcAft>
                      </a:pPr>
                      <a:r>
                        <a:rPr lang="cs-CZ" sz="1500">
                          <a:effectLst/>
                        </a:rPr>
                        <a:t>V5</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580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300</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beton, dělený</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NE, kontrolní trubka NE</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a:effectLst/>
                        </a:rPr>
                        <a:t>2,85</a:t>
                      </a:r>
                      <a:endParaRPr lang="cs-CZ" sz="1500">
                        <a:effectLst/>
                        <a:latin typeface="Times New Roman" panose="02020603050405020304" pitchFamily="18" charset="0"/>
                        <a:ea typeface="Calibri" panose="020F0502020204030204" pitchFamily="34" charset="0"/>
                      </a:endParaRPr>
                    </a:p>
                  </a:txBody>
                  <a:tcPr marL="56268" marR="56268" marT="0" marB="0"/>
                </a:tc>
                <a:tc>
                  <a:txBody>
                    <a:bodyPr/>
                    <a:lstStyle/>
                    <a:p>
                      <a:pPr algn="just">
                        <a:lnSpc>
                          <a:spcPct val="150000"/>
                        </a:lnSpc>
                        <a:spcAft>
                          <a:spcPts val="0"/>
                        </a:spcAft>
                      </a:pPr>
                      <a:r>
                        <a:rPr lang="cs-CZ" sz="1500" dirty="0">
                          <a:effectLst/>
                        </a:rPr>
                        <a:t>28</a:t>
                      </a:r>
                      <a:endParaRPr lang="cs-CZ" sz="1500" dirty="0">
                        <a:effectLst/>
                        <a:latin typeface="Times New Roman" panose="02020603050405020304" pitchFamily="18" charset="0"/>
                        <a:ea typeface="Calibri" panose="020F0502020204030204" pitchFamily="34" charset="0"/>
                      </a:endParaRPr>
                    </a:p>
                  </a:txBody>
                  <a:tcPr marL="56268" marR="56268" marT="0" marB="0"/>
                </a:tc>
              </a:tr>
            </a:tbl>
          </a:graphicData>
        </a:graphic>
      </p:graphicFrame>
    </p:spTree>
    <p:extLst>
      <p:ext uri="{BB962C8B-B14F-4D97-AF65-F5344CB8AC3E}">
        <p14:creationId xmlns:p14="http://schemas.microsoft.com/office/powerpoint/2010/main" val="163635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988" y="0"/>
            <a:ext cx="10058400" cy="1609344"/>
          </a:xfrm>
        </p:spPr>
        <p:txBody>
          <a:bodyPr/>
          <a:lstStyle/>
          <a:p>
            <a:r>
              <a:rPr lang="cs-CZ" sz="4000" dirty="0" smtClean="0">
                <a:latin typeface="Arial" panose="020B0604020202020204" pitchFamily="34" charset="0"/>
                <a:cs typeface="Arial" panose="020B0604020202020204" pitchFamily="34" charset="0"/>
              </a:rPr>
              <a:t>Výsledky – </a:t>
            </a:r>
            <a:r>
              <a:rPr lang="cs-CZ" sz="2500" dirty="0" smtClean="0">
                <a:latin typeface="Arial" panose="020B0604020202020204" pitchFamily="34" charset="0"/>
                <a:cs typeface="Arial" panose="020B0604020202020204" pitchFamily="34" charset="0"/>
              </a:rPr>
              <a:t>KOPANÉ STUDNY</a:t>
            </a:r>
            <a:endParaRPr lang="cs-CZ" sz="2500" dirty="0">
              <a:latin typeface="Arial" panose="020B0604020202020204" pitchFamily="34" charset="0"/>
              <a:cs typeface="Arial" panose="020B0604020202020204" pitchFamily="34" charset="0"/>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005528585"/>
              </p:ext>
            </p:extLst>
          </p:nvPr>
        </p:nvGraphicFramePr>
        <p:xfrm>
          <a:off x="160988" y="1210617"/>
          <a:ext cx="11127346" cy="6172200"/>
        </p:xfrm>
        <a:graphic>
          <a:graphicData uri="http://schemas.openxmlformats.org/drawingml/2006/table">
            <a:tbl>
              <a:tblPr firstRow="1" firstCol="1" bandRow="1">
                <a:tableStyleId>{5C22544A-7EE6-4342-B048-85BDC9FD1C3A}</a:tableStyleId>
              </a:tblPr>
              <a:tblGrid>
                <a:gridCol w="1222956"/>
                <a:gridCol w="1222956"/>
                <a:gridCol w="1307834"/>
                <a:gridCol w="1157206"/>
                <a:gridCol w="1588768"/>
                <a:gridCol w="2027501"/>
                <a:gridCol w="1273165"/>
                <a:gridCol w="1326960"/>
              </a:tblGrid>
              <a:tr h="1094011">
                <a:tc>
                  <a:txBody>
                    <a:bodyPr/>
                    <a:lstStyle/>
                    <a:p>
                      <a:pPr algn="just">
                        <a:lnSpc>
                          <a:spcPct val="150000"/>
                        </a:lnSpc>
                        <a:spcAft>
                          <a:spcPts val="0"/>
                        </a:spcAft>
                      </a:pPr>
                      <a:r>
                        <a:rPr lang="cs-CZ" sz="1500" dirty="0">
                          <a:effectLst/>
                        </a:rPr>
                        <a:t>Studna</a:t>
                      </a:r>
                      <a:endParaRPr lang="cs-CZ" sz="1500" dirty="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Průměr studny (mm)</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dirty="0">
                          <a:effectLst/>
                        </a:rPr>
                        <a:t>Výška studny nad terénem (mm)</a:t>
                      </a:r>
                      <a:endParaRPr lang="cs-CZ" sz="1500" dirty="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Přesah krytu (mm)</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Druh krytu</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Uzamykatelný poklop</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Hladina vody (mm)</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Hloubka studny (mm)</a:t>
                      </a:r>
                      <a:endParaRPr lang="cs-CZ" sz="1500">
                        <a:effectLst/>
                        <a:latin typeface="Times New Roman" panose="02020603050405020304" pitchFamily="18" charset="0"/>
                        <a:ea typeface="Calibri" panose="020F0502020204030204" pitchFamily="34" charset="0"/>
                      </a:endParaRPr>
                    </a:p>
                  </a:txBody>
                  <a:tcPr marL="50641" marR="50641" marT="0" marB="0"/>
                </a:tc>
              </a:tr>
              <a:tr h="656407">
                <a:tc>
                  <a:txBody>
                    <a:bodyPr/>
                    <a:lstStyle/>
                    <a:p>
                      <a:pPr algn="just">
                        <a:lnSpc>
                          <a:spcPct val="150000"/>
                        </a:lnSpc>
                        <a:spcAft>
                          <a:spcPts val="0"/>
                        </a:spcAft>
                      </a:pPr>
                      <a:r>
                        <a:rPr lang="cs-CZ" sz="1500">
                          <a:effectLst/>
                        </a:rPr>
                        <a:t>ČSN 75 5115 (min.)</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500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50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Nedřevěný, nedělený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ANO, popř. kontrolní trubka </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 </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 </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S1</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1900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450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200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beton, 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NE, kontrolní trubka ANO</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5650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15000</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S2</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1300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dirty="0">
                          <a:effectLst/>
                        </a:rPr>
                        <a:t>650</a:t>
                      </a:r>
                      <a:endParaRPr lang="cs-CZ" sz="1500" dirty="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250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plast, nedělený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NE, kontrolní trubka ANO</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6500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13000</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S3</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800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300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beton, 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NE, kontrolní trubka NE</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3800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9000</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S4</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1800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400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200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beton, nedělený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ANO</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5750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6500</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S5</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400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200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beton, nedělený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NE, kontrolní trubka NE</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2800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3300</a:t>
                      </a:r>
                      <a:endParaRPr lang="cs-CZ" sz="1500">
                        <a:effectLst/>
                        <a:latin typeface="Times New Roman" panose="02020603050405020304" pitchFamily="18" charset="0"/>
                        <a:ea typeface="Calibri" panose="020F0502020204030204" pitchFamily="34" charset="0"/>
                      </a:endParaRPr>
                    </a:p>
                  </a:txBody>
                  <a:tcPr marL="50641" marR="50641" marT="0" marB="0"/>
                </a:tc>
              </a:tr>
              <a:tr h="437604">
                <a:tc>
                  <a:txBody>
                    <a:bodyPr/>
                    <a:lstStyle/>
                    <a:p>
                      <a:pPr algn="just">
                        <a:lnSpc>
                          <a:spcPct val="150000"/>
                        </a:lnSpc>
                        <a:spcAft>
                          <a:spcPts val="0"/>
                        </a:spcAft>
                      </a:pPr>
                      <a:r>
                        <a:rPr lang="cs-CZ" sz="1500">
                          <a:effectLst/>
                        </a:rPr>
                        <a:t>S6</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1000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600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beton, nedělený</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ANO</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a:effectLst/>
                        </a:rPr>
                        <a:t>1570</a:t>
                      </a:r>
                      <a:endParaRPr lang="cs-CZ" sz="1500">
                        <a:effectLst/>
                        <a:latin typeface="Times New Roman" panose="02020603050405020304" pitchFamily="18" charset="0"/>
                        <a:ea typeface="Calibri" panose="020F0502020204030204" pitchFamily="34" charset="0"/>
                      </a:endParaRPr>
                    </a:p>
                  </a:txBody>
                  <a:tcPr marL="50641" marR="50641" marT="0" marB="0"/>
                </a:tc>
                <a:tc>
                  <a:txBody>
                    <a:bodyPr/>
                    <a:lstStyle/>
                    <a:p>
                      <a:pPr algn="just">
                        <a:lnSpc>
                          <a:spcPct val="150000"/>
                        </a:lnSpc>
                        <a:spcAft>
                          <a:spcPts val="0"/>
                        </a:spcAft>
                      </a:pPr>
                      <a:r>
                        <a:rPr lang="cs-CZ" sz="1500" dirty="0">
                          <a:effectLst/>
                        </a:rPr>
                        <a:t>2350</a:t>
                      </a:r>
                      <a:endParaRPr lang="cs-CZ" sz="1500" dirty="0">
                        <a:effectLst/>
                        <a:latin typeface="Times New Roman" panose="02020603050405020304" pitchFamily="18" charset="0"/>
                        <a:ea typeface="Calibri" panose="020F0502020204030204" pitchFamily="34" charset="0"/>
                      </a:endParaRPr>
                    </a:p>
                  </a:txBody>
                  <a:tcPr marL="50641" marR="50641" marT="0" marB="0"/>
                </a:tc>
              </a:tr>
            </a:tbl>
          </a:graphicData>
        </a:graphic>
      </p:graphicFrame>
    </p:spTree>
    <p:extLst>
      <p:ext uri="{BB962C8B-B14F-4D97-AF65-F5344CB8AC3E}">
        <p14:creationId xmlns:p14="http://schemas.microsoft.com/office/powerpoint/2010/main" val="376681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Arial" panose="020B0604020202020204" pitchFamily="34" charset="0"/>
                <a:cs typeface="Arial" panose="020B0604020202020204" pitchFamily="34" charset="0"/>
              </a:rPr>
              <a:t>shrnutí</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Autofit/>
          </a:bodyPr>
          <a:lstStyle/>
          <a:p>
            <a:r>
              <a:rPr lang="cs-CZ" sz="3000" dirty="0">
                <a:latin typeface="Arial" panose="020B0604020202020204" pitchFamily="34" charset="0"/>
                <a:cs typeface="Arial" panose="020B0604020202020204" pitchFamily="34" charset="0"/>
              </a:rPr>
              <a:t>2</a:t>
            </a:r>
            <a:r>
              <a:rPr lang="cs-CZ" sz="3000" dirty="0" smtClean="0">
                <a:latin typeface="Arial" panose="020B0604020202020204" pitchFamily="34" charset="0"/>
                <a:cs typeface="Arial" panose="020B0604020202020204" pitchFamily="34" charset="0"/>
              </a:rPr>
              <a:t> </a:t>
            </a:r>
            <a:r>
              <a:rPr lang="cs-CZ" sz="3000" dirty="0">
                <a:latin typeface="Arial" panose="020B0604020202020204" pitchFamily="34" charset="0"/>
                <a:cs typeface="Arial" panose="020B0604020202020204" pitchFamily="34" charset="0"/>
              </a:rPr>
              <a:t>typy konstrukcí </a:t>
            </a:r>
            <a:r>
              <a:rPr lang="cs-CZ" sz="3000" dirty="0" smtClean="0">
                <a:latin typeface="Arial" panose="020B0604020202020204" pitchFamily="34" charset="0"/>
                <a:cs typeface="Arial" panose="020B0604020202020204" pitchFamily="34" charset="0"/>
              </a:rPr>
              <a:t>studní</a:t>
            </a:r>
            <a:r>
              <a:rPr lang="cs-CZ" sz="3000" dirty="0">
                <a:latin typeface="Arial" panose="020B0604020202020204" pitchFamily="34" charset="0"/>
                <a:cs typeface="Arial" panose="020B0604020202020204" pitchFamily="34" charset="0"/>
              </a:rPr>
              <a:t> </a:t>
            </a:r>
            <a:r>
              <a:rPr lang="cs-CZ" sz="3000" dirty="0" smtClean="0">
                <a:latin typeface="Arial" panose="020B0604020202020204" pitchFamily="34" charset="0"/>
                <a:cs typeface="Arial" panose="020B0604020202020204" pitchFamily="34" charset="0"/>
              </a:rPr>
              <a:t>- </a:t>
            </a:r>
            <a:r>
              <a:rPr lang="cs-CZ" sz="3000" dirty="0">
                <a:latin typeface="Arial" panose="020B0604020202020204" pitchFamily="34" charset="0"/>
                <a:cs typeface="Arial" panose="020B0604020202020204" pitchFamily="34" charset="0"/>
              </a:rPr>
              <a:t>studny kopané i </a:t>
            </a:r>
            <a:r>
              <a:rPr lang="cs-CZ" sz="3000" dirty="0" smtClean="0">
                <a:latin typeface="Arial" panose="020B0604020202020204" pitchFamily="34" charset="0"/>
                <a:cs typeface="Arial" panose="020B0604020202020204" pitchFamily="34" charset="0"/>
              </a:rPr>
              <a:t>vrtané – odlišnosti v technologickém provedení</a:t>
            </a:r>
          </a:p>
          <a:p>
            <a:r>
              <a:rPr lang="cs-CZ" sz="3000" dirty="0" smtClean="0">
                <a:latin typeface="Arial" panose="020B0604020202020204" pitchFamily="34" charset="0"/>
                <a:cs typeface="Arial" panose="020B0604020202020204" pitchFamily="34" charset="0"/>
              </a:rPr>
              <a:t>Stanovení normou </a:t>
            </a:r>
            <a:r>
              <a:rPr lang="cs-CZ" sz="3000" dirty="0">
                <a:latin typeface="Arial" panose="020B0604020202020204" pitchFamily="34" charset="0"/>
                <a:cs typeface="Arial" panose="020B0604020202020204" pitchFamily="34" charset="0"/>
              </a:rPr>
              <a:t>ČSN 75 </a:t>
            </a:r>
            <a:r>
              <a:rPr lang="cs-CZ" sz="3000" dirty="0" smtClean="0">
                <a:latin typeface="Arial" panose="020B0604020202020204" pitchFamily="34" charset="0"/>
                <a:cs typeface="Arial" panose="020B0604020202020204" pitchFamily="34" charset="0"/>
              </a:rPr>
              <a:t>5115 - </a:t>
            </a:r>
            <a:r>
              <a:rPr lang="cs-CZ" sz="3000" dirty="0">
                <a:latin typeface="Arial" panose="020B0604020202020204" pitchFamily="34" charset="0"/>
                <a:cs typeface="Arial" panose="020B0604020202020204" pitchFamily="34" charset="0"/>
              </a:rPr>
              <a:t>vyhovuje pouze studna vrtaná V4 a studna kopaná </a:t>
            </a:r>
            <a:r>
              <a:rPr lang="cs-CZ" sz="3000" dirty="0" smtClean="0">
                <a:latin typeface="Arial" panose="020B0604020202020204" pitchFamily="34" charset="0"/>
                <a:cs typeface="Arial" panose="020B0604020202020204" pitchFamily="34" charset="0"/>
              </a:rPr>
              <a:t>S2</a:t>
            </a:r>
          </a:p>
          <a:p>
            <a:r>
              <a:rPr lang="cs-CZ" sz="3000" dirty="0">
                <a:latin typeface="Arial" panose="020B0604020202020204" pitchFamily="34" charset="0"/>
                <a:cs typeface="Arial" panose="020B0604020202020204" pitchFamily="34" charset="0"/>
              </a:rPr>
              <a:t>Většina zkoumaných studní je využívána jako zdroj užitkové vody, vyjma studny V1 a V2</a:t>
            </a:r>
            <a:r>
              <a:rPr lang="cs-CZ" sz="3000" dirty="0" smtClean="0">
                <a:latin typeface="Arial" panose="020B0604020202020204" pitchFamily="34" charset="0"/>
                <a:cs typeface="Arial" panose="020B0604020202020204" pitchFamily="34" charset="0"/>
              </a:rPr>
              <a:t>.</a:t>
            </a:r>
          </a:p>
          <a:p>
            <a:r>
              <a:rPr lang="cs-CZ" sz="3000" dirty="0" smtClean="0">
                <a:latin typeface="Arial" panose="020B0604020202020204" pitchFamily="34" charset="0"/>
                <a:cs typeface="Arial" panose="020B0604020202020204" pitchFamily="34" charset="0"/>
              </a:rPr>
              <a:t> </a:t>
            </a:r>
            <a:r>
              <a:rPr lang="cs-CZ" sz="3000" dirty="0">
                <a:latin typeface="Arial" panose="020B0604020202020204" pitchFamily="34" charset="0"/>
                <a:cs typeface="Arial" panose="020B0604020202020204" pitchFamily="34" charset="0"/>
              </a:rPr>
              <a:t>V minulosti byla jako zdroj pitné vody využívána také studna S3, avšak v současnosti slouží pouze jako užitková</a:t>
            </a:r>
          </a:p>
        </p:txBody>
      </p:sp>
    </p:spTree>
    <p:extLst>
      <p:ext uri="{BB962C8B-B14F-4D97-AF65-F5344CB8AC3E}">
        <p14:creationId xmlns:p14="http://schemas.microsoft.com/office/powerpoint/2010/main" val="1963484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Arial" panose="020B0604020202020204" pitchFamily="34" charset="0"/>
                <a:cs typeface="Arial" panose="020B0604020202020204" pitchFamily="34" charset="0"/>
              </a:rPr>
              <a:t>Otázky vedoucího a oponenta</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Autofit/>
          </a:bodyPr>
          <a:lstStyle/>
          <a:p>
            <a:r>
              <a:rPr lang="cs-CZ" sz="3500" dirty="0" smtClean="0">
                <a:latin typeface="Arial" panose="020B0604020202020204" pitchFamily="34" charset="0"/>
                <a:cs typeface="Arial" panose="020B0604020202020204" pitchFamily="34" charset="0"/>
              </a:rPr>
              <a:t>1) Jakou podzemní vodu jímají v obci Hůry mělké šachtové studny?</a:t>
            </a:r>
          </a:p>
          <a:p>
            <a:r>
              <a:rPr lang="cs-CZ" sz="3500" dirty="0" smtClean="0">
                <a:latin typeface="Arial" panose="020B0604020202020204" pitchFamily="34" charset="0"/>
                <a:cs typeface="Arial" panose="020B0604020202020204" pitchFamily="34" charset="0"/>
              </a:rPr>
              <a:t>2) Jaké další konstrukce studní se v jižních Čechách vyskytují?</a:t>
            </a:r>
          </a:p>
          <a:p>
            <a:r>
              <a:rPr lang="cs-CZ" sz="3500" dirty="0" smtClean="0">
                <a:latin typeface="Arial" panose="020B0604020202020204" pitchFamily="34" charset="0"/>
                <a:cs typeface="Arial" panose="020B0604020202020204" pitchFamily="34" charset="0"/>
              </a:rPr>
              <a:t>3) Definujte fyzikální a mechanické vlastnosti zemin, zejména propustnost zemin a kapilární vzlínavost.</a:t>
            </a:r>
            <a:endParaRPr lang="cs-CZ"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0482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latin typeface="Arial" panose="020B0604020202020204" pitchFamily="34" charset="0"/>
                <a:cs typeface="Arial" panose="020B0604020202020204" pitchFamily="34" charset="0"/>
              </a:rPr>
              <a:t>ODPOVĚDI</a:t>
            </a:r>
            <a:endParaRPr lang="cs-CZ" sz="40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lnSpcReduction="10000"/>
          </a:bodyPr>
          <a:lstStyle/>
          <a:p>
            <a:r>
              <a:rPr lang="cs-CZ" dirty="0" smtClean="0">
                <a:latin typeface="Arial" panose="020B0604020202020204" pitchFamily="34" charset="0"/>
                <a:cs typeface="Arial" panose="020B0604020202020204" pitchFamily="34" charset="0"/>
              </a:rPr>
              <a:t>1) </a:t>
            </a:r>
            <a:r>
              <a:rPr lang="cs-CZ" b="1" dirty="0" err="1" smtClean="0">
                <a:latin typeface="Arial" panose="020B0604020202020204" pitchFamily="34" charset="0"/>
                <a:cs typeface="Arial" panose="020B0604020202020204" pitchFamily="34" charset="0"/>
              </a:rPr>
              <a:t>Průlinově</a:t>
            </a:r>
            <a:r>
              <a:rPr lang="cs-CZ" b="1" dirty="0" smtClean="0">
                <a:latin typeface="Arial" panose="020B0604020202020204" pitchFamily="34" charset="0"/>
                <a:cs typeface="Arial" panose="020B0604020202020204" pitchFamily="34" charset="0"/>
              </a:rPr>
              <a:t>-puklinová podzemní voda</a:t>
            </a:r>
            <a:r>
              <a:rPr lang="cs-CZ" dirty="0" smtClean="0">
                <a:latin typeface="Arial" panose="020B0604020202020204" pitchFamily="34" charset="0"/>
                <a:cs typeface="Arial" panose="020B0604020202020204" pitchFamily="34" charset="0"/>
              </a:rPr>
              <a:t>.</a:t>
            </a:r>
          </a:p>
          <a:p>
            <a:r>
              <a:rPr lang="cs-CZ" dirty="0" smtClean="0">
                <a:latin typeface="Arial" panose="020B0604020202020204" pitchFamily="34" charset="0"/>
                <a:cs typeface="Arial" panose="020B0604020202020204" pitchFamily="34" charset="0"/>
              </a:rPr>
              <a:t>2) </a:t>
            </a:r>
            <a:r>
              <a:rPr lang="cs-CZ" b="1" dirty="0" smtClean="0">
                <a:latin typeface="Arial" panose="020B0604020202020204" pitchFamily="34" charset="0"/>
                <a:cs typeface="Arial" panose="020B0604020202020204" pitchFamily="34" charset="0"/>
              </a:rPr>
              <a:t>Studny kopané, Studny vrtané, Horizontální jímadla </a:t>
            </a:r>
            <a:r>
              <a:rPr lang="cs-CZ" b="1" smtClean="0">
                <a:latin typeface="Arial" panose="020B0604020202020204" pitchFamily="34" charset="0"/>
                <a:cs typeface="Arial" panose="020B0604020202020204" pitchFamily="34" charset="0"/>
              </a:rPr>
              <a:t>a </a:t>
            </a:r>
            <a:r>
              <a:rPr lang="cs-CZ" b="1" smtClean="0">
                <a:latin typeface="Arial" panose="020B0604020202020204" pitchFamily="34" charset="0"/>
                <a:cs typeface="Arial" panose="020B0604020202020204" pitchFamily="34" charset="0"/>
              </a:rPr>
              <a:t>Jímání </a:t>
            </a:r>
            <a:r>
              <a:rPr lang="cs-CZ" b="1" dirty="0" smtClean="0">
                <a:latin typeface="Arial" panose="020B0604020202020204" pitchFamily="34" charset="0"/>
                <a:cs typeface="Arial" panose="020B0604020202020204" pitchFamily="34" charset="0"/>
              </a:rPr>
              <a:t>pramenů</a:t>
            </a:r>
          </a:p>
          <a:p>
            <a:r>
              <a:rPr lang="cs-CZ" dirty="0" smtClean="0">
                <a:latin typeface="Arial" panose="020B0604020202020204" pitchFamily="34" charset="0"/>
                <a:cs typeface="Arial" panose="020B0604020202020204" pitchFamily="34" charset="0"/>
              </a:rPr>
              <a:t>3) </a:t>
            </a:r>
            <a:r>
              <a:rPr lang="cs-CZ" b="1" dirty="0" smtClean="0">
                <a:latin typeface="Arial" panose="020B0604020202020204" pitchFamily="34" charset="0"/>
                <a:cs typeface="Arial" panose="020B0604020202020204" pitchFamily="34" charset="0"/>
              </a:rPr>
              <a:t>Propustnost zemin </a:t>
            </a:r>
            <a:r>
              <a:rPr lang="cs-CZ" dirty="0" smtClean="0">
                <a:latin typeface="Arial" panose="020B0604020202020204" pitchFamily="34" charset="0"/>
                <a:cs typeface="Arial" panose="020B0604020202020204" pitchFamily="34" charset="0"/>
              </a:rPr>
              <a:t>- </a:t>
            </a:r>
            <a:r>
              <a:rPr lang="cs-CZ" dirty="0">
                <a:latin typeface="Arial" panose="020B0604020202020204" pitchFamily="34" charset="0"/>
                <a:cs typeface="Arial" panose="020B0604020202020204" pitchFamily="34" charset="0"/>
              </a:rPr>
              <a:t>charakterizována filtračním součinitelem (součinitelem filtrace) k. Stanovení propustnosti vychází z </a:t>
            </a:r>
            <a:r>
              <a:rPr lang="cs-CZ" dirty="0" err="1">
                <a:latin typeface="Arial" panose="020B0604020202020204" pitchFamily="34" charset="0"/>
                <a:cs typeface="Arial" panose="020B0604020202020204" pitchFamily="34" charset="0"/>
              </a:rPr>
              <a:t>Darcyho</a:t>
            </a:r>
            <a:r>
              <a:rPr lang="cs-CZ" dirty="0">
                <a:latin typeface="Arial" panose="020B0604020202020204" pitchFamily="34" charset="0"/>
                <a:cs typeface="Arial" panose="020B0604020202020204" pitchFamily="34" charset="0"/>
              </a:rPr>
              <a:t> filtračního zákona, který vyjadřuje vztah mezi průsakem q, celkovou průřezovou plochou A </a:t>
            </a:r>
            <a:r>
              <a:rPr lang="cs-CZ" dirty="0" err="1">
                <a:latin typeface="Arial" panose="020B0604020202020204" pitchFamily="34" charset="0"/>
                <a:cs typeface="Arial" panose="020B0604020202020204" pitchFamily="34" charset="0"/>
              </a:rPr>
              <a:t>a</a:t>
            </a:r>
            <a:r>
              <a:rPr lang="cs-CZ" dirty="0">
                <a:latin typeface="Arial" panose="020B0604020202020204" pitchFamily="34" charset="0"/>
                <a:cs typeface="Arial" panose="020B0604020202020204" pitchFamily="34" charset="0"/>
              </a:rPr>
              <a:t> hydraulickým sklonem </a:t>
            </a:r>
            <a:r>
              <a:rPr lang="cs-CZ" dirty="0" smtClean="0">
                <a:latin typeface="Arial" panose="020B0604020202020204" pitchFamily="34" charset="0"/>
                <a:cs typeface="Arial" panose="020B0604020202020204" pitchFamily="34" charset="0"/>
              </a:rPr>
              <a:t>i</a:t>
            </a:r>
          </a:p>
          <a:p>
            <a:endParaRPr lang="cs-CZ" dirty="0">
              <a:latin typeface="Arial" panose="020B0604020202020204" pitchFamily="34" charset="0"/>
              <a:cs typeface="Arial" panose="020B0604020202020204" pitchFamily="34" charset="0"/>
            </a:endParaRPr>
          </a:p>
          <a:p>
            <a:r>
              <a:rPr lang="cs-CZ" b="1" dirty="0">
                <a:latin typeface="Arial" panose="020B0604020202020204" pitchFamily="34" charset="0"/>
                <a:cs typeface="Arial" panose="020B0604020202020204" pitchFamily="34" charset="0"/>
              </a:rPr>
              <a:t>Kapilární vlhkost – vzlínavost </a:t>
            </a:r>
          </a:p>
          <a:p>
            <a:r>
              <a:rPr lang="cs-CZ" dirty="0">
                <a:latin typeface="Arial" panose="020B0604020202020204" pitchFamily="34" charset="0"/>
                <a:cs typeface="Arial" panose="020B0604020202020204" pitchFamily="34" charset="0"/>
              </a:rPr>
              <a:t>Poslední významný faktor ovlivňující hladinu podzemní vody je dán kapilárním potencionálem zeminy, kdy zrna suché zeminy na sebe vážou vlhkost podobně jako sklo. Důkazem toho je kapilární elevace vody, kdy kapalina s nízkým povrchovým napětím stoupá vzhůru a proto porézní materiály nasávají vodu.</a:t>
            </a:r>
            <a:endParaRPr lang="cs-CZ" dirty="0" smtClean="0">
              <a:latin typeface="Arial" panose="020B0604020202020204" pitchFamily="34" charset="0"/>
              <a:cs typeface="Arial" panose="020B0604020202020204" pitchFamily="34" charset="0"/>
            </a:endParaRPr>
          </a:p>
          <a:p>
            <a:pPr lvl="1"/>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4911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TM03090434[[fn=Dřevo]]</Template>
  <TotalTime>507</TotalTime>
  <Words>551</Words>
  <Application>Microsoft Office PowerPoint</Application>
  <PresentationFormat>Širokoúhlá obrazovka</PresentationFormat>
  <Paragraphs>160</Paragraphs>
  <Slides>10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vt:i4>
      </vt:variant>
    </vt:vector>
  </HeadingPairs>
  <TitlesOfParts>
    <vt:vector size="17" baseType="lpstr">
      <vt:lpstr>Arial</vt:lpstr>
      <vt:lpstr>Calibri</vt:lpstr>
      <vt:lpstr>Rockwell</vt:lpstr>
      <vt:lpstr>Rockwell Condensed</vt:lpstr>
      <vt:lpstr>Times New Roman</vt:lpstr>
      <vt:lpstr>Wingdings</vt:lpstr>
      <vt:lpstr>Dřevo</vt:lpstr>
      <vt:lpstr>Studny a jejich stavby v jižních Čechách</vt:lpstr>
      <vt:lpstr>Cíl práce, problematika</vt:lpstr>
      <vt:lpstr>VýzkumNÝ PROBLÉM</vt:lpstr>
      <vt:lpstr>Použité metody</vt:lpstr>
      <vt:lpstr>Výsledky – VRTANÉ STUDNY</vt:lpstr>
      <vt:lpstr>Výsledky – KOPANÉ STUDNY</vt:lpstr>
      <vt:lpstr>shrnutí</vt:lpstr>
      <vt:lpstr>Otázky vedoucího a oponenta</vt:lpstr>
      <vt:lpstr>ODPOVĚDI</vt:lpstr>
      <vt:lpstr>Děkuji za pozornost.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Studny a jejich stavby v jižních Čechách</dc:title>
  <dc:creator>žluté oddělení DDM Písek</dc:creator>
  <cp:lastModifiedBy>Lukáš Moudrý</cp:lastModifiedBy>
  <cp:revision>13</cp:revision>
  <dcterms:created xsi:type="dcterms:W3CDTF">2017-01-26T11:40:23Z</dcterms:created>
  <dcterms:modified xsi:type="dcterms:W3CDTF">2017-01-31T21:18:12Z</dcterms:modified>
</cp:coreProperties>
</file>