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4" r:id="rId9"/>
    <p:sldId id="263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AK\13427_M.Soucek\grafy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AK\13427_M.Soucek\grafy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AK\13427_M.Soucek\graf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AK\13427_M.Soucek\graf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AK\13427_M.Soucek\grafy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'8'!$B$1</c:f>
              <c:strCache>
                <c:ptCount val="1"/>
                <c:pt idx="0">
                  <c:v>Využíváte SMS jízdenky nebo aplikaci SEJF, které nabízí dopravní podnik?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Lbls>
            <c:numFmt formatCode="General" sourceLinked="0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'8'!$B$2:$B$3</c:f>
              <c:numCache>
                <c:formatCode>General</c:formatCode>
                <c:ptCount val="2"/>
                <c:pt idx="0">
                  <c:v>43</c:v>
                </c:pt>
                <c:pt idx="1">
                  <c:v>73</c:v>
                </c:pt>
              </c:numCache>
            </c:numRef>
          </c:val>
        </c:ser>
        <c:dLbls>
          <c:showVal val="1"/>
        </c:dLbls>
        <c:axId val="99431552"/>
        <c:axId val="99433472"/>
      </c:barChart>
      <c:catAx>
        <c:axId val="99431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Odpověď</a:t>
                </a:r>
                <a:r>
                  <a:rPr lang="en-US" dirty="0"/>
                  <a:t> </a:t>
                </a:r>
                <a:r>
                  <a:rPr lang="en-US" dirty="0" smtClean="0"/>
                  <a:t>re</a:t>
                </a:r>
                <a:r>
                  <a:rPr lang="cs-CZ" dirty="0" smtClean="0"/>
                  <a:t>s</a:t>
                </a:r>
                <a:r>
                  <a:rPr lang="en-US" dirty="0" err="1" smtClean="0"/>
                  <a:t>pondenta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2503771979369461"/>
              <c:y val="0.88331000291630168"/>
            </c:manualLayout>
          </c:layout>
        </c:title>
        <c:numFmt formatCode="General" sourceLinked="0"/>
        <c:tickLblPos val="nextTo"/>
        <c:crossAx val="99433472"/>
        <c:crosses val="autoZero"/>
        <c:auto val="1"/>
        <c:lblAlgn val="ctr"/>
        <c:lblOffset val="100"/>
      </c:catAx>
      <c:valAx>
        <c:axId val="99433472"/>
        <c:scaling>
          <c:orientation val="minMax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respondentů</a:t>
                </a:r>
              </a:p>
            </c:rich>
          </c:tx>
          <c:layout/>
        </c:title>
        <c:numFmt formatCode="General" sourceLinked="1"/>
        <c:tickLblPos val="nextTo"/>
        <c:crossAx val="994315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9"/>
  <c:chart>
    <c:title>
      <c:layout>
        <c:manualLayout>
          <c:xMode val="edge"/>
          <c:yMode val="edge"/>
          <c:x val="0.15878988799531121"/>
          <c:y val="8.1993829535299101E-2"/>
        </c:manualLayout>
      </c:layout>
    </c:title>
    <c:plotArea>
      <c:layout>
        <c:manualLayout>
          <c:layoutTarget val="inner"/>
          <c:xMode val="edge"/>
          <c:yMode val="edge"/>
          <c:x val="0.38705774278215238"/>
          <c:y val="0.39328703703703732"/>
          <c:w val="0.56126859142607177"/>
          <c:h val="0.55356080489938753"/>
        </c:manualLayout>
      </c:layout>
      <c:barChart>
        <c:barDir val="bar"/>
        <c:grouping val="clustered"/>
        <c:ser>
          <c:idx val="0"/>
          <c:order val="0"/>
          <c:tx>
            <c:strRef>
              <c:f>'4'!$B$1</c:f>
              <c:strCache>
                <c:ptCount val="1"/>
                <c:pt idx="0">
                  <c:v>Využíváte raději papírovou či digitální verzi jízdních řádů?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'4'!$A$2:$A$4</c:f>
              <c:strCache>
                <c:ptCount val="3"/>
                <c:pt idx="0">
                  <c:v>Preferuji digitální JŘ.</c:v>
                </c:pt>
                <c:pt idx="1">
                  <c:v>Vystačím si s papírovou verzí.</c:v>
                </c:pt>
                <c:pt idx="2">
                  <c:v>Kombinuji oboje.</c:v>
                </c:pt>
              </c:strCache>
            </c:strRef>
          </c:cat>
          <c:val>
            <c:numRef>
              <c:f>'4'!$B$2:$B$4</c:f>
              <c:numCache>
                <c:formatCode>0</c:formatCode>
                <c:ptCount val="3"/>
                <c:pt idx="0">
                  <c:v>79</c:v>
                </c:pt>
                <c:pt idx="1">
                  <c:v>7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axId val="99462528"/>
        <c:axId val="99472512"/>
      </c:barChart>
      <c:catAx>
        <c:axId val="99462528"/>
        <c:scaling>
          <c:orientation val="maxMin"/>
        </c:scaling>
        <c:axPos val="l"/>
        <c:minorGridlines/>
        <c:numFmt formatCode="General" sourceLinked="0"/>
        <c:tickLblPos val="nextTo"/>
        <c:crossAx val="99472512"/>
        <c:crossesAt val="0"/>
        <c:auto val="1"/>
        <c:lblAlgn val="ctr"/>
        <c:lblOffset val="100"/>
      </c:catAx>
      <c:valAx>
        <c:axId val="99472512"/>
        <c:scaling>
          <c:orientation val="minMax"/>
        </c:scaling>
        <c:axPos val="t"/>
        <c:minorGridlines/>
        <c:numFmt formatCode="0" sourceLinked="1"/>
        <c:tickLblPos val="nextTo"/>
        <c:crossAx val="994625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9"/>
  <c:chart>
    <c:title>
      <c:tx>
        <c:rich>
          <a:bodyPr/>
          <a:lstStyle/>
          <a:p>
            <a:pPr>
              <a:defRPr/>
            </a:pPr>
            <a:r>
              <a:rPr lang="cs-CZ"/>
              <a:t>Víte o informačním kanálu pomocí SMS nebo e-mailu, který je zdarma?</a:t>
            </a:r>
          </a:p>
        </c:rich>
      </c:tx>
      <c:layout>
        <c:manualLayout>
          <c:xMode val="edge"/>
          <c:yMode val="edge"/>
          <c:x val="0.11032286189139837"/>
          <c:y val="3.4519956850053941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'13'!$B$1</c:f>
              <c:strCache>
                <c:ptCount val="1"/>
                <c:pt idx="0">
                  <c:v>Víte, že Dopravní podnik města České Budějovice provozuje informační kanál, který Vás automaticky a zdarma informuje pomocí SMS nebo e-mailu?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Pos val="inEnd"/>
            <c:showVal val="1"/>
          </c:dLbls>
          <c:cat>
            <c:strRef>
              <c:f>'13'!$A$2:$A$5</c:f>
              <c:strCache>
                <c:ptCount val="4"/>
                <c:pt idx="0">
                  <c:v>ANO, tuto možnost využívám.</c:v>
                </c:pt>
                <c:pt idx="1">
                  <c:v>ANO, tuto službu nevyužívám</c:v>
                </c:pt>
                <c:pt idx="2">
                  <c:v>NE, ale rád bych tuto možnost využil</c:v>
                </c:pt>
                <c:pt idx="3">
                  <c:v>NE, nevím a nevyužívám tuto službu.</c:v>
                </c:pt>
              </c:strCache>
            </c:strRef>
          </c:cat>
          <c:val>
            <c:numRef>
              <c:f>'13'!$B$2:$B$5</c:f>
              <c:numCache>
                <c:formatCode>0.00%</c:formatCode>
                <c:ptCount val="4"/>
                <c:pt idx="0">
                  <c:v>4.2999999999999997E-2</c:v>
                </c:pt>
                <c:pt idx="1">
                  <c:v>6.9000000000000006E-2</c:v>
                </c:pt>
                <c:pt idx="2">
                  <c:v>0.23300000000000001</c:v>
                </c:pt>
                <c:pt idx="3">
                  <c:v>0.65500000000000003</c:v>
                </c:pt>
              </c:numCache>
            </c:numRef>
          </c:val>
        </c:ser>
        <c:dLbls>
          <c:showVal val="1"/>
        </c:dLbls>
        <c:axId val="100981376"/>
        <c:axId val="100987264"/>
      </c:barChart>
      <c:catAx>
        <c:axId val="100981376"/>
        <c:scaling>
          <c:orientation val="minMax"/>
        </c:scaling>
        <c:axPos val="l"/>
        <c:majorGridlines/>
        <c:tickLblPos val="nextTo"/>
        <c:crossAx val="100987264"/>
        <c:crosses val="autoZero"/>
        <c:auto val="1"/>
        <c:lblAlgn val="ctr"/>
        <c:lblOffset val="100"/>
      </c:catAx>
      <c:valAx>
        <c:axId val="100987264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smtClean="0"/>
                  <a:t>respondent</a:t>
                </a:r>
                <a:r>
                  <a:rPr lang="cs-CZ" dirty="0" smtClean="0"/>
                  <a:t>ů</a:t>
                </a:r>
                <a:endParaRPr lang="en-US" dirty="0"/>
              </a:p>
            </c:rich>
          </c:tx>
          <c:layout/>
        </c:title>
        <c:numFmt formatCode="0.00%" sourceLinked="1"/>
        <c:tickLblPos val="nextTo"/>
        <c:crossAx val="1009813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7"/>
  <c:chart>
    <c:title>
      <c:layout>
        <c:manualLayout>
          <c:xMode val="edge"/>
          <c:yMode val="edge"/>
          <c:x val="0.15970822397200368"/>
          <c:y val="2.7777777777777821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'12'!$B$1</c:f>
              <c:strCache>
                <c:ptCount val="1"/>
                <c:pt idx="0">
                  <c:v>Jaký informační kanál pro zjištění informací používáte?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dLblPos val="inEnd"/>
            <c:showVal val="1"/>
          </c:dLbls>
          <c:cat>
            <c:strRef>
              <c:f>'12'!$A$2:$A$4</c:f>
              <c:strCache>
                <c:ptCount val="3"/>
                <c:pt idx="0">
                  <c:v>IDOS (www.jizdnirady.cz).</c:v>
                </c:pt>
                <c:pt idx="1">
                  <c:v>WEB dopravního podniku.</c:v>
                </c:pt>
                <c:pt idx="2">
                  <c:v>Mobilní aplikaci ve smartphonu.</c:v>
                </c:pt>
              </c:strCache>
            </c:strRef>
          </c:cat>
          <c:val>
            <c:numRef>
              <c:f>'12'!$B$2:$B$4</c:f>
              <c:numCache>
                <c:formatCode>0</c:formatCode>
                <c:ptCount val="3"/>
                <c:pt idx="0">
                  <c:v>94</c:v>
                </c:pt>
                <c:pt idx="1">
                  <c:v>18</c:v>
                </c:pt>
                <c:pt idx="2">
                  <c:v>35</c:v>
                </c:pt>
              </c:numCache>
            </c:numRef>
          </c:val>
        </c:ser>
        <c:dLbls>
          <c:showVal val="1"/>
        </c:dLbls>
        <c:axId val="98788864"/>
        <c:axId val="98790400"/>
      </c:barChart>
      <c:catAx>
        <c:axId val="98788864"/>
        <c:scaling>
          <c:orientation val="maxMin"/>
        </c:scaling>
        <c:axPos val="l"/>
        <c:majorGridlines/>
        <c:tickLblPos val="nextTo"/>
        <c:crossAx val="98790400"/>
        <c:crosses val="autoZero"/>
        <c:auto val="1"/>
        <c:lblAlgn val="ctr"/>
        <c:lblOffset val="100"/>
      </c:catAx>
      <c:valAx>
        <c:axId val="98790400"/>
        <c:scaling>
          <c:orientation val="minMax"/>
        </c:scaling>
        <c:axPos val="t"/>
        <c:minorGridlines/>
        <c:numFmt formatCode="0" sourceLinked="1"/>
        <c:tickLblPos val="nextTo"/>
        <c:crossAx val="9878886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layout>
        <c:manualLayout>
          <c:xMode val="edge"/>
          <c:yMode val="edge"/>
          <c:x val="0.10959229057440099"/>
          <c:y val="1.592028658187268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'6'!$B$1</c:f>
              <c:strCache>
                <c:ptCount val="1"/>
                <c:pt idx="0">
                  <c:v>Myslíte si, že by informační systém v ČB byl užitečný i v anglickém jazyce?</c:v>
                </c:pt>
              </c:strCache>
            </c:strRef>
          </c:tx>
          <c:spPr>
            <a:effectLst>
              <a:outerShdw blurRad="40000" dist="23000" dir="5400000" rotWithShape="0">
                <a:srgbClr val="000000"/>
              </a:outerShdw>
            </a:effectLst>
          </c:spPr>
          <c:dPt>
            <c:idx val="0"/>
            <c:spPr>
              <a:solidFill>
                <a:schemeClr val="accent3"/>
              </a:solidFill>
              <a:effectLst>
                <a:outerShdw blurRad="40000" dist="23000" dir="5400000" rotWithShape="0">
                  <a:srgbClr val="000000"/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effectLst>
                <a:outerShdw blurRad="40000" dist="23000" dir="5400000" rotWithShape="0">
                  <a:srgbClr val="000000"/>
                </a:outerShdw>
              </a:effectLst>
            </c:spPr>
          </c:dPt>
          <c:dPt>
            <c:idx val="2"/>
            <c:spPr>
              <a:solidFill>
                <a:schemeClr val="accent4"/>
              </a:solidFill>
              <a:effectLst>
                <a:outerShdw blurRad="40000" dist="23000" dir="5400000" rotWithShape="0">
                  <a:srgbClr val="000000"/>
                </a:outerShdw>
              </a:effectLst>
            </c:spPr>
          </c:dPt>
          <c:dLbls>
            <c:dLblPos val="inEnd"/>
            <c:showVal val="1"/>
          </c:dLbls>
          <c:cat>
            <c:strRef>
              <c:f>'6'!$A$2:$A$4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'6'!$B$2:$B$4</c:f>
              <c:numCache>
                <c:formatCode>0.00%</c:formatCode>
                <c:ptCount val="3"/>
                <c:pt idx="0">
                  <c:v>0.7240000000000002</c:v>
                </c:pt>
                <c:pt idx="1">
                  <c:v>0.26700000000000002</c:v>
                </c:pt>
                <c:pt idx="2">
                  <c:v>1.7000000000000001E-2</c:v>
                </c:pt>
              </c:numCache>
            </c:numRef>
          </c:val>
        </c:ser>
        <c:dLbls>
          <c:showVal val="1"/>
        </c:dLbls>
        <c:firstSliceAng val="325"/>
      </c:pieChart>
    </c:plotArea>
    <c:legend>
      <c:legendPos val="r"/>
      <c:layout>
        <c:manualLayout>
          <c:xMode val="edge"/>
          <c:yMode val="edge"/>
          <c:x val="0.79920223257802703"/>
          <c:y val="0.28125393698031859"/>
          <c:w val="0.12004026377609064"/>
          <c:h val="0.3317065584842801"/>
        </c:manualLayout>
      </c:layout>
    </c:legend>
    <c:plotVisOnly val="1"/>
  </c:chart>
  <c:spPr>
    <a:effectLst>
      <a:outerShdw blurRad="50800" dist="50800" sx="1000" sy="1000" algn="ctr" rotWithShape="0">
        <a:srgbClr val="000000"/>
      </a:outerShdw>
    </a:effectLst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60000"/>
                <a:lumOff val="40000"/>
                <a:alpha val="1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929586" cy="1357322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cs-CZ" sz="1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1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Ústav technicko-technologický</a:t>
            </a:r>
            <a:br>
              <a:rPr lang="cs-CZ" sz="1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České Budějovice, Únor 2017</a:t>
            </a:r>
            <a:endParaRPr lang="cs-CZ" sz="1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215370" cy="428628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Analýza využití informačních technologií v MHD</a:t>
            </a:r>
          </a:p>
          <a:p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dirty="0" smtClean="0">
                <a:latin typeface="Arial" pitchFamily="34" charset="0"/>
                <a:cs typeface="Arial" pitchFamily="34" charset="0"/>
              </a:rPr>
              <a:t>Autor Bakalářské práce: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Michal Souček</a:t>
            </a:r>
          </a:p>
          <a:p>
            <a:pPr algn="l"/>
            <a:r>
              <a:rPr lang="cs-CZ" sz="2400" dirty="0" smtClean="0">
                <a:latin typeface="Arial" pitchFamily="34" charset="0"/>
                <a:cs typeface="Arial" pitchFamily="34" charset="0"/>
              </a:rPr>
              <a:t>Vedoucí Bakalářské práce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Ing. Jiří Čejka,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cs-CZ" sz="2400" dirty="0" smtClean="0">
                <a:latin typeface="Arial" pitchFamily="34" charset="0"/>
                <a:cs typeface="Arial" pitchFamily="34" charset="0"/>
              </a:rPr>
              <a:t>Oponent  Bakalářské práce: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doc. Ing. Rudolf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Kampf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4512" cy="17326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107045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75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2457466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Otázky?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Děkuji za pozornost!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4546" y="5429264"/>
            <a:ext cx="6400800" cy="78104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cs-CZ" dirty="0" smtClean="0"/>
              <a:t>Michal Souček</a:t>
            </a:r>
          </a:p>
          <a:p>
            <a:pPr algn="r"/>
            <a:r>
              <a:rPr lang="cs-CZ" dirty="0" smtClean="0"/>
              <a:t>13427</a:t>
            </a:r>
            <a:endParaRPr lang="cs-CZ" dirty="0"/>
          </a:p>
        </p:txBody>
      </p:sp>
      <p:pic>
        <p:nvPicPr>
          <p:cNvPr id="5" name="Obrázek 4" descr="Logo_Všte průhledné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43051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Cíl práce a důvody výběru tématu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8072494" cy="328614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Analyzovat využití IS v Č. Budějovicích</a:t>
            </a:r>
          </a:p>
          <a:p>
            <a:pPr marL="514350" indent="-514350" algn="l">
              <a:buFont typeface="+mj-lt"/>
              <a:buAutoNum type="arabicPeriod"/>
            </a:pPr>
            <a:endParaRPr lang="cs-CZ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Navrhnout nové možnosti </a:t>
            </a:r>
          </a:p>
          <a:p>
            <a:pPr marL="514350" indent="-514350" algn="l">
              <a:buFont typeface="+mj-lt"/>
              <a:buAutoNum type="arabicPeriod"/>
            </a:pPr>
            <a:endParaRPr lang="cs-CZ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Provést jejich zhodnocení</a:t>
            </a:r>
          </a:p>
        </p:txBody>
      </p:sp>
      <p:pic>
        <p:nvPicPr>
          <p:cNvPr id="5" name="Obrázek 4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500166" y="5572140"/>
            <a:ext cx="7429552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cs-CZ" sz="1600" b="1" i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„Cílem práce je analyzovat využívání informačních technologií, které se využívají v MHD. Na základě provedené analýzy najít nové možnosti využití informačních technologií v MHD a provést vyhodnocení“.</a:t>
            </a:r>
            <a:endParaRPr kumimoji="0" lang="cs-CZ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Hypotézy a použité metody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cs-CZ" u="sng" dirty="0" smtClean="0"/>
              <a:t>Hypotézy / výzkumné problémy:</a:t>
            </a:r>
            <a:endParaRPr lang="cs-CZ" u="sng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Spokojenost, informovanost cestujících a využití IS</a:t>
            </a:r>
          </a:p>
          <a:p>
            <a:endParaRPr lang="cs-CZ" dirty="0" smtClean="0"/>
          </a:p>
          <a:p>
            <a:r>
              <a:rPr lang="cs-CZ" dirty="0" smtClean="0"/>
              <a:t>Potenciál IS k zavedení navrhovaných implementací</a:t>
            </a:r>
          </a:p>
          <a:p>
            <a:endParaRPr lang="cs-CZ" dirty="0" smtClean="0"/>
          </a:p>
          <a:p>
            <a:r>
              <a:rPr lang="cs-CZ" dirty="0" smtClean="0"/>
              <a:t>Využívání služeb vs. jejich propagace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200" u="sng" dirty="0" smtClean="0"/>
              <a:t>Použité metody:</a:t>
            </a:r>
            <a:endParaRPr lang="cs-CZ" sz="2200" u="sng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4693" cy="3951288"/>
          </a:xfrm>
        </p:spPr>
        <p:txBody>
          <a:bodyPr/>
          <a:lstStyle/>
          <a:p>
            <a:r>
              <a:rPr lang="cs-CZ" dirty="0" smtClean="0"/>
              <a:t>Analýza aktuální situace (preference vozidel, dopravní telematika, využívání MHD)</a:t>
            </a:r>
          </a:p>
          <a:p>
            <a:endParaRPr lang="cs-CZ" dirty="0" smtClean="0"/>
          </a:p>
          <a:p>
            <a:r>
              <a:rPr lang="cs-CZ" dirty="0" smtClean="0"/>
              <a:t>Pozorování</a:t>
            </a:r>
          </a:p>
          <a:p>
            <a:endParaRPr lang="cs-CZ" dirty="0" smtClean="0"/>
          </a:p>
          <a:p>
            <a:r>
              <a:rPr lang="cs-CZ" dirty="0" smtClean="0"/>
              <a:t>Dotazník</a:t>
            </a:r>
            <a:endParaRPr lang="cs-CZ" dirty="0"/>
          </a:p>
        </p:txBody>
      </p:sp>
      <p:pic>
        <p:nvPicPr>
          <p:cNvPr id="10" name="Obrázek 9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  <p:cxnSp>
        <p:nvCxnSpPr>
          <p:cNvPr id="12" name="Přímá spojovací čára 11"/>
          <p:cNvCxnSpPr>
            <a:stCxn id="6" idx="3"/>
          </p:cNvCxnSpPr>
          <p:nvPr/>
        </p:nvCxnSpPr>
        <p:spPr>
          <a:xfrm>
            <a:off x="4540222" y="1891493"/>
            <a:ext cx="31778" cy="3609209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Dosažené výsledky, návrhy a přínos práce I.</a:t>
            </a:r>
            <a:endParaRPr lang="cs-CZ" sz="4000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 smtClean="0"/>
              <a:t>IS, </a:t>
            </a:r>
            <a:r>
              <a:rPr lang="cs-CZ" u="sng" dirty="0" err="1" smtClean="0"/>
              <a:t>DPmCB.cz</a:t>
            </a:r>
            <a:r>
              <a:rPr lang="cs-CZ" u="sng" dirty="0" smtClean="0"/>
              <a:t> a IDOS</a:t>
            </a:r>
            <a:endParaRPr lang="cs-CZ" u="sng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u="sng" dirty="0" smtClean="0"/>
              <a:t>SEJF a SMS jízdenka</a:t>
            </a:r>
            <a:endParaRPr lang="cs-CZ" u="sng" dirty="0"/>
          </a:p>
        </p:txBody>
      </p:sp>
      <p:pic>
        <p:nvPicPr>
          <p:cNvPr id="5" name="Obrázek 4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  <p:graphicFrame>
        <p:nvGraphicFramePr>
          <p:cNvPr id="15" name="Zástupný symbol pro obsah 14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Zástupný symbol pro obsah 18"/>
          <p:cNvGraphicFramePr>
            <a:graphicFrameLocks noGrp="1"/>
          </p:cNvGraphicFramePr>
          <p:nvPr>
            <p:ph sz="half" idx="2"/>
          </p:nvPr>
        </p:nvGraphicFramePr>
        <p:xfrm>
          <a:off x="214282" y="2000240"/>
          <a:ext cx="407196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Přímá spojovací čára 21"/>
          <p:cNvCxnSpPr/>
          <p:nvPr/>
        </p:nvCxnSpPr>
        <p:spPr>
          <a:xfrm rot="5400000">
            <a:off x="2286778" y="3857628"/>
            <a:ext cx="4285486" cy="7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Dosažené výsledky, návrhy a přínos práce II.</a:t>
            </a:r>
            <a:endParaRPr lang="cs-CZ" sz="4000" b="1" dirty="0"/>
          </a:p>
        </p:txBody>
      </p:sp>
      <p:pic>
        <p:nvPicPr>
          <p:cNvPr id="5" name="Obrázek 4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  <p:cxnSp>
        <p:nvCxnSpPr>
          <p:cNvPr id="22" name="Přímá spojovací čára 21"/>
          <p:cNvCxnSpPr/>
          <p:nvPr/>
        </p:nvCxnSpPr>
        <p:spPr>
          <a:xfrm rot="5400000">
            <a:off x="2286778" y="3857628"/>
            <a:ext cx="4285486" cy="7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28628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Zástupný symbol pro obsah 15"/>
          <p:cNvGraphicFramePr>
            <a:graphicFrameLocks noGrp="1"/>
          </p:cNvGraphicFramePr>
          <p:nvPr>
            <p:ph sz="half" idx="2"/>
          </p:nvPr>
        </p:nvGraphicFramePr>
        <p:xfrm>
          <a:off x="142844" y="164305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Dosažené výsledky, návrhy a přínos práce III.</a:t>
            </a:r>
            <a:endParaRPr lang="cs-CZ" sz="3600" b="1" dirty="0"/>
          </a:p>
        </p:txBody>
      </p:sp>
      <p:pic>
        <p:nvPicPr>
          <p:cNvPr id="5" name="Obrázek 4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  <p:graphicFrame>
        <p:nvGraphicFramePr>
          <p:cNvPr id="6" name="Graf 5"/>
          <p:cNvGraphicFramePr/>
          <p:nvPr/>
        </p:nvGraphicFramePr>
        <p:xfrm>
          <a:off x="642910" y="1714488"/>
          <a:ext cx="78581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Dosažené výsledky, návrhy a přínos práce IV.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ázek 7" descr="označené zastáv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1"/>
            <a:ext cx="8858312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42844" y="71470"/>
          <a:ext cx="8786874" cy="6615768"/>
        </p:xfrm>
        <a:graphic>
          <a:graphicData uri="http://schemas.openxmlformats.org/drawingml/2006/table">
            <a:tbl>
              <a:tblPr/>
              <a:tblGrid>
                <a:gridCol w="1878265"/>
                <a:gridCol w="1992100"/>
                <a:gridCol w="2200566"/>
                <a:gridCol w="2715943"/>
              </a:tblGrid>
              <a:tr h="17478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Kategorie</a:t>
                      </a:r>
                    </a:p>
                  </a:txBody>
                  <a:tcPr marL="4378" marR="4378" marT="43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Zastávka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Důvod hlášení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Reason for information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71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Centrum města, přestupní a dopravní uzly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zelené ratolesti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Historické centrum města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Historical part of town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Poliklinika Sever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Historické centrum města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Historical part of town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Senovážné náměstí - pošta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Historické centrum města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Historical part of town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Metropol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Historické centrum města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Historical part of town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soudu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Historické centrum města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Historical part of town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Nádraží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Přestupní uzel MHD/BUS/VLAK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Transfer to Train and bus transport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Jižní zastávky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Přestup na vlak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Transfer to train transport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Planá - letiště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Letiště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Transfer to air transport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Zdravotnictví a úřady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Nemocnice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Zdravotnické služby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Medical services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nemocnice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Zdravotnické služby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Medical services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Poliklinika Sever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Zdravotnické služby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Medical services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Poliklinika Jih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Zdravotnické služby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Medical services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koníčka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Magistrát města ČB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City Municipality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Družba-IGY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Shopping zone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NC Géčko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Shopping zone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Globus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Shopping zone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Nádraží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Shopping zone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Čtyři Dvory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Shopping zone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Strakonická - 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Obchodní zóna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Shopping zone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1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Sport a vzdělání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zimního stadionu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Hokejový stadion, Sportovní hala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Ice hockey arena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Metropol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Vysoká škola VŠERS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University of European and Regional Studies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Jihočeská univerzita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Vysoká škola JČU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University of south bohemia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Areál VŠTE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Vysoká škola VŠTE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University of technology and business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Volný čas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Výstaviště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Výstaviště České Budějovice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Exhibition grounds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Budvar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Prohlídky pivovaru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Brewery tours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Samson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Prohlídky pivovaru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Brewery tours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poliklinika sever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Vědecká knihovna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Library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Antala Staška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Pobočka vědecké knihovny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Library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 soudu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Vědecká knihovna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Library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Hluboká nad Vltavou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Zámek Hluboká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Castle Hluboka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Vrbenské rybníky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Komplex rybníků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 of ponds &amp; nature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05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Sídliště a průmysl</a:t>
                      </a:r>
                    </a:p>
                  </a:txBody>
                  <a:tcPr marL="4378" marR="4378" marT="4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Šumava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Sídliště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Housing estate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Vltava - střed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Sídliště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Housing estate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Pražské sídliště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Sídliště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Housing estate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Máj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Sídliště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Housing estate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Koh-i-noor - U vodárny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Společnost pro umění a kancelář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Factory of art and office goods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Motor Jikov (Bosch)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Automobilový průmysl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Factory of automotive industry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Madeta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Potravinářský průmysl</a:t>
                      </a: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Factory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of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food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industry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8" marR="4378" marT="4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00174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Závěrečné shrnutí a doplňující otázky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8001056" cy="300039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Implementace AJ do IS</a:t>
            </a:r>
          </a:p>
          <a:p>
            <a:pPr marL="514350" indent="-514350" algn="l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Hlášení významných míst města</a:t>
            </a:r>
          </a:p>
          <a:p>
            <a:pPr marL="514350" indent="-514350" algn="l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Lepší propagace SEJF a SMS jízdenka</a:t>
            </a:r>
          </a:p>
          <a:p>
            <a:pPr marL="514350" indent="-514350" algn="l">
              <a:buAutoNum type="arabicPeriod"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Překlad </a:t>
            </a:r>
            <a:r>
              <a:rPr lang="cs-CZ" dirty="0" smtClean="0">
                <a:solidFill>
                  <a:schemeClr val="tx1"/>
                </a:solidFill>
              </a:rPr>
              <a:t>stránek </a:t>
            </a:r>
            <a:r>
              <a:rPr lang="cs-CZ" dirty="0" err="1" smtClean="0">
                <a:solidFill>
                  <a:schemeClr val="tx1"/>
                </a:solidFill>
              </a:rPr>
              <a:t>DPmCB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do AJ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Preference </a:t>
            </a:r>
            <a:r>
              <a:rPr lang="cs-CZ" dirty="0" smtClean="0">
                <a:solidFill>
                  <a:schemeClr val="tx1"/>
                </a:solidFill>
              </a:rPr>
              <a:t>vozidel MHD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 descr="Logo_Všte průhledn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989616" cy="1000107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42910" y="4429132"/>
            <a:ext cx="8501090" cy="242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Otázka oponenta: 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„Byly by rozdílné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odpovědi na položené 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otázky, 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pokud by odpovídali cestující, kteří nevyužívají MHD pravidelně (turisté)?“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10140</TotalTime>
  <Words>584</Words>
  <PresentationFormat>Předvádění na obrazovce (4:3)</PresentationFormat>
  <Paragraphs>196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Vysoká škola technická a ekonomická v Českých Budějovicích Ústav technicko-technologický České Budějovice, Únor 2017</vt:lpstr>
      <vt:lpstr>Cíl práce a důvody výběru tématu</vt:lpstr>
      <vt:lpstr>Hypotézy a použité metody</vt:lpstr>
      <vt:lpstr>Dosažené výsledky, návrhy a přínos práce I.</vt:lpstr>
      <vt:lpstr>Dosažené výsledky, návrhy a přínos práce II.</vt:lpstr>
      <vt:lpstr>Dosažené výsledky, návrhy a přínos práce III.</vt:lpstr>
      <vt:lpstr>Snímek 7</vt:lpstr>
      <vt:lpstr>Snímek 8</vt:lpstr>
      <vt:lpstr>Závěrečné shrnutí a doplňující otázky</vt:lpstr>
      <vt:lpstr>Otázky? 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 Souček</dc:creator>
  <cp:lastModifiedBy>Michal Souček</cp:lastModifiedBy>
  <cp:revision>84</cp:revision>
  <dcterms:created xsi:type="dcterms:W3CDTF">2017-01-24T18:39:46Z</dcterms:created>
  <dcterms:modified xsi:type="dcterms:W3CDTF">2017-01-31T20:02:49Z</dcterms:modified>
</cp:coreProperties>
</file>