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5F52-365E-4A0B-B5D5-43C7D498A296}" type="datetimeFigureOut">
              <a:rPr lang="cs-CZ" smtClean="0"/>
              <a:pPr/>
              <a:t>01.02.2017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11D2-DED7-4AFD-9B0D-B124DAA2C1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5F52-365E-4A0B-B5D5-43C7D498A296}" type="datetimeFigureOut">
              <a:rPr lang="cs-CZ" smtClean="0"/>
              <a:pPr/>
              <a:t>01.02.2017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11D2-DED7-4AFD-9B0D-B124DAA2C1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5F52-365E-4A0B-B5D5-43C7D498A296}" type="datetimeFigureOut">
              <a:rPr lang="cs-CZ" smtClean="0"/>
              <a:pPr/>
              <a:t>01.02.2017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11D2-DED7-4AFD-9B0D-B124DAA2C1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5F52-365E-4A0B-B5D5-43C7D498A296}" type="datetimeFigureOut">
              <a:rPr lang="cs-CZ" smtClean="0"/>
              <a:pPr/>
              <a:t>01.02.2017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11D2-DED7-4AFD-9B0D-B124DAA2C1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5F52-365E-4A0B-B5D5-43C7D498A296}" type="datetimeFigureOut">
              <a:rPr lang="cs-CZ" smtClean="0"/>
              <a:pPr/>
              <a:t>01.02.2017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11D2-DED7-4AFD-9B0D-B124DAA2C1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5F52-365E-4A0B-B5D5-43C7D498A296}" type="datetimeFigureOut">
              <a:rPr lang="cs-CZ" smtClean="0"/>
              <a:pPr/>
              <a:t>01.02.2017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11D2-DED7-4AFD-9B0D-B124DAA2C1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5F52-365E-4A0B-B5D5-43C7D498A296}" type="datetimeFigureOut">
              <a:rPr lang="cs-CZ" smtClean="0"/>
              <a:pPr/>
              <a:t>01.02.2017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11D2-DED7-4AFD-9B0D-B124DAA2C1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5F52-365E-4A0B-B5D5-43C7D498A296}" type="datetimeFigureOut">
              <a:rPr lang="cs-CZ" smtClean="0"/>
              <a:pPr/>
              <a:t>01.02.2017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11D2-DED7-4AFD-9B0D-B124DAA2C1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5F52-365E-4A0B-B5D5-43C7D498A296}" type="datetimeFigureOut">
              <a:rPr lang="cs-CZ" smtClean="0"/>
              <a:pPr/>
              <a:t>01.02.2017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11D2-DED7-4AFD-9B0D-B124DAA2C1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5F52-365E-4A0B-B5D5-43C7D498A296}" type="datetimeFigureOut">
              <a:rPr lang="cs-CZ" smtClean="0"/>
              <a:pPr/>
              <a:t>01.02.2017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11D2-DED7-4AFD-9B0D-B124DAA2C1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5F52-365E-4A0B-B5D5-43C7D498A296}" type="datetimeFigureOut">
              <a:rPr lang="cs-CZ" smtClean="0"/>
              <a:pPr/>
              <a:t>01.02.2017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D1511D2-DED7-4AFD-9B0D-B124DAA2C1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1">
                <a:shade val="90000"/>
                <a:satMod val="150000"/>
              </a:schemeClr>
              <a:schemeClr val="bg1">
                <a:tint val="88000"/>
                <a:satMod val="150000"/>
              </a:schemeClr>
            </a:duotone>
            <a:lum contrast="32000"/>
          </a:blip>
          <a:srcRect/>
          <a:tile tx="0" ty="0" sx="65000" sy="6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8F5F52-365E-4A0B-B5D5-43C7D498A296}" type="datetimeFigureOut">
              <a:rPr lang="cs-CZ" smtClean="0"/>
              <a:pPr/>
              <a:t>01.02.2017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1511D2-DED7-4AFD-9B0D-B124DAA2C1EE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sh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851648" cy="192882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chemeClr val="tx1">
                    <a:lumMod val="95000"/>
                  </a:schemeClr>
                </a:solidFill>
              </a:rPr>
              <a:t>Vysoká škola technická a ekonomická v Českých </a:t>
            </a:r>
            <a:br>
              <a:rPr lang="cs-CZ" sz="4000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cs-CZ" sz="4000" dirty="0" smtClean="0">
                <a:solidFill>
                  <a:schemeClr val="tx1">
                    <a:lumMod val="95000"/>
                  </a:schemeClr>
                </a:solidFill>
              </a:rPr>
              <a:t>Budějovicích</a:t>
            </a:r>
            <a:endParaRPr lang="cs-CZ" sz="40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2500306"/>
            <a:ext cx="7854696" cy="3786214"/>
          </a:xfrm>
        </p:spPr>
        <p:txBody>
          <a:bodyPr/>
          <a:lstStyle/>
          <a:p>
            <a:pPr algn="l"/>
            <a:r>
              <a:rPr lang="cs-CZ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Porovnání nasazení kogenerační jednotky s pístovým spalovacím motorem a s plynovou mikroturbínou</a:t>
            </a:r>
          </a:p>
          <a:p>
            <a:pPr algn="l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Autor bakalářské práce: Martin Mařík</a:t>
            </a:r>
          </a:p>
          <a:p>
            <a:pPr algn="l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Vedoucí bakalářské práce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doc. Ing. Jiří Míka, CSc.</a:t>
            </a:r>
          </a:p>
          <a:p>
            <a:pPr algn="l"/>
            <a:endParaRPr lang="cs-CZ" dirty="0"/>
          </a:p>
        </p:txBody>
      </p:sp>
      <p:pic>
        <p:nvPicPr>
          <p:cNvPr id="4" name="Picture 5" descr="235px-Logo_vs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642918"/>
            <a:ext cx="1463675" cy="1463675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1. V zadání pro aplikaci kogenerační jednotky není uvedený požadavek na dodávku elektrické energie do areálu - procesu, jaký je předpoklad jejího využití?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2. V případě že by se elektrická energie nevyužívala na místě, ale odprodávala by se do elektrické sítě, nebylo by ekonomicky výhodnější spolu spalovat bioplyn se zemním plynem přímo ve stávajících kotlích?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3. Jaká jsou omezení pro oba typy kogeneračních jednotek vzhledem k obsahu nečistot a nežádoucích sloučenin (zejména sloučenin síry a chloru) v bioplynu?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Obsah prezentace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Cíl práce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Výpočet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Porovnání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Výhody a nevýhody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Shrnutí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porovnání kogenerační jednotky s pístovým spalovacím motorem a plynovou mikroturbínou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 výkon a účinnost při klasickém provozu a při provozu s nedostatečným využitím tepla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výpočet mikroturbíny s regeneračním ohřevem vzduchu.</a:t>
            </a:r>
          </a:p>
          <a:p>
            <a:endParaRPr lang="cs-CZ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Výpočet kogeneračního zařízení pro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biostanici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Pístový spalovací motor </a:t>
            </a: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plynová mikroturbína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produkce 1500 m</a:t>
            </a:r>
            <a:r>
              <a:rPr lang="cs-CZ" baseline="-25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/den bioplynu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konstantní tepelný příkon cca 250 kW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Porovnání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357156" y="2285992"/>
          <a:ext cx="8358248" cy="28828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089562"/>
                <a:gridCol w="2089562"/>
                <a:gridCol w="2089562"/>
                <a:gridCol w="2089562"/>
              </a:tblGrid>
              <a:tr h="898089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Tepelný výkon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Elektrický výkon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Spotřeba bioplynu (den)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086622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Arial" pitchFamily="34" charset="0"/>
                          <a:cs typeface="Arial" pitchFamily="34" charset="0"/>
                        </a:rPr>
                        <a:t>Pístový</a:t>
                      </a:r>
                      <a:r>
                        <a:rPr lang="cs-CZ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2000" b="1" dirty="0" smtClean="0">
                          <a:latin typeface="Arial" pitchFamily="34" charset="0"/>
                          <a:cs typeface="Arial" pitchFamily="34" charset="0"/>
                        </a:rPr>
                        <a:t>spalovací</a:t>
                      </a:r>
                      <a:r>
                        <a:rPr lang="cs-CZ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2000" b="1" dirty="0" smtClean="0">
                          <a:latin typeface="Arial" pitchFamily="34" charset="0"/>
                          <a:cs typeface="Arial" pitchFamily="34" charset="0"/>
                        </a:rPr>
                        <a:t>motor</a:t>
                      </a:r>
                      <a:endParaRPr lang="cs-CZ" sz="2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148 kW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78 kW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cs-CZ" sz="20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1080 </a:t>
                      </a: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</a:t>
                      </a:r>
                      <a:r>
                        <a:rPr kumimoji="0" lang="cs-CZ" sz="2000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</a:t>
                      </a:r>
                      <a:r>
                        <a:rPr kumimoji="0" lang="cs-CZ" sz="2000" kern="1200" baseline="30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898089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Arial" pitchFamily="34" charset="0"/>
                          <a:cs typeface="Arial" pitchFamily="34" charset="0"/>
                        </a:rPr>
                        <a:t>Plynová mikroturbína</a:t>
                      </a:r>
                      <a:endParaRPr lang="cs-CZ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155 kW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67 kW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1400 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cs-CZ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cs-CZ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Výhody a nevýhody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500034" y="2214554"/>
          <a:ext cx="8186766" cy="413465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728922"/>
                <a:gridCol w="2728922"/>
                <a:gridCol w="2728922"/>
              </a:tblGrid>
              <a:tr h="565143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Typ KJ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Výhody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Nevýhody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784757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Pístový spalovací motor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Široký rozsah výkonu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Malé pořizovací náklady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Vysoká účinnost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Nutné chlazení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Častá údržba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Vyší hluk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1784757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Plynová</a:t>
                      </a:r>
                      <a:r>
                        <a:rPr lang="cs-CZ" sz="2000" baseline="0" dirty="0" smtClean="0">
                          <a:latin typeface="Arial" pitchFamily="34" charset="0"/>
                          <a:cs typeface="Arial" pitchFamily="34" charset="0"/>
                        </a:rPr>
                        <a:t> mikroturbína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Vysoká spolehlivost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Menší hmotnost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Nízké náklady na provoz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Nižší účinnost než SM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Kvalitní a čisté palivo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Pořizovací náklady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Závěrečné shrnutí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Zvolen pístový spalovací motor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2 jednotky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Kolísání produkce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Lepší účinnost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2857496"/>
            <a:ext cx="8229600" cy="1132732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Děkuji za pozornost</a:t>
            </a:r>
            <a:endParaRPr lang="cs-CZ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1. Co je primárním důvodem spalování bioplynu? 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2. Jaký je důvod stále častějšího použití kogeneračních jednotek v  energetice nemocnic a veřejných institucí? 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3. Pro které případy je vhodnější kogenerační jednotka s mikroturbínou než s pístovým spalovacím motorem? 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4. V práci mluvíte o možnosti použití kogeneračních jednotek pro rodinné domky. V čem je v současné době hlavní problém v realizaci této varianty? 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5. Jaká je možnost zvýšení využití vyrobeného tepla z kogeneračních jednotek v obchodních centrech?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502</TotalTime>
  <Words>366</Words>
  <Application>Microsoft Office PowerPoint</Application>
  <PresentationFormat>Předvádění na obrazovce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Vysoká škola technická a ekonomická v Českých  Budějovicích</vt:lpstr>
      <vt:lpstr>Obsah prezentace</vt:lpstr>
      <vt:lpstr>Cíl práce</vt:lpstr>
      <vt:lpstr>Výpočet kogeneračního zařízení pro biostanici</vt:lpstr>
      <vt:lpstr>Porovnání</vt:lpstr>
      <vt:lpstr>Výhody a nevýhody</vt:lpstr>
      <vt:lpstr>Závěrečné shrnutí</vt:lpstr>
      <vt:lpstr>Děkuji za pozornost</vt:lpstr>
      <vt:lpstr>Doplňující otázky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Martin Mařík</dc:creator>
  <cp:lastModifiedBy>Martin Mařík</cp:lastModifiedBy>
  <cp:revision>36</cp:revision>
  <dcterms:created xsi:type="dcterms:W3CDTF">2017-01-31T10:48:57Z</dcterms:created>
  <dcterms:modified xsi:type="dcterms:W3CDTF">2017-02-01T14:05:51Z</dcterms:modified>
</cp:coreProperties>
</file>