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FE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>
                <a:lumMod val="95000"/>
                <a:alpha val="1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F14A3-61ED-4BB3-A20F-78C3B390F73C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C159-99F0-494F-8BEE-136ABA739C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247570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Racionalizace skladového</a:t>
            </a:r>
            <a:br>
              <a:rPr lang="cs-CZ" dirty="0" smtClean="0"/>
            </a:br>
            <a:r>
              <a:rPr lang="cs-CZ" dirty="0" smtClean="0"/>
              <a:t>hospodářství ve vybraném</a:t>
            </a:r>
            <a:br>
              <a:rPr lang="cs-CZ" dirty="0" smtClean="0"/>
            </a:br>
            <a:r>
              <a:rPr lang="cs-CZ" dirty="0" smtClean="0"/>
              <a:t>podniku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8568952" cy="113217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300" dirty="0" smtClean="0"/>
              <a:t>Autor bakalářské práce: Tereza </a:t>
            </a:r>
            <a:r>
              <a:rPr lang="cs-CZ" sz="2300" dirty="0" err="1" smtClean="0"/>
              <a:t>Klípová</a:t>
            </a:r>
            <a:endParaRPr lang="cs-CZ" sz="2300" dirty="0" smtClean="0"/>
          </a:p>
          <a:p>
            <a:pPr algn="l"/>
            <a:r>
              <a:rPr lang="cs-CZ" sz="2300" dirty="0" smtClean="0"/>
              <a:t>Vedoucí bakalářské práce: </a:t>
            </a:r>
            <a:r>
              <a:rPr lang="cs-CZ" sz="2300" dirty="0"/>
              <a:t>doc. Ing. Ján </a:t>
            </a:r>
            <a:r>
              <a:rPr lang="cs-CZ" sz="2300" dirty="0" err="1"/>
              <a:t>Ližbetin</a:t>
            </a:r>
            <a:r>
              <a:rPr lang="cs-CZ" sz="2300" dirty="0"/>
              <a:t>, </a:t>
            </a:r>
            <a:r>
              <a:rPr lang="cs-CZ" sz="2300" dirty="0" smtClean="0"/>
              <a:t>PhD.</a:t>
            </a:r>
          </a:p>
          <a:p>
            <a:pPr algn="l"/>
            <a:r>
              <a:rPr lang="cs-CZ" sz="2300" dirty="0" smtClean="0"/>
              <a:t>Oponent bakalářské práce: prof. Ing. Václav </a:t>
            </a:r>
            <a:r>
              <a:rPr lang="cs-CZ" sz="2300" dirty="0" err="1" smtClean="0"/>
              <a:t>Cempírek</a:t>
            </a:r>
            <a:r>
              <a:rPr lang="cs-CZ" sz="2300" dirty="0" smtClean="0"/>
              <a:t>, </a:t>
            </a:r>
            <a:r>
              <a:rPr lang="cs-CZ" sz="2300" dirty="0" err="1" smtClean="0"/>
              <a:t>Ph.D</a:t>
            </a:r>
            <a:r>
              <a:rPr lang="cs-CZ" sz="2300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214290"/>
            <a:ext cx="1269957" cy="1269957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2123728" y="188640"/>
            <a:ext cx="65527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Vysoká škola technická a ekonomická v Českých Budějovicích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300" dirty="0" smtClean="0">
                <a:solidFill>
                  <a:schemeClr val="tx1">
                    <a:tint val="75000"/>
                  </a:schemeClr>
                </a:solidFill>
              </a:rPr>
              <a:t>Ústav technicko-technologický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České Budějovice, </a:t>
            </a:r>
            <a:r>
              <a:rPr lang="cs-CZ" sz="2300" dirty="0" smtClean="0">
                <a:solidFill>
                  <a:schemeClr val="tx1">
                    <a:tint val="75000"/>
                  </a:schemeClr>
                </a:solidFill>
              </a:rPr>
              <a:t>ú</a:t>
            </a: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 2017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37112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Výběr tématu bakalářské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600"/>
              </a:spcAft>
            </a:pPr>
            <a:r>
              <a:rPr lang="cs-CZ" sz="2500" dirty="0"/>
              <a:t>r</a:t>
            </a:r>
            <a:r>
              <a:rPr lang="cs-CZ" sz="2500" dirty="0" smtClean="0"/>
              <a:t>ozšíření vlastního poznání</a:t>
            </a:r>
          </a:p>
          <a:p>
            <a:pPr>
              <a:spcAft>
                <a:spcPts val="6600"/>
              </a:spcAft>
            </a:pPr>
            <a:r>
              <a:rPr lang="cs-CZ" sz="2500" dirty="0"/>
              <a:t>o</a:t>
            </a:r>
            <a:r>
              <a:rPr lang="cs-CZ" sz="2500" dirty="0" smtClean="0"/>
              <a:t>bjasnění učiva v praxi</a:t>
            </a:r>
          </a:p>
          <a:p>
            <a:pPr>
              <a:spcAft>
                <a:spcPts val="6600"/>
              </a:spcAft>
            </a:pPr>
            <a:r>
              <a:rPr lang="cs-CZ" sz="2500" dirty="0" smtClean="0"/>
              <a:t>lokalita vybraného podniku</a:t>
            </a:r>
          </a:p>
          <a:p>
            <a:pPr>
              <a:spcAft>
                <a:spcPts val="6600"/>
              </a:spcAft>
            </a:pPr>
            <a:r>
              <a:rPr lang="cs-CZ" sz="2500" dirty="0"/>
              <a:t>p</a:t>
            </a:r>
            <a:r>
              <a:rPr lang="cs-CZ" sz="2500" dirty="0" smtClean="0"/>
              <a:t>ovinná praxe ve zvoleném 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i="1" dirty="0" smtClean="0"/>
              <a:t>„Cílem </a:t>
            </a:r>
            <a:r>
              <a:rPr lang="cs-CZ" sz="2500" i="1" dirty="0"/>
              <a:t>práce </a:t>
            </a:r>
            <a:r>
              <a:rPr lang="cs-CZ" sz="2500" i="1" dirty="0" smtClean="0"/>
              <a:t>je </a:t>
            </a:r>
            <a:r>
              <a:rPr lang="cs-CZ" sz="2500" i="1" dirty="0"/>
              <a:t>provést analýzu skladového hospodářství v konkrétním podniku, definovat </a:t>
            </a:r>
            <a:r>
              <a:rPr lang="cs-CZ" sz="2500" i="1" dirty="0" smtClean="0"/>
              <a:t>možné nedostatky </a:t>
            </a:r>
            <a:r>
              <a:rPr lang="cs-CZ" sz="2500" i="1" dirty="0"/>
              <a:t>a kritická místa a navrhnout racionalizační opatření na zefektivnění </a:t>
            </a:r>
            <a:r>
              <a:rPr lang="cs-CZ" sz="2500" i="1" dirty="0" smtClean="0"/>
              <a:t>skladového hospodářství.“</a:t>
            </a:r>
            <a:endParaRPr lang="cs-CZ" sz="2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Haas</a:t>
            </a:r>
            <a:r>
              <a:rPr lang="cs-CZ" sz="4000" dirty="0" smtClean="0"/>
              <a:t> </a:t>
            </a:r>
            <a:r>
              <a:rPr lang="cs-CZ" sz="4000" dirty="0" err="1" smtClean="0"/>
              <a:t>Holzindustrie</a:t>
            </a:r>
            <a:r>
              <a:rPr lang="cs-CZ" sz="4000" dirty="0" smtClean="0"/>
              <a:t> </a:t>
            </a:r>
            <a:r>
              <a:rPr lang="cs-CZ" sz="4000" dirty="0" err="1" smtClean="0"/>
              <a:t>Chanovice</a:t>
            </a:r>
            <a:r>
              <a:rPr lang="cs-CZ" sz="4000" dirty="0" smtClean="0"/>
              <a:t>, s.r.o.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100"/>
              </a:spcAft>
            </a:pPr>
            <a:r>
              <a:rPr lang="cs-CZ" sz="2500" dirty="0" smtClean="0"/>
              <a:t>sídlo </a:t>
            </a:r>
            <a:r>
              <a:rPr lang="cs-CZ" sz="2500" dirty="0" err="1" smtClean="0"/>
              <a:t>Chanovice</a:t>
            </a:r>
            <a:endParaRPr lang="cs-CZ" sz="2500" dirty="0" smtClean="0"/>
          </a:p>
          <a:p>
            <a:pPr>
              <a:spcAft>
                <a:spcPts val="2100"/>
              </a:spcAft>
            </a:pPr>
            <a:r>
              <a:rPr lang="cs-CZ" sz="2500" dirty="0" smtClean="0"/>
              <a:t>350 zaměstnanců</a:t>
            </a:r>
          </a:p>
          <a:p>
            <a:pPr>
              <a:spcAft>
                <a:spcPts val="2100"/>
              </a:spcAft>
            </a:pPr>
            <a:r>
              <a:rPr lang="cs-CZ" sz="2500" dirty="0"/>
              <a:t>s</a:t>
            </a:r>
            <a:r>
              <a:rPr lang="cs-CZ" sz="2500" dirty="0" smtClean="0"/>
              <a:t>pojitost s firmou </a:t>
            </a:r>
            <a:r>
              <a:rPr lang="cs-CZ" sz="2500" dirty="0" err="1" smtClean="0"/>
              <a:t>Haas</a:t>
            </a:r>
            <a:r>
              <a:rPr lang="cs-CZ" sz="2500" dirty="0" smtClean="0"/>
              <a:t> </a:t>
            </a:r>
            <a:r>
              <a:rPr lang="cs-CZ" sz="2500" dirty="0" err="1" smtClean="0"/>
              <a:t>Fertigbau</a:t>
            </a:r>
            <a:r>
              <a:rPr lang="cs-CZ" sz="2500" dirty="0" smtClean="0"/>
              <a:t>, s.r.o.</a:t>
            </a:r>
          </a:p>
          <a:p>
            <a:pPr>
              <a:spcAft>
                <a:spcPts val="2100"/>
              </a:spcAft>
            </a:pPr>
            <a:r>
              <a:rPr lang="cs-CZ" sz="2500" dirty="0"/>
              <a:t>z</a:t>
            </a:r>
            <a:r>
              <a:rPr lang="cs-CZ" sz="2500" dirty="0" smtClean="0"/>
              <a:t>aměření podniku</a:t>
            </a:r>
          </a:p>
          <a:p>
            <a:pPr>
              <a:spcAft>
                <a:spcPts val="2100"/>
              </a:spcAft>
            </a:pPr>
            <a:r>
              <a:rPr lang="cs-CZ" sz="2500" dirty="0"/>
              <a:t>m</a:t>
            </a:r>
            <a:r>
              <a:rPr lang="cs-CZ" sz="2500" dirty="0" smtClean="0"/>
              <a:t>anipulační prostředky</a:t>
            </a:r>
          </a:p>
          <a:p>
            <a:pPr>
              <a:spcAft>
                <a:spcPts val="2100"/>
              </a:spcAft>
            </a:pPr>
            <a:r>
              <a:rPr lang="cs-CZ" sz="2500" dirty="0"/>
              <a:t>r</a:t>
            </a:r>
            <a:r>
              <a:rPr lang="cs-CZ" sz="2500" dirty="0" smtClean="0"/>
              <a:t>ůzné sklady v areálu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Nalezený problém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Aft>
                <a:spcPts val="3300"/>
              </a:spcAft>
            </a:pPr>
            <a:r>
              <a:rPr lang="cs-CZ" sz="2500" dirty="0"/>
              <a:t>s</a:t>
            </a:r>
            <a:r>
              <a:rPr lang="cs-CZ" sz="2500" dirty="0" smtClean="0"/>
              <a:t>klad materiálových zásob</a:t>
            </a:r>
          </a:p>
          <a:p>
            <a:pPr>
              <a:spcAft>
                <a:spcPts val="3300"/>
              </a:spcAft>
            </a:pPr>
            <a:r>
              <a:rPr lang="cs-CZ" sz="2500" dirty="0"/>
              <a:t>s</a:t>
            </a:r>
            <a:r>
              <a:rPr lang="cs-CZ" sz="2500" dirty="0" smtClean="0"/>
              <a:t>kladované zásoby</a:t>
            </a:r>
          </a:p>
          <a:p>
            <a:pPr>
              <a:spcAft>
                <a:spcPts val="3300"/>
              </a:spcAft>
            </a:pPr>
            <a:r>
              <a:rPr lang="cs-CZ" sz="2500" dirty="0"/>
              <a:t>v</a:t>
            </a:r>
            <a:r>
              <a:rPr lang="cs-CZ" sz="2500" dirty="0" smtClean="0"/>
              <a:t>yužívané regály</a:t>
            </a:r>
          </a:p>
          <a:p>
            <a:pPr>
              <a:spcAft>
                <a:spcPts val="3300"/>
              </a:spcAft>
            </a:pPr>
            <a:r>
              <a:rPr lang="cs-CZ" sz="2500" dirty="0"/>
              <a:t>p</a:t>
            </a:r>
            <a:r>
              <a:rPr lang="cs-CZ" sz="2500" dirty="0" smtClean="0"/>
              <a:t>racovní zařízení</a:t>
            </a:r>
          </a:p>
          <a:p>
            <a:pPr>
              <a:spcAft>
                <a:spcPts val="3300"/>
              </a:spcAft>
            </a:pPr>
            <a:r>
              <a:rPr lang="cs-CZ" sz="2500" dirty="0"/>
              <a:t>p</a:t>
            </a:r>
            <a:r>
              <a:rPr lang="cs-CZ" sz="2500" dirty="0" smtClean="0"/>
              <a:t>opis problému</a:t>
            </a:r>
          </a:p>
          <a:p>
            <a:endParaRPr lang="cs-CZ" sz="2500" dirty="0" smtClean="0"/>
          </a:p>
        </p:txBody>
      </p:sp>
      <p:pic>
        <p:nvPicPr>
          <p:cNvPr id="6" name="Obrázek 19" descr="dalsi bc anoo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 l="6040" t="5271" r="7248" b="9663"/>
          <a:stretch>
            <a:fillRect/>
          </a:stretch>
        </p:blipFill>
        <p:spPr>
          <a:xfrm>
            <a:off x="4644008" y="1700808"/>
            <a:ext cx="3528392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Výzkumné otázky a použité metody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500"/>
              </a:spcAft>
            </a:pPr>
            <a:r>
              <a:rPr lang="cs-CZ" sz="2500" dirty="0" smtClean="0"/>
              <a:t>Co, jak a proč ve skladu nefunguje?</a:t>
            </a:r>
          </a:p>
          <a:p>
            <a:pPr>
              <a:spcAft>
                <a:spcPts val="1500"/>
              </a:spcAft>
            </a:pPr>
            <a:r>
              <a:rPr lang="cs-CZ" sz="2500" dirty="0" smtClean="0"/>
              <a:t>Jak, čím a proč bych mohla danou situaci skladového hospodářství racionalizovat?</a:t>
            </a:r>
          </a:p>
          <a:p>
            <a:pPr>
              <a:spcAft>
                <a:spcPts val="500"/>
              </a:spcAft>
            </a:pPr>
            <a:endParaRPr lang="cs-CZ" sz="2500" dirty="0"/>
          </a:p>
          <a:p>
            <a:pPr>
              <a:spcAft>
                <a:spcPts val="1500"/>
              </a:spcAft>
            </a:pPr>
            <a:r>
              <a:rPr lang="cs-CZ" sz="2500" dirty="0"/>
              <a:t>s</a:t>
            </a:r>
            <a:r>
              <a:rPr lang="cs-CZ" sz="2500" dirty="0" smtClean="0"/>
              <a:t>běr dat – odborná literatura, řízený rozhovor a osobní pozorování</a:t>
            </a:r>
          </a:p>
          <a:p>
            <a:pPr>
              <a:spcAft>
                <a:spcPts val="1500"/>
              </a:spcAft>
            </a:pPr>
            <a:r>
              <a:rPr lang="cs-CZ" sz="2500" dirty="0"/>
              <a:t>v</a:t>
            </a:r>
            <a:r>
              <a:rPr lang="cs-CZ" sz="2500" dirty="0" smtClean="0"/>
              <a:t>yhodnocení dat – vyhodnocení řízeného rozhovoru, systémová analýza a výpočty pomocí vzorců</a:t>
            </a:r>
          </a:p>
          <a:p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Návrh racionalizace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cs-CZ" sz="2500" dirty="0"/>
              <a:t>n</a:t>
            </a:r>
            <a:r>
              <a:rPr lang="cs-CZ" sz="2500" dirty="0" smtClean="0"/>
              <a:t>ávrh:</a:t>
            </a:r>
          </a:p>
          <a:p>
            <a:pPr lvl="1">
              <a:spcAft>
                <a:spcPts val="3600"/>
              </a:spcAft>
            </a:pPr>
            <a:r>
              <a:rPr lang="cs-CZ" sz="2500" dirty="0"/>
              <a:t>r</a:t>
            </a:r>
            <a:r>
              <a:rPr lang="cs-CZ" sz="2500" dirty="0" smtClean="0"/>
              <a:t>ekonstrukce podlahy</a:t>
            </a:r>
          </a:p>
          <a:p>
            <a:pPr lvl="1">
              <a:spcAft>
                <a:spcPts val="3600"/>
              </a:spcAft>
            </a:pPr>
            <a:r>
              <a:rPr lang="cs-CZ" sz="2500" dirty="0"/>
              <a:t>n</a:t>
            </a:r>
            <a:r>
              <a:rPr lang="cs-CZ" sz="2500" dirty="0" smtClean="0"/>
              <a:t>ových regálů</a:t>
            </a:r>
          </a:p>
          <a:p>
            <a:pPr lvl="1">
              <a:spcAft>
                <a:spcPts val="3600"/>
              </a:spcAft>
            </a:pPr>
            <a:r>
              <a:rPr lang="cs-CZ" sz="2500" dirty="0"/>
              <a:t>r</a:t>
            </a:r>
            <a:r>
              <a:rPr lang="cs-CZ" sz="2500" dirty="0" smtClean="0"/>
              <a:t>ozestavění regálů</a:t>
            </a:r>
          </a:p>
          <a:p>
            <a:pPr lvl="1">
              <a:buNone/>
            </a:pPr>
            <a:endParaRPr lang="cs-CZ" sz="2500" dirty="0" smtClean="0"/>
          </a:p>
        </p:txBody>
      </p:sp>
      <p:pic>
        <p:nvPicPr>
          <p:cNvPr id="5" name="Obrázek 7" descr="jjjjjjskadl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 l="5683" t="4964" r="7957" b="9927"/>
          <a:stretch>
            <a:fillRect/>
          </a:stretch>
        </p:blipFill>
        <p:spPr>
          <a:xfrm>
            <a:off x="4932040" y="1628800"/>
            <a:ext cx="3528000" cy="48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Vizuální srovnání - vyhodnocení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Stav před racionalizací </a:t>
            </a:r>
            <a:endParaRPr lang="cs-CZ" sz="2500" dirty="0"/>
          </a:p>
        </p:txBody>
      </p:sp>
      <p:pic>
        <p:nvPicPr>
          <p:cNvPr id="14" name="Obrázek 19" descr="dalsi bc anoo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 l="6040" t="5271" r="7248" b="9663"/>
          <a:stretch>
            <a:fillRect/>
          </a:stretch>
        </p:blipFill>
        <p:spPr>
          <a:xfrm>
            <a:off x="323528" y="2132856"/>
            <a:ext cx="3384376" cy="4536504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s</a:t>
            </a:r>
            <a:r>
              <a:rPr lang="cs-CZ" sz="2500" dirty="0" smtClean="0"/>
              <a:t>tav po racionalizaci</a:t>
            </a:r>
            <a:endParaRPr lang="cs-CZ" sz="2500" dirty="0"/>
          </a:p>
        </p:txBody>
      </p:sp>
      <p:pic>
        <p:nvPicPr>
          <p:cNvPr id="15" name="Obrázek 7" descr="jjjjjjskadl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 l="5683" t="4964" r="7957" b="9927"/>
          <a:stretch>
            <a:fillRect/>
          </a:stretch>
        </p:blipFill>
        <p:spPr>
          <a:xfrm>
            <a:off x="4572000" y="2132857"/>
            <a:ext cx="3384000" cy="453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Doplňující otázky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500" dirty="0" smtClean="0"/>
              <a:t>Vedoucí: </a:t>
            </a:r>
          </a:p>
          <a:p>
            <a:pPr lvl="1">
              <a:spcAft>
                <a:spcPts val="1800"/>
              </a:spcAft>
            </a:pPr>
            <a:r>
              <a:rPr lang="cs-CZ" sz="2500" dirty="0" smtClean="0"/>
              <a:t>Představila jste návrh nového uspořádání skladu vedení podniku? </a:t>
            </a:r>
          </a:p>
          <a:p>
            <a:pPr lvl="1">
              <a:spcAft>
                <a:spcPts val="1800"/>
              </a:spcAft>
            </a:pPr>
            <a:r>
              <a:rPr lang="cs-CZ" sz="2500" dirty="0" smtClean="0"/>
              <a:t>Jaký byl jejich názor?</a:t>
            </a:r>
          </a:p>
          <a:p>
            <a:pPr lvl="1"/>
            <a:endParaRPr lang="cs-CZ" sz="2500" dirty="0" smtClean="0"/>
          </a:p>
          <a:p>
            <a:pPr>
              <a:spcAft>
                <a:spcPts val="600"/>
              </a:spcAft>
            </a:pPr>
            <a:r>
              <a:rPr lang="cs-CZ" sz="2500" dirty="0" smtClean="0"/>
              <a:t>Oponent:</a:t>
            </a:r>
          </a:p>
          <a:p>
            <a:pPr lvl="1">
              <a:spcAft>
                <a:spcPts val="600"/>
              </a:spcAft>
            </a:pPr>
            <a:r>
              <a:rPr lang="pl-PL" sz="2500" dirty="0" smtClean="0"/>
              <a:t>Proč jste si vybrala jako dodavatele pouze jednu firmu?</a:t>
            </a:r>
            <a:endParaRPr lang="cs-CZ" sz="2500" dirty="0" smtClean="0"/>
          </a:p>
          <a:p>
            <a:pPr>
              <a:buNone/>
            </a:pPr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239</Words>
  <Application>Microsoft Office PowerPoint</Application>
  <PresentationFormat>Předvádění na obrazovce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  Racionalizace skladového hospodářství ve vybraném podniku  </vt:lpstr>
      <vt:lpstr>Výběr tématu bakalářské práce</vt:lpstr>
      <vt:lpstr>Cíl práce</vt:lpstr>
      <vt:lpstr>Haas Holzindustrie Chanovice, s.r.o.</vt:lpstr>
      <vt:lpstr>Nalezený problém</vt:lpstr>
      <vt:lpstr>Výzkumné otázky a použité metody</vt:lpstr>
      <vt:lpstr>Návrh racionalizace</vt:lpstr>
      <vt:lpstr>Vizuální srovnání - vyhodnocení</vt:lpstr>
      <vt:lpstr>Doplňující otázky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Tereza</dc:creator>
  <cp:lastModifiedBy>Mgr. Tomáš Pešek</cp:lastModifiedBy>
  <cp:revision>49</cp:revision>
  <dcterms:created xsi:type="dcterms:W3CDTF">2017-01-25T18:42:00Z</dcterms:created>
  <dcterms:modified xsi:type="dcterms:W3CDTF">2017-01-31T09:02:03Z</dcterms:modified>
</cp:coreProperties>
</file>