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71" r:id="rId8"/>
    <p:sldId id="272" r:id="rId9"/>
    <p:sldId id="273" r:id="rId10"/>
    <p:sldId id="261" r:id="rId11"/>
    <p:sldId id="262" r:id="rId12"/>
    <p:sldId id="263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cap="all" dirty="0">
                <a:latin typeface="+mn-lt"/>
              </a:rPr>
              <a:t>Bakalářská práce</a:t>
            </a:r>
            <a:br>
              <a:rPr lang="cs-CZ" sz="4000" cap="all" dirty="0"/>
            </a:br>
            <a:br>
              <a:rPr lang="cs-CZ" sz="3200" cap="all" dirty="0"/>
            </a:br>
            <a:r>
              <a:rPr lang="cs-CZ" sz="3200" cap="all" dirty="0">
                <a:latin typeface="+mn-lt"/>
              </a:rPr>
              <a:t>Novostavba bezbariérového objektu občanské vybavenosti včetně řešení veřejného prostranství na úrovni studie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424516"/>
            <a:ext cx="10058400" cy="1769807"/>
          </a:xfrm>
        </p:spPr>
        <p:txBody>
          <a:bodyPr tIns="0" bIns="0">
            <a:noAutofit/>
          </a:bodyPr>
          <a:lstStyle/>
          <a:p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Vypracoval:		Václav Kališ (10681)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Vedoucí práce: 	Ing. Zuzana Kramářová, Ph.D.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Oponent: 		</a:t>
            </a:r>
            <a:r>
              <a:rPr lang="de-DE" sz="2000" dirty="0"/>
              <a:t>Ing. Michal Kraus, Ph.D.</a:t>
            </a:r>
            <a:endParaRPr lang="cs-CZ" sz="20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/>
              <a:t>Zimní semestr 2016/2017</a:t>
            </a:r>
          </a:p>
        </p:txBody>
      </p:sp>
    </p:spTree>
    <p:extLst>
      <p:ext uri="{BB962C8B-B14F-4D97-AF65-F5344CB8AC3E}">
        <p14:creationId xmlns:p14="http://schemas.microsoft.com/office/powerpoint/2010/main" val="58110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NP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791811"/>
            <a:ext cx="7907076" cy="4022725"/>
          </a:xfrm>
        </p:spPr>
      </p:pic>
      <p:sp>
        <p:nvSpPr>
          <p:cNvPr id="5" name="Obdélník 4"/>
          <p:cNvSpPr/>
          <p:nvPr/>
        </p:nvSpPr>
        <p:spPr>
          <a:xfrm>
            <a:off x="1097280" y="5814536"/>
            <a:ext cx="1717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12, zdroj: vlastní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801099" y="1907931"/>
            <a:ext cx="329711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Celkový rozměr:  67 x 33,5 m</a:t>
            </a:r>
          </a:p>
          <a:p>
            <a:r>
              <a:rPr lang="cs-CZ" sz="2000" dirty="0"/>
              <a:t>Celková výška:	          9,4 m</a:t>
            </a:r>
          </a:p>
          <a:p>
            <a:endParaRPr lang="cs-CZ" sz="2000" dirty="0"/>
          </a:p>
          <a:p>
            <a:r>
              <a:rPr lang="cs-CZ" sz="2000" dirty="0"/>
              <a:t>Konstrukční výška:       4,15 m</a:t>
            </a:r>
          </a:p>
          <a:p>
            <a:r>
              <a:rPr lang="cs-CZ" sz="2000" dirty="0"/>
              <a:t>Světlá výška: 		        3,65 m</a:t>
            </a:r>
          </a:p>
          <a:p>
            <a:endParaRPr lang="cs-CZ" sz="2000" dirty="0"/>
          </a:p>
          <a:p>
            <a:r>
              <a:rPr lang="cs-CZ" sz="2000" dirty="0"/>
              <a:t>Skeletový nosný systém</a:t>
            </a:r>
          </a:p>
          <a:p>
            <a:r>
              <a:rPr lang="cs-CZ" sz="2000" dirty="0"/>
              <a:t>Ø 0,5 m; Ø 1 m - rozpon 12 m</a:t>
            </a:r>
          </a:p>
          <a:p>
            <a:endParaRPr lang="cs-CZ" sz="2000" dirty="0"/>
          </a:p>
          <a:p>
            <a:r>
              <a:rPr lang="cs-CZ" sz="2000" dirty="0" err="1"/>
              <a:t>Silka</a:t>
            </a:r>
            <a:r>
              <a:rPr lang="cs-CZ" sz="2000" dirty="0"/>
              <a:t> 200 a 300 mm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12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NP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641" y="1907931"/>
            <a:ext cx="8220127" cy="4022725"/>
          </a:xfrm>
        </p:spPr>
      </p:pic>
      <p:sp>
        <p:nvSpPr>
          <p:cNvPr id="5" name="Obdélník 4"/>
          <p:cNvSpPr/>
          <p:nvPr/>
        </p:nvSpPr>
        <p:spPr>
          <a:xfrm>
            <a:off x="1097280" y="5930534"/>
            <a:ext cx="1717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13, zdroj: vlastní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801099" y="1907931"/>
            <a:ext cx="329711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Celkový rozměr:  67 x 33,5 m</a:t>
            </a:r>
          </a:p>
          <a:p>
            <a:r>
              <a:rPr lang="cs-CZ" sz="2000" dirty="0"/>
              <a:t>Celková výška:	          9,4 m</a:t>
            </a:r>
          </a:p>
          <a:p>
            <a:endParaRPr lang="cs-CZ" sz="2000" dirty="0"/>
          </a:p>
          <a:p>
            <a:r>
              <a:rPr lang="cs-CZ" sz="2000" dirty="0"/>
              <a:t>Konstrukční výška:       4,15 m</a:t>
            </a:r>
          </a:p>
          <a:p>
            <a:r>
              <a:rPr lang="cs-CZ" sz="2000" dirty="0"/>
              <a:t>Světlá výška: 		        3,65 m</a:t>
            </a:r>
          </a:p>
          <a:p>
            <a:endParaRPr lang="cs-CZ" sz="2000" dirty="0"/>
          </a:p>
          <a:p>
            <a:r>
              <a:rPr lang="cs-CZ" sz="2000" dirty="0"/>
              <a:t>Skeletový nosný systém</a:t>
            </a:r>
          </a:p>
          <a:p>
            <a:r>
              <a:rPr lang="cs-CZ" sz="2000" dirty="0"/>
              <a:t>Ø 0,5 m; Ø 1 m - rozpon 12 m</a:t>
            </a:r>
          </a:p>
          <a:p>
            <a:endParaRPr lang="cs-CZ" sz="2000" dirty="0"/>
          </a:p>
          <a:p>
            <a:r>
              <a:rPr lang="cs-CZ" sz="2000" dirty="0" err="1"/>
              <a:t>Silka</a:t>
            </a:r>
            <a:r>
              <a:rPr lang="cs-CZ" sz="2000" dirty="0"/>
              <a:t> 200 a 300 mm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21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Prostranství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1310" y="1846263"/>
            <a:ext cx="6009706" cy="402272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121310" y="5868988"/>
            <a:ext cx="1717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14,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727171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Položené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• Jaké jsou optimální, respektive doporučené, podmínky vnitřního prostředí pro uchovávání, přepravu a manipulaci knihovního fondu v kontrastu se zajištěním optimálního prostředí pro uživatele knihovny? </a:t>
            </a:r>
          </a:p>
          <a:p>
            <a:r>
              <a:rPr lang="cs-CZ" dirty="0"/>
              <a:t>• V kapitole 3.1.2.6 je uvedeno ”Interiér by měl být dobře prosvětlen, prostorný a vhodně barevně a materiálově řešený ... ”. Jaké materiálové a barevné řešení považuje autor za vhodné pro vytvoření příjemného mikroklimatu? </a:t>
            </a:r>
          </a:p>
          <a:p>
            <a:r>
              <a:rPr lang="cs-CZ" dirty="0"/>
              <a:t>• Jak bude v rámci řešeného pozemku hospodařeno s dešťovou vodou? Proč v rámci řešení parkovacích ploch autor uvažuje právě asfaltový povrch? Bylo by možné z hlediska trvalé udržitelnosti využít jiné vhodnější systémy? </a:t>
            </a:r>
          </a:p>
          <a:p>
            <a:r>
              <a:rPr lang="cs-CZ" dirty="0"/>
              <a:t>• Popište, co Vás inspirovalo k návrhu atypického půdorysu. </a:t>
            </a:r>
          </a:p>
          <a:p>
            <a:r>
              <a:rPr lang="cs-CZ" dirty="0"/>
              <a:t>• Jaké by bylo vhodnější řešení střešního pláště pro sezónní zahrádku na terase? </a:t>
            </a:r>
          </a:p>
        </p:txBody>
      </p:sp>
    </p:spTree>
    <p:extLst>
      <p:ext uri="{BB962C8B-B14F-4D97-AF65-F5344CB8AC3E}">
        <p14:creationId xmlns:p14="http://schemas.microsoft.com/office/powerpoint/2010/main" val="2883266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3200" dirty="0"/>
          </a:p>
          <a:p>
            <a:pPr algn="r"/>
            <a:endParaRPr lang="cs-CZ" sz="3200" dirty="0"/>
          </a:p>
          <a:p>
            <a:pPr algn="r"/>
            <a:endParaRPr lang="cs-CZ" sz="3200" dirty="0"/>
          </a:p>
          <a:p>
            <a:pPr algn="r"/>
            <a:endParaRPr lang="cs-CZ" sz="3200" dirty="0"/>
          </a:p>
          <a:p>
            <a:pPr algn="r"/>
            <a:endParaRPr lang="cs-CZ" sz="3200" dirty="0"/>
          </a:p>
          <a:p>
            <a:pPr algn="r"/>
            <a:r>
              <a:rPr lang="cs-CZ" sz="3200" dirty="0"/>
              <a:t>Václav Kališ</a:t>
            </a:r>
          </a:p>
          <a:p>
            <a:pPr algn="r"/>
            <a:r>
              <a:rPr lang="cs-CZ" dirty="0"/>
              <a:t>kalis.v@seznam.cz</a:t>
            </a:r>
          </a:p>
        </p:txBody>
      </p:sp>
    </p:spTree>
    <p:extLst>
      <p:ext uri="{BB962C8B-B14F-4D97-AF65-F5344CB8AC3E}">
        <p14:creationId xmlns:p14="http://schemas.microsoft.com/office/powerpoint/2010/main" val="324693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sz="2400" dirty="0"/>
          </a:p>
          <a:p>
            <a:r>
              <a:rPr lang="cs-CZ" sz="3200" dirty="0"/>
              <a:t>Motivace k řešení daného problému</a:t>
            </a:r>
          </a:p>
          <a:p>
            <a:r>
              <a:rPr lang="cs-CZ" sz="3200" dirty="0"/>
              <a:t>Cíl práce</a:t>
            </a:r>
          </a:p>
          <a:p>
            <a:r>
              <a:rPr lang="cs-CZ" sz="3200" dirty="0"/>
              <a:t>Volba lokality </a:t>
            </a:r>
          </a:p>
          <a:p>
            <a:r>
              <a:rPr lang="cs-CZ" sz="3200" dirty="0"/>
              <a:t>Vlastní návrh</a:t>
            </a:r>
          </a:p>
          <a:p>
            <a:r>
              <a:rPr lang="cs-CZ" sz="3200" dirty="0"/>
              <a:t>Shrnutí </a:t>
            </a:r>
          </a:p>
          <a:p>
            <a:r>
              <a:rPr lang="cs-CZ" sz="3200" dirty="0"/>
              <a:t>Položené otázky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641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Motivace k řešení daného problému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Současný stav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12802" y="2582863"/>
            <a:ext cx="4507033" cy="337820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návrh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33785" y="2582863"/>
            <a:ext cx="4506031" cy="3378200"/>
          </a:xfrm>
        </p:spPr>
      </p:pic>
      <p:sp>
        <p:nvSpPr>
          <p:cNvPr id="9" name="Obdélník 8"/>
          <p:cNvSpPr/>
          <p:nvPr/>
        </p:nvSpPr>
        <p:spPr>
          <a:xfrm>
            <a:off x="1097280" y="5991840"/>
            <a:ext cx="4776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1, zdroj: http://www.hradstrakonice.cz/hrad/prohlidky.asp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217920" y="5991840"/>
            <a:ext cx="1626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2,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10940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bakalářské práce je zpracování projektu stavby občanského vybavení – městské knihovny,</a:t>
            </a:r>
          </a:p>
          <a:p>
            <a:r>
              <a:rPr lang="cs-CZ" dirty="0"/>
              <a:t>která bude řešena s ohledem na osoby se sníženou možností pohybu a orientace. Práce je</a:t>
            </a:r>
          </a:p>
          <a:p>
            <a:r>
              <a:rPr lang="cs-CZ" dirty="0"/>
              <a:t>zpracována na úrovni architektonické studie s urbanistickým řešením ploch, zahrnuje tedy</a:t>
            </a:r>
          </a:p>
          <a:p>
            <a:r>
              <a:rPr lang="cs-CZ" dirty="0"/>
              <a:t>dispoziční, architektonické i technické zpracování objektu a zároveň řeší využití okolních ploch</a:t>
            </a:r>
          </a:p>
          <a:p>
            <a:r>
              <a:rPr lang="cs-CZ" dirty="0"/>
              <a:t>veřejných prostranství.</a:t>
            </a:r>
          </a:p>
        </p:txBody>
      </p:sp>
    </p:spTree>
    <p:extLst>
      <p:ext uri="{BB962C8B-B14F-4D97-AF65-F5344CB8AC3E}">
        <p14:creationId xmlns:p14="http://schemas.microsoft.com/office/powerpoint/2010/main" val="240891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Volba lokality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22" y="1846263"/>
            <a:ext cx="6799949" cy="4262432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38683" y="1846264"/>
            <a:ext cx="6059713" cy="4285766"/>
          </a:xfrm>
        </p:spPr>
      </p:pic>
      <p:sp>
        <p:nvSpPr>
          <p:cNvPr id="3" name="Obdélník 2"/>
          <p:cNvSpPr/>
          <p:nvPr/>
        </p:nvSpPr>
        <p:spPr>
          <a:xfrm>
            <a:off x="171122" y="6032932"/>
            <a:ext cx="55383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3, zdroj: https://www.google.cz/maps/@49.2621275,13.9005865,15z</a:t>
            </a:r>
          </a:p>
        </p:txBody>
      </p:sp>
      <p:sp>
        <p:nvSpPr>
          <p:cNvPr id="6" name="Obdélník 5"/>
          <p:cNvSpPr/>
          <p:nvPr/>
        </p:nvSpPr>
        <p:spPr>
          <a:xfrm>
            <a:off x="5938683" y="6032931"/>
            <a:ext cx="1626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4,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26541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Návrh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712" y="1817286"/>
            <a:ext cx="7593535" cy="4271363"/>
          </a:xfrm>
        </p:spPr>
      </p:pic>
      <p:sp>
        <p:nvSpPr>
          <p:cNvPr id="4" name="Obdélník 3"/>
          <p:cNvSpPr/>
          <p:nvPr/>
        </p:nvSpPr>
        <p:spPr>
          <a:xfrm>
            <a:off x="2329712" y="6057852"/>
            <a:ext cx="1626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5,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87111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86" y="2604508"/>
            <a:ext cx="6290461" cy="3538385"/>
          </a:xfrm>
          <a:prstGeom prst="rect">
            <a:avLst/>
          </a:prstGeom>
        </p:spPr>
      </p:pic>
      <p:pic>
        <p:nvPicPr>
          <p:cNvPr id="2" name="Zástupný symbol pro obsah 3"/>
          <p:cNvPicPr>
            <a:picLocks noChangeAspect="1"/>
          </p:cNvPicPr>
          <p:nvPr/>
        </p:nvPicPr>
        <p:blipFill rotWithShape="1">
          <a:blip r:embed="rId3"/>
          <a:srcRect l="10522" t="9826" r="10097" b="10793"/>
          <a:stretch/>
        </p:blipFill>
        <p:spPr>
          <a:xfrm>
            <a:off x="281353" y="213000"/>
            <a:ext cx="6290461" cy="353838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81353" y="3751385"/>
            <a:ext cx="1626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6, zdroj: vlastní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5580186" y="6109212"/>
            <a:ext cx="1626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7, zdroj: vlastní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8662718" y="213000"/>
            <a:ext cx="3207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ČELNÍ POHLED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1353" y="5401326"/>
            <a:ext cx="3317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ZADNÍ POHLED</a:t>
            </a:r>
          </a:p>
        </p:txBody>
      </p:sp>
    </p:spTree>
    <p:extLst>
      <p:ext uri="{BB962C8B-B14F-4D97-AF65-F5344CB8AC3E}">
        <p14:creationId xmlns:p14="http://schemas.microsoft.com/office/powerpoint/2010/main" val="6785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414" y="2563477"/>
            <a:ext cx="6290463" cy="353838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63768" y="3798277"/>
            <a:ext cx="1626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8, zdroj: vlastní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5697414" y="6101862"/>
            <a:ext cx="1626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9, zdroj: vlastní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8387340" y="259892"/>
            <a:ext cx="3600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BOČNÍ POHLEDY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68" y="259892"/>
            <a:ext cx="6290463" cy="35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5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62" y="2563477"/>
            <a:ext cx="6303529" cy="354573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63768" y="3798278"/>
            <a:ext cx="1717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10, zdroj: vlastní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5714962" y="6109213"/>
            <a:ext cx="1717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11, zdroj: vlastní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9067170" y="259892"/>
            <a:ext cx="29513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ISO POHLEDY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68" y="259892"/>
            <a:ext cx="6290463" cy="353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349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963</TotalTime>
  <Words>386</Words>
  <Application>Microsoft Office PowerPoint</Application>
  <PresentationFormat>Širokoúhlá obrazovka</PresentationFormat>
  <Paragraphs>85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Retrospektiva</vt:lpstr>
      <vt:lpstr>Bakalářská práce  Novostavba bezbariérového objektu občanské vybavenosti včetně řešení veřejného prostranství na úrovni studie </vt:lpstr>
      <vt:lpstr>Obsah</vt:lpstr>
      <vt:lpstr>Motivace k řešení daného problému</vt:lpstr>
      <vt:lpstr>Cíl práce</vt:lpstr>
      <vt:lpstr>Volba lokality </vt:lpstr>
      <vt:lpstr>Návrh</vt:lpstr>
      <vt:lpstr>Prezentace aplikace PowerPoint</vt:lpstr>
      <vt:lpstr>Prezentace aplikace PowerPoint</vt:lpstr>
      <vt:lpstr>Prezentace aplikace PowerPoint</vt:lpstr>
      <vt:lpstr>1. NP</vt:lpstr>
      <vt:lpstr>2. NP</vt:lpstr>
      <vt:lpstr>Prostranství</vt:lpstr>
      <vt:lpstr>Položené otázky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Novostavba bezbariérového objektu občanské vybavenosti včetně řešení veřejného prostranství na úrovni studie</dc:title>
  <dc:creator>Václav Kališ</dc:creator>
  <cp:lastModifiedBy>Václav Kališ</cp:lastModifiedBy>
  <cp:revision>24</cp:revision>
  <dcterms:created xsi:type="dcterms:W3CDTF">2017-01-26T13:18:20Z</dcterms:created>
  <dcterms:modified xsi:type="dcterms:W3CDTF">2017-01-29T18:09:28Z</dcterms:modified>
</cp:coreProperties>
</file>