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7" r:id="rId2"/>
    <p:sldId id="258" r:id="rId3"/>
    <p:sldId id="284" r:id="rId4"/>
    <p:sldId id="259" r:id="rId5"/>
    <p:sldId id="285" r:id="rId6"/>
    <p:sldId id="260" r:id="rId7"/>
    <p:sldId id="261" r:id="rId8"/>
    <p:sldId id="262" r:id="rId9"/>
    <p:sldId id="296" r:id="rId10"/>
    <p:sldId id="265" r:id="rId11"/>
    <p:sldId id="268" r:id="rId12"/>
    <p:sldId id="275" r:id="rId13"/>
    <p:sldId id="276" r:id="rId14"/>
    <p:sldId id="294" r:id="rId15"/>
    <p:sldId id="263" r:id="rId16"/>
    <p:sldId id="264" r:id="rId17"/>
    <p:sldId id="270" r:id="rId18"/>
    <p:sldId id="286" r:id="rId19"/>
    <p:sldId id="271" r:id="rId20"/>
    <p:sldId id="287" r:id="rId21"/>
    <p:sldId id="288" r:id="rId22"/>
    <p:sldId id="295" r:id="rId23"/>
    <p:sldId id="266" r:id="rId24"/>
    <p:sldId id="289" r:id="rId25"/>
    <p:sldId id="290" r:id="rId26"/>
    <p:sldId id="291" r:id="rId27"/>
    <p:sldId id="292" r:id="rId28"/>
    <p:sldId id="293" r:id="rId29"/>
    <p:sldId id="272" r:id="rId30"/>
    <p:sldId id="280" r:id="rId31"/>
    <p:sldId id="281" r:id="rId32"/>
    <p:sldId id="283" r:id="rId33"/>
    <p:sldId id="282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11" d="100"/>
          <a:sy n="111" d="100"/>
        </p:scale>
        <p:origin x="-163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08CB729-9B7B-496A-93F2-EF8471C03393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9BA5F47-5D90-491A-BFE6-2B6D6ABC7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81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0F473D-FDCC-49A6-8F66-528E1654CB1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857" y="85382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2736645"/>
            <a:ext cx="79295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Novostavba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objektu s nízkou spotřebou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energie”</a:t>
            </a:r>
            <a:endParaRPr kumimoji="0" lang="cs-C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59632" y="4576192"/>
            <a:ext cx="77768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bakalářské </a:t>
            </a:r>
            <a:r>
              <a:rPr kumimoji="0" lang="cs-CZ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práce:        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 Kratochvíl (14505)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bakalářsk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</a:t>
            </a:r>
            <a:r>
              <a:rPr kumimoji="0" lang="cs-CZ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práce:    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Michal Kraus, Ph.D.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bakalářské práce:   </a:t>
            </a:r>
            <a:r>
              <a:rPr lang="cs-CZ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et Ing. Petra Nováková</a:t>
            </a:r>
            <a:endParaRPr kumimoji="0" lang="cs-CZ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Českých Budějovicích,  únor 2017</a:t>
            </a:r>
            <a:endParaRPr kumimoji="0" lang="cs-CZ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63689" y="214290"/>
            <a:ext cx="71660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</a:t>
            </a:r>
          </a:p>
          <a:p>
            <a:pPr algn="ctr"/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Českých Budějovicích 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98648" y="1357296"/>
            <a:ext cx="42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technicko-technologický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51977" y="2041059"/>
            <a:ext cx="4568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OBHAJOBA BAKALÁŘSKÉ PRÁCE</a:t>
            </a:r>
          </a:p>
        </p:txBody>
      </p:sp>
    </p:spTree>
    <p:extLst>
      <p:ext uri="{BB962C8B-B14F-4D97-AF65-F5344CB8AC3E}">
        <p14:creationId xmlns:p14="http://schemas.microsoft.com/office/powerpoint/2010/main" val="221358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nízkoenergetické stavby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15616" y="1056412"/>
            <a:ext cx="802838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Tvarová jednoduchost</a:t>
            </a:r>
          </a:p>
          <a:p>
            <a:pPr marL="118872" lv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(krychlové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tvary, plochá střecha bez podsklepení)</a:t>
            </a:r>
          </a:p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Maximální eliminace tepelných mostů</a:t>
            </a:r>
          </a:p>
          <a:p>
            <a:pPr marL="118872" lv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cs-CZ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(eliminace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balkónů a konstrukcí prostupujících pláštěm)</a:t>
            </a:r>
          </a:p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konstrukcí s nejlepším součinitelem prostupu tepla</a:t>
            </a:r>
          </a:p>
          <a:p>
            <a:pPr marL="118872" lvl="0">
              <a:spcAft>
                <a:spcPts val="600"/>
              </a:spcAft>
              <a:buSzPct val="80000"/>
            </a:pPr>
            <a:r>
              <a:rPr lang="cs-CZ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(materiály s  výbornými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izolačními vlastnostmi)</a:t>
            </a:r>
          </a:p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Orientace objektu</a:t>
            </a:r>
          </a:p>
          <a:p>
            <a:pPr marL="118872" lv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(obytné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místnosti s okny orientovány na jižní strany)</a:t>
            </a:r>
          </a:p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vhodné rekuperační jednotky</a:t>
            </a:r>
          </a:p>
          <a:p>
            <a:pPr marL="118872" lv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(jednotka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vysokou účinností  získávání odpadního tepla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38912" lvl="0" indent="-320040">
              <a:buClr>
                <a:srgbClr val="F0AD00"/>
              </a:buClr>
              <a:buSzPct val="80000"/>
            </a:pPr>
            <a:endParaRPr lang="cs-CZ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93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87" y="4653136"/>
            <a:ext cx="19081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Materiálové a konstrukční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28736"/>
            <a:ext cx="8172400" cy="54292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Základy: 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pasy z prostého betonu a prolévané betonové tvárnice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Obvodové nosné zdivo: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VPC 16df-ld (498x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240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x248)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Stropní konstrukce: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žb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monolitická deska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Střešní 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konstrukce: </a:t>
            </a: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plochá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klasickým uspořádáním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vrstev, tepelně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izolační římsa s přesahem 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Okna a dveře: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okna a vstupní dveře z lepeného třívrstvého hranolu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92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 pasivní domy)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Tepelné izolace stěn a podlahy: 			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EPS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Greywall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EPS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Grey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  <a:endParaRPr lang="cs-CZ" sz="2800" dirty="0" smtClean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69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Technologická zařízení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00108"/>
            <a:ext cx="8100392" cy="5857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Vytápění a ohřev TUV</a:t>
            </a:r>
          </a:p>
          <a:p>
            <a:pPr marL="82296" indent="0">
              <a:spcAft>
                <a:spcPts val="1200"/>
              </a:spcAft>
              <a:buNone/>
            </a:pP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tepla: 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avrženo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tepelné čerpadlo země/voda </a:t>
            </a:r>
            <a:r>
              <a:rPr lang="cs-CZ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NIBE F1255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výkonu 6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 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Teplo odebírané ze zemního vrtu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TČ je primárním zdrojem tepla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Součástí je zásobník TV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objemu 180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l, záložní  	elektrokotel, čerpadla, expanzní nádoba</a:t>
            </a: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Pořizovací cena cca 190 000Kč (vč. montáže)</a:t>
            </a:r>
          </a:p>
          <a:p>
            <a:pPr marL="82296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23261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187624" y="6021288"/>
            <a:ext cx="779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OBRÁZKU: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www.nibe.cz/cs/ke-stazeni/category/151-nibe-f1255?download=745:nibe-f1255-produktova-karta-2015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45" y="984227"/>
            <a:ext cx="2129859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41" y="161779"/>
            <a:ext cx="3810351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779"/>
            <a:ext cx="372485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22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Technologická zařízení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00108"/>
            <a:ext cx="8314738" cy="5857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Rekuperační jednotka:  </a:t>
            </a:r>
            <a:r>
              <a:rPr lang="cs-CZ" sz="2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Aerosilent</a:t>
            </a:r>
            <a:r>
              <a:rPr lang="cs-CZ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Stratos</a:t>
            </a:r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cs-C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56" y="1628800"/>
            <a:ext cx="6817911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E:\VŠTE\Bakalářská práce\Bakalářská práce_Projekt RD\foto\aerosilentstratos-e1468347622948-768x9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4" y="4338000"/>
            <a:ext cx="209002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194176" y="2348880"/>
            <a:ext cx="1512168" cy="497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206380" y="5029295"/>
            <a:ext cx="5778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Navrženo řízené větrání s rekuperací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Ventilační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jednotka na 80–300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m³/h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Efektivní tepelná účinnost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 až 89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7504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-206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Architektonické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" y="919365"/>
            <a:ext cx="9112376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33" y="4924425"/>
            <a:ext cx="17049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519365"/>
            <a:ext cx="72766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82120"/>
            <a:ext cx="4374511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60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Architektonické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" y="1052736"/>
            <a:ext cx="9144784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06380" y="5805264"/>
            <a:ext cx="4918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Okna orientována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jižní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Tvarová jednoduchost objektu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16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0"/>
            <a:ext cx="7783832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000"/>
            <a:ext cx="9133194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5805263"/>
            <a:ext cx="22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PŮDORYS 1.NP</a:t>
            </a:r>
          </a:p>
        </p:txBody>
      </p:sp>
    </p:spTree>
    <p:extLst>
      <p:ext uri="{BB962C8B-B14F-4D97-AF65-F5344CB8AC3E}">
        <p14:creationId xmlns:p14="http://schemas.microsoft.com/office/powerpoint/2010/main" val="2699667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0"/>
            <a:ext cx="7783832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163"/>
            <a:ext cx="9130981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15616" y="6165304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PŘÍČNÝ ŘEZ D-D</a:t>
            </a:r>
          </a:p>
        </p:txBody>
      </p:sp>
    </p:spTree>
    <p:extLst>
      <p:ext uri="{BB962C8B-B14F-4D97-AF65-F5344CB8AC3E}">
        <p14:creationId xmlns:p14="http://schemas.microsoft.com/office/powerpoint/2010/main" val="1947746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070" y="917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Skladby obálky budovy TEPLO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67" y="3926619"/>
            <a:ext cx="8103642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64" y="4941168"/>
            <a:ext cx="1456984" cy="44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206320" y="1046908"/>
            <a:ext cx="5309896" cy="483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58" y="1772816"/>
            <a:ext cx="804213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84128" y="10527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S1 - OBVODOVÁ STĚNA RD 1.NP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68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340768"/>
            <a:ext cx="8028384" cy="5517232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důvody k řešení daného problému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bakalářské práce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Umístění stavby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Dispoziční a kapacitní řešení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Materiálové a konstrukční řešení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Technologická zařízení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Architektonicko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řešení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Výpočty a dosažené výsledky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dotazy vedoucího a oponenta práce</a:t>
            </a:r>
          </a:p>
        </p:txBody>
      </p:sp>
    </p:spTree>
    <p:extLst>
      <p:ext uri="{BB962C8B-B14F-4D97-AF65-F5344CB8AC3E}">
        <p14:creationId xmlns:p14="http://schemas.microsoft.com/office/powerpoint/2010/main" val="2570657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6158" y="633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Skladby obálky budovy TEPLO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4" y="4242624"/>
            <a:ext cx="8072685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144016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247550" y="959938"/>
            <a:ext cx="4620594" cy="420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9" y="1431940"/>
            <a:ext cx="752928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96509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S4 - PODLAHA NA ZEMINĚ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6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Skladby obálky budovy TEPLO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6" y="4581128"/>
            <a:ext cx="8078054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48186"/>
            <a:ext cx="1440160" cy="30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115616" y="932239"/>
            <a:ext cx="4216668" cy="483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57" y="1472883"/>
            <a:ext cx="8127984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15616" y="89208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S5 - STŘECHA RD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23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Skladby obálky budovy TEPLO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2055047"/>
            <a:ext cx="6310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Navržené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okno</a:t>
            </a:r>
            <a:r>
              <a:rPr lang="cs-CZ" sz="2400" dirty="0" smtClean="0"/>
              <a:t> s </a:t>
            </a:r>
            <a:r>
              <a:rPr lang="cs-CZ" sz="2400" u="sng" dirty="0" err="1" smtClean="0"/>
              <a:t>Uw</a:t>
            </a:r>
            <a:r>
              <a:rPr lang="cs-CZ" sz="2400" u="sng" dirty="0" smtClean="0"/>
              <a:t> </a:t>
            </a:r>
            <a:r>
              <a:rPr lang="cs-CZ" sz="2400" u="sng" dirty="0"/>
              <a:t>= 0,64 W/(m</a:t>
            </a:r>
            <a:r>
              <a:rPr lang="cs-CZ" sz="2400" u="sng" baseline="30000" dirty="0"/>
              <a:t>2</a:t>
            </a:r>
            <a:r>
              <a:rPr lang="cs-CZ" sz="2400" u="sng" dirty="0"/>
              <a:t>K) </a:t>
            </a:r>
            <a:endParaRPr lang="cs-CZ" sz="2400" u="sng" dirty="0" smtClean="0"/>
          </a:p>
          <a:p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Navržené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vstupní dveře </a:t>
            </a:r>
            <a:r>
              <a:rPr lang="cs-CZ" sz="2400" dirty="0" smtClean="0"/>
              <a:t>s </a:t>
            </a:r>
            <a:r>
              <a:rPr lang="cs-CZ" sz="2400" u="sng" dirty="0" err="1"/>
              <a:t>Uw</a:t>
            </a:r>
            <a:r>
              <a:rPr lang="cs-CZ" sz="2400" u="sng" dirty="0"/>
              <a:t> = 0,71 W/(m</a:t>
            </a:r>
            <a:r>
              <a:rPr lang="cs-CZ" sz="2400" u="sng" baseline="30000" dirty="0"/>
              <a:t>2</a:t>
            </a:r>
            <a:r>
              <a:rPr lang="cs-CZ" sz="2400" u="sng" dirty="0"/>
              <a:t>K</a:t>
            </a:r>
            <a:r>
              <a:rPr lang="cs-CZ" sz="2400" u="sng" dirty="0" smtClean="0"/>
              <a:t>)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59632" y="10928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VÝPLNĚ OTVORŮ (okna, dveře)</a:t>
            </a:r>
            <a:endParaRPr lang="cs-CZ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31640" y="350100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Požadavek </a:t>
            </a:r>
            <a:r>
              <a:rPr lang="cs-CZ" sz="2400" dirty="0"/>
              <a:t>pro výplně </a:t>
            </a:r>
            <a:r>
              <a:rPr lang="cs-CZ" sz="2400" dirty="0" err="1" smtClean="0"/>
              <a:t>U,pas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u="sng" dirty="0"/>
              <a:t>0,8 až 0,6 W/(m</a:t>
            </a:r>
            <a:r>
              <a:rPr lang="cs-CZ" sz="2400" u="sng" baseline="30000" dirty="0"/>
              <a:t>2</a:t>
            </a:r>
            <a:r>
              <a:rPr lang="cs-CZ" sz="2400" u="sng" dirty="0"/>
              <a:t>K)</a:t>
            </a:r>
          </a:p>
        </p:txBody>
      </p:sp>
      <p:pic>
        <p:nvPicPr>
          <p:cNvPr id="11" name="Obrázek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9" y="1092879"/>
            <a:ext cx="1593215" cy="215963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316052" y="5013176"/>
            <a:ext cx="775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POŽADAVEK SPLNĚN PRO ENERGETICKY PASIVNÍ DŮM</a:t>
            </a: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7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86" y="2793711"/>
            <a:ext cx="2715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25409"/>
            <a:ext cx="273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51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631" y="764704"/>
            <a:ext cx="8095369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1667315" y="625787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Systémová hranice vytápěného prostoru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Energetická bilance objektu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62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Obálka budovy - ENERGIE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64" y="1961221"/>
            <a:ext cx="7983963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30" y="3356992"/>
            <a:ext cx="14244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75" y="1354490"/>
            <a:ext cx="41814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29" y="4149080"/>
            <a:ext cx="7922678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33256"/>
            <a:ext cx="151216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59632" y="83127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Výpočet energetické náročnosti navržené budovy</a:t>
            </a: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122262" y="4293096"/>
            <a:ext cx="438584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104464" y="1961221"/>
            <a:ext cx="4403640" cy="36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309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Obálka budovy - ENERGIE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4490"/>
            <a:ext cx="41814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59632" y="83127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Výpočet energetické náročnosti navržené budovy</a:t>
            </a: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8" y="1840881"/>
            <a:ext cx="8104862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15121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045308" y="1840881"/>
            <a:ext cx="4318780" cy="36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943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dle TNI 730329(2010)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632" y="83127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Energetická náročnost budovy - ENERGIE</a:t>
            </a:r>
            <a:endParaRPr lang="cs-CZ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62" y="1413028"/>
            <a:ext cx="7938001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62" y="3934617"/>
            <a:ext cx="778780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47111"/>
            <a:ext cx="15121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15121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1107362" y="3934617"/>
            <a:ext cx="5381220" cy="36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1129648" y="1413028"/>
            <a:ext cx="6106647" cy="36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364088" y="4797152"/>
            <a:ext cx="1512168" cy="36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423455" y="2366153"/>
            <a:ext cx="1512168" cy="36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510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dle TNI 730329(2010)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632" y="83127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Energetická náročnost budovy</a:t>
            </a:r>
            <a:endParaRPr lang="cs-CZ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840154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22" y="2708920"/>
            <a:ext cx="15121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207004" y="1556792"/>
            <a:ext cx="5381220" cy="36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383080" y="2221042"/>
            <a:ext cx="1512168" cy="36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190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Dosažené výsledky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342900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 12P</a:t>
            </a:r>
            <a:endParaRPr lang="cs-CZ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12032" y="22048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 lze podle čl. 8.3 TNI 730329 zařadit do třídy: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59632" y="111946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Zatřídění navrženého rodinného domu</a:t>
            </a:r>
            <a:endParaRPr lang="cs-CZ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563888" y="3429000"/>
            <a:ext cx="2880320" cy="1152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295636" y="508518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Energeticky </a:t>
            </a:r>
            <a:r>
              <a:rPr 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rodinný </a:t>
            </a: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dům </a:t>
            </a: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3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214414" y="1142984"/>
            <a:ext cx="20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Pohled z jihozápadu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80" y="1052736"/>
            <a:ext cx="375147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14414" y="1154582"/>
            <a:ext cx="38884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Stavba klasifikována v protokolu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energetický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štítek obálky budovy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 je povinnou součástí projektové dokumentace pro stavební povolení, do třídy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- velmi úsporná.</a:t>
            </a:r>
          </a:p>
          <a:p>
            <a:pPr algn="ctr"/>
            <a:endParaRPr lang="cs-CZ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Dosažené výsledky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072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daného problému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700808"/>
            <a:ext cx="7890080" cy="4547592"/>
          </a:xfrm>
        </p:spPr>
        <p:txBody>
          <a:bodyPr>
            <a:normAutofit/>
          </a:bodyPr>
          <a:lstStyle/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Osobní zájem o téma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Potenciál nízkoenergetických staveb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Aktuálnost tématu 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Prohloubení zkušeností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Neustálý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ůst cen energií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88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124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Díky této bakalářské práci a konzultacím, jsem si prohloubil své znalosti a získal další poznatky v oblasti energetické úsporné výstavby. Tato práce byla pro mě velkou osobní zkušeností a mám motivaci věnovat se tomuto tématu i do budoucna.</a:t>
            </a: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výsledků práce je patrné, že cíl bakalářské práce byl ve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všech jeho částech a ohledech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splněn.</a:t>
            </a:r>
          </a:p>
        </p:txBody>
      </p:sp>
    </p:spTree>
    <p:extLst>
      <p:ext uri="{BB962C8B-B14F-4D97-AF65-F5344CB8AC3E}">
        <p14:creationId xmlns:p14="http://schemas.microsoft.com/office/powerpoint/2010/main" val="3153058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dotazy vedoucího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požadavky na umístění výškové úrovně podlahy obytných místností dle ČSN 73 4301 (2004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rámci výpočtu energetické náročnosti budovy je uvažováno s kvalitní vzduchotěsnou obálkou budovy. Jaké jsou problematické místa z hlediska průvzdušnosti obálky navržené budovy a jaké řešení těchto problémových míst autor navrhuje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Jaká je současná situace v oblasti dotací či finančních příspěvků na výstavbu energeticky úsporných budovy? Bylo by možné využít některou z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forem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dotací na navrhovaný objekt?</a:t>
            </a:r>
          </a:p>
        </p:txBody>
      </p:sp>
    </p:spTree>
    <p:extLst>
      <p:ext uri="{BB962C8B-B14F-4D97-AF65-F5344CB8AC3E}">
        <p14:creationId xmlns:p14="http://schemas.microsoft.com/office/powerpoint/2010/main" val="2476902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dotazy oponenta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v pohledu značí pevné okno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Popište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prosím v krátkosti technologický postup provádění základů v místě u stávajícího objektu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Uvažujete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výpočtech součinitele prostupu tepla alespoň minimální vliv tepelných mostů? Korekci součinitele prostupu tepla 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máte 0 W/m2K, proč?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Jakým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způsobem máte promyšlený detail napojení přístřešku pro automobily na objekt?</a:t>
            </a:r>
          </a:p>
        </p:txBody>
      </p:sp>
    </p:spTree>
    <p:extLst>
      <p:ext uri="{BB962C8B-B14F-4D97-AF65-F5344CB8AC3E}">
        <p14:creationId xmlns:p14="http://schemas.microsoft.com/office/powerpoint/2010/main" val="236961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14620"/>
            <a:ext cx="6624736" cy="114300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569372" y="5085184"/>
            <a:ext cx="500066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 Kratochvíl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11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bakalářské práce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1484784"/>
            <a:ext cx="8072462" cy="5112568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bakalářské práce je návrh konkrétního architektonického a stavebně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konstrukčního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objektu s nízkou spotřebou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energie. </a:t>
            </a: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Předpokládá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architektonická a stavebně konstrukční studie spolu s výkresovou dokumentací ve stupni „Projekt pro stavební povolení. </a:t>
            </a: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Nezbytnou součástí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bakalářské práce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vyhodnocení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posouzení tepelně – technických charakteristik navržených konstrukcí i budovy jako celku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3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22156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dokumentů</a:t>
            </a:r>
          </a:p>
          <a:p>
            <a:pPr marL="82296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(analýza informací, odborná literatura,…)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pozorování</a:t>
            </a:r>
          </a:p>
          <a:p>
            <a:pPr marL="82296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(trendy řešení a tvar budov, výběr konkrétního pozemku,…)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komparace</a:t>
            </a:r>
          </a:p>
          <a:p>
            <a:pPr marL="82296" indent="0">
              <a:buNone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porovnání vlastností konstrukcí s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hodnotami dle ČSN,…) 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systémové analýzy</a:t>
            </a:r>
          </a:p>
          <a:p>
            <a:pPr marL="82296" indent="0">
              <a:buNone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(návrh jednotlivých konstrukcí s požadovanými 	parametry a celku objektu tak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byl kompaktní, 	funkční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úsporný,…)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modelování</a:t>
            </a:r>
          </a:p>
          <a:p>
            <a:pPr marL="82296" indent="0">
              <a:buNone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(výpočet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Teplo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2014,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2015,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AutoCad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,…)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01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Vybraný pozemek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1340768"/>
            <a:ext cx="8072462" cy="525658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Úhonice</a:t>
            </a: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Katastrální území: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Úhonice </a:t>
            </a: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Lokalita:		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Praha-západ</a:t>
            </a: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Parcelní číslo: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69/5 a st. 163</a:t>
            </a: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Výměra parcely: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961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(612 a 349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parcely: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zahrada, zastavěná plocha</a:t>
            </a:r>
            <a:endParaRPr lang="cs-CZ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>
              <a:buNone/>
            </a:pPr>
            <a:endParaRPr lang="cs-CZ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pozemek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jižní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hranice na komunikaci 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Pozemek v zastavěném území obce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Terén pozemku je převážně rovinatý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Pozemek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spadá do funkční plochy 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66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75" y="374981"/>
            <a:ext cx="429941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994582" y="6581001"/>
            <a:ext cx="4280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http://sgi.nahlizenidokn.cuzk.cz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22689" y="374981"/>
            <a:ext cx="3868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Katastrální výkres (1:500)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23275" y="3094403"/>
            <a:ext cx="2167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: http://www.mapy.cz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8" y="3701001"/>
            <a:ext cx="428058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58" y="780845"/>
            <a:ext cx="3665454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023274" y="3289286"/>
            <a:ext cx="3980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Výkres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irších vztahů (1:1000)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275162" y="6581001"/>
            <a:ext cx="4280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: vlastní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20" y="6000845"/>
            <a:ext cx="176019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40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Dispoziční a kapacitní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268760"/>
            <a:ext cx="8143900" cy="5589240"/>
          </a:xfrm>
        </p:spPr>
        <p:txBody>
          <a:bodyPr>
            <a:normAutofit fontScale="85000" lnSpcReduction="2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01 - Novostavba rodinný dům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uživatelů: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4 osoby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podlaží: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1 (4+1)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Zastavěná plocha: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205,2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Užitná plocha: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160,8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Obestavěný prostor: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878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Orientace objektu k dosažení vysokých tepelných zisků ze slunečního záření</a:t>
            </a:r>
          </a:p>
          <a:p>
            <a:pPr marL="82296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02 - Přístřešek pro auta</a:t>
            </a:r>
          </a:p>
          <a:p>
            <a:pPr>
              <a:spcAft>
                <a:spcPts val="600"/>
              </a:spcAft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Zastavěná plocha: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65,93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parkovacích stání: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buNone/>
            </a:pPr>
            <a:endParaRPr lang="cs-CZ" u="sng" dirty="0" smtClean="0"/>
          </a:p>
          <a:p>
            <a:pPr marL="82296" indent="0" algn="ctr">
              <a:buNone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839375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-2143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Dispoziční a kapacitní řešení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895203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58585"/>
            <a:ext cx="2068925" cy="5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115616" y="868650"/>
            <a:ext cx="3980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Koordinační situace (1:200)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5602"/>
            <a:ext cx="346464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7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1292</TotalTime>
  <Words>718</Words>
  <Application>Microsoft Office PowerPoint</Application>
  <PresentationFormat>Předvádění na obrazovce (4:3)</PresentationFormat>
  <Paragraphs>161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Slunovrat</vt:lpstr>
      <vt:lpstr>Prezentace aplikace PowerPoint</vt:lpstr>
      <vt:lpstr>OBSAH</vt:lpstr>
      <vt:lpstr>Motivace a důvody k řešení daného problému</vt:lpstr>
      <vt:lpstr>Cíl bakalářské práce</vt:lpstr>
      <vt:lpstr>Použité metody</vt:lpstr>
      <vt:lpstr>Vybraný pozemek</vt:lpstr>
      <vt:lpstr>Prezentace aplikace PowerPoint</vt:lpstr>
      <vt:lpstr>Dispoziční a kapacitní řešení</vt:lpstr>
      <vt:lpstr>Dispoziční a kapacitní řešení</vt:lpstr>
      <vt:lpstr>Návrh nízkoenergetické stavby</vt:lpstr>
      <vt:lpstr>Materiálové a konstrukční řešení</vt:lpstr>
      <vt:lpstr>Technologická zařízení</vt:lpstr>
      <vt:lpstr>Prezentace aplikace PowerPoint</vt:lpstr>
      <vt:lpstr>Technologická zařízení</vt:lpstr>
      <vt:lpstr>Architektonické řešení</vt:lpstr>
      <vt:lpstr>Architektonické řešení</vt:lpstr>
      <vt:lpstr>Stavební řešení</vt:lpstr>
      <vt:lpstr>Stavební řešení</vt:lpstr>
      <vt:lpstr>Skladby obálky budovy TEPLO</vt:lpstr>
      <vt:lpstr>Skladby obálky budovy TEPLO</vt:lpstr>
      <vt:lpstr>Skladby obálky budovy TEPLO</vt:lpstr>
      <vt:lpstr>Skladby obálky budovy TEPLO</vt:lpstr>
      <vt:lpstr>Energetická bilance objektu</vt:lpstr>
      <vt:lpstr>Obálka budovy - ENERGIE</vt:lpstr>
      <vt:lpstr>Obálka budovy - ENERGIE</vt:lpstr>
      <vt:lpstr>Hodnocení dle TNI 730329(2010)</vt:lpstr>
      <vt:lpstr>Hodnocení dle TNI 730329(2010)</vt:lpstr>
      <vt:lpstr>Dosažené výsledky</vt:lpstr>
      <vt:lpstr>Dosažené výsledky</vt:lpstr>
      <vt:lpstr>Závěr</vt:lpstr>
      <vt:lpstr>Doplňující dotazy vedoucího</vt:lpstr>
      <vt:lpstr>Doplňující dotazy oponenta</vt:lpstr>
      <vt:lpstr>Děkuji Vám za pozornost</vt:lpstr>
    </vt:vector>
  </TitlesOfParts>
  <Company>Swietelsky stavební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Kratochvíl</dc:creator>
  <cp:lastModifiedBy>Jan Kratochvíl</cp:lastModifiedBy>
  <cp:revision>108</cp:revision>
  <cp:lastPrinted>2017-02-01T18:29:31Z</cp:lastPrinted>
  <dcterms:created xsi:type="dcterms:W3CDTF">2017-01-31T10:14:30Z</dcterms:created>
  <dcterms:modified xsi:type="dcterms:W3CDTF">2017-02-01T18:58:47Z</dcterms:modified>
</cp:coreProperties>
</file>