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1" r:id="rId4"/>
    <p:sldId id="274" r:id="rId5"/>
    <p:sldId id="275" r:id="rId6"/>
    <p:sldId id="262" r:id="rId7"/>
    <p:sldId id="258" r:id="rId8"/>
    <p:sldId id="260" r:id="rId9"/>
    <p:sldId id="259" r:id="rId10"/>
    <p:sldId id="266" r:id="rId11"/>
    <p:sldId id="276" r:id="rId12"/>
    <p:sldId id="267" r:id="rId13"/>
    <p:sldId id="268" r:id="rId14"/>
    <p:sldId id="270" r:id="rId15"/>
    <p:sldId id="263" r:id="rId16"/>
    <p:sldId id="264" r:id="rId17"/>
    <p:sldId id="265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3F380-06E6-494F-9B87-B6C7CF230730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49FF9-34DA-463D-AACD-B1614374E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966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Osobně</a:t>
            </a:r>
            <a:r>
              <a:rPr lang="cs-CZ" baseline="0" dirty="0" smtClean="0"/>
              <a:t> bych neuváděl osobní číslo...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029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Nazývejte</a:t>
            </a:r>
            <a:r>
              <a:rPr lang="cs-CZ" baseline="0" dirty="0" smtClean="0"/>
              <a:t> to odbornými termíny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839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702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Tady bych</a:t>
            </a:r>
            <a:r>
              <a:rPr lang="cs-CZ" baseline="0" dirty="0" smtClean="0"/>
              <a:t> se možná zmínil o výlukách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76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74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Nadpis:</a:t>
            </a:r>
            <a:r>
              <a:rPr lang="cs-CZ" baseline="0" dirty="0" smtClean="0"/>
              <a:t> Veřejná linková doprava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560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346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Doplnit Vám…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49FF9-34DA-463D-AACD-B1614374E3E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530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983E794-0A1B-4EAD-9BC2-5A44EF67EF11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E00A76-02BD-4062-959A-1A973D4E07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352928" cy="2868168"/>
          </a:xfrm>
        </p:spPr>
        <p:txBody>
          <a:bodyPr/>
          <a:lstStyle/>
          <a:p>
            <a:r>
              <a:rPr lang="cs-CZ" dirty="0"/>
              <a:t>Analýza a posouzení přepravy handicapovaných osob se zaměřením na ergonomii </a:t>
            </a:r>
            <a:r>
              <a:rPr lang="cs-CZ" dirty="0" smtClean="0"/>
              <a:t>interiéru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347864" y="5013176"/>
            <a:ext cx="5114778" cy="13892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Pavla </a:t>
            </a:r>
            <a:r>
              <a:rPr lang="cs-CZ" sz="2400" dirty="0" smtClean="0"/>
              <a:t>Dvořáková</a:t>
            </a:r>
          </a:p>
          <a:p>
            <a:r>
              <a:rPr lang="cs-CZ" sz="2000" b="1" dirty="0"/>
              <a:t>Technologie dopravy a přepravy</a:t>
            </a:r>
            <a:endParaRPr lang="cs-CZ" sz="2000" dirty="0" smtClean="0"/>
          </a:p>
          <a:p>
            <a:r>
              <a:rPr lang="cs-CZ" dirty="0" smtClean="0"/>
              <a:t>15026</a:t>
            </a:r>
          </a:p>
        </p:txBody>
      </p:sp>
    </p:spTree>
    <p:extLst>
      <p:ext uri="{BB962C8B-B14F-4D97-AF65-F5344CB8AC3E}">
        <p14:creationId xmlns:p14="http://schemas.microsoft.com/office/powerpoint/2010/main" val="263989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715200" cy="59046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100" b="1" dirty="0"/>
              <a:t>osoby s tělesným postižením</a:t>
            </a:r>
            <a:endParaRPr lang="cs-CZ" sz="2100" dirty="0" smtClean="0"/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mobilní </a:t>
            </a:r>
            <a:r>
              <a:rPr lang="cs-CZ" sz="1600" dirty="0"/>
              <a:t>nájezdové plošiny i bezbariérová </a:t>
            </a:r>
            <a:r>
              <a:rPr lang="cs-CZ" sz="1600" dirty="0" smtClean="0"/>
              <a:t>vozidla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l</a:t>
            </a:r>
            <a:r>
              <a:rPr lang="cs-CZ" sz="1600" dirty="0" smtClean="0"/>
              <a:t>iší se </a:t>
            </a:r>
            <a:r>
              <a:rPr lang="cs-CZ" sz="1600" dirty="0"/>
              <a:t>počet a trasy bezbariérových </a:t>
            </a:r>
            <a:r>
              <a:rPr lang="cs-CZ" sz="1600" dirty="0" smtClean="0"/>
              <a:t>spojů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s</a:t>
            </a:r>
            <a:r>
              <a:rPr lang="cs-CZ" sz="1600" dirty="0" smtClean="0"/>
              <a:t>polupráce ostatních dopravců s Českými drahami </a:t>
            </a:r>
            <a:endParaRPr lang="cs-CZ" sz="1600" dirty="0"/>
          </a:p>
          <a:p>
            <a:pPr lvl="2">
              <a:lnSpc>
                <a:spcPct val="150000"/>
              </a:lnSpc>
            </a:pPr>
            <a:r>
              <a:rPr lang="cs-CZ" sz="1400" dirty="0" smtClean="0"/>
              <a:t>Leo Express </a:t>
            </a:r>
            <a:r>
              <a:rPr lang="cs-CZ" sz="1400" dirty="0"/>
              <a:t>má ve většině vozidel nízkopodlažní nástupy pomocí výsuvné nástupní </a:t>
            </a:r>
            <a:r>
              <a:rPr lang="cs-CZ" sz="1400" dirty="0" smtClean="0"/>
              <a:t>plošiny</a:t>
            </a:r>
          </a:p>
          <a:p>
            <a:pPr lvl="2">
              <a:lnSpc>
                <a:spcPct val="150000"/>
              </a:lnSpc>
            </a:pPr>
            <a:r>
              <a:rPr lang="cs-CZ" sz="1400" dirty="0" err="1" smtClean="0"/>
              <a:t>RegioJet</a:t>
            </a:r>
            <a:r>
              <a:rPr lang="cs-CZ" sz="1400" dirty="0" smtClean="0"/>
              <a:t> </a:t>
            </a:r>
            <a:r>
              <a:rPr lang="cs-CZ" sz="1400" dirty="0"/>
              <a:t>mobilní nájezdové plošiny pouze na trase Praha –Ostrava-Žilina-Košice</a:t>
            </a:r>
          </a:p>
          <a:p>
            <a:pPr lvl="2">
              <a:lnSpc>
                <a:spcPct val="150000"/>
              </a:lnSpc>
            </a:pPr>
            <a:r>
              <a:rPr lang="cs-CZ" sz="1400" dirty="0" smtClean="0"/>
              <a:t>ČD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/>
              <a:t>bezbariérových </a:t>
            </a:r>
            <a:r>
              <a:rPr lang="cs-CZ" sz="1400" dirty="0" smtClean="0"/>
              <a:t>vozů </a:t>
            </a:r>
            <a:r>
              <a:rPr lang="cs-CZ" sz="1400" dirty="0"/>
              <a:t>mobilním zdvihacím </a:t>
            </a:r>
            <a:r>
              <a:rPr lang="cs-CZ" sz="1400" dirty="0" smtClean="0"/>
              <a:t>plošinám </a:t>
            </a:r>
            <a:endParaRPr lang="cs-CZ" sz="1400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cs-CZ" sz="1600" dirty="0"/>
              <a:t>vyhrazená místa pro cestující se sníženou schopností </a:t>
            </a:r>
            <a:r>
              <a:rPr lang="cs-CZ" sz="1600" dirty="0" smtClean="0"/>
              <a:t>pohybu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max</a:t>
            </a:r>
            <a:r>
              <a:rPr lang="cs-CZ" sz="1600" dirty="0"/>
              <a:t>. </a:t>
            </a:r>
            <a:r>
              <a:rPr lang="cs-CZ" sz="1600" dirty="0" smtClean="0"/>
              <a:t>60 šířky </a:t>
            </a:r>
            <a:r>
              <a:rPr lang="cs-CZ" sz="1600" dirty="0"/>
              <a:t>vozíku, kterou lze </a:t>
            </a:r>
            <a:r>
              <a:rPr lang="cs-CZ" sz="1600" dirty="0" smtClean="0"/>
              <a:t>přepravit – </a:t>
            </a:r>
            <a:r>
              <a:rPr lang="cs-CZ" sz="1600" dirty="0" err="1" smtClean="0"/>
              <a:t>RegioJet</a:t>
            </a:r>
            <a:r>
              <a:rPr lang="cs-CZ" sz="16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lhůty</a:t>
            </a:r>
            <a:r>
              <a:rPr lang="cs-CZ" sz="1600" dirty="0"/>
              <a:t>, nejčastěji 24 h. před </a:t>
            </a:r>
            <a:r>
              <a:rPr lang="cs-CZ" sz="1600" dirty="0" smtClean="0"/>
              <a:t>odjezdem, 48 při </a:t>
            </a:r>
            <a:r>
              <a:rPr lang="cs-CZ" sz="1600" dirty="0"/>
              <a:t>objednávání externí </a:t>
            </a:r>
            <a:r>
              <a:rPr lang="cs-CZ" sz="1600" dirty="0" smtClean="0"/>
              <a:t>plošiny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</a:rPr>
              <a:t>právo odmítnout přepravu </a:t>
            </a:r>
          </a:p>
          <a:p>
            <a:pPr lvl="1">
              <a:lnSpc>
                <a:spcPct val="150000"/>
              </a:lnSpc>
            </a:pPr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</a:rPr>
              <a:t>zvyšuje se počet bezbariérových vozidel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193" y="404664"/>
            <a:ext cx="3257600" cy="24432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6408712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Dopravci-veřejná </a:t>
            </a:r>
            <a:r>
              <a:rPr lang="cs-CZ" dirty="0"/>
              <a:t>drážní osobní doprava</a:t>
            </a:r>
          </a:p>
        </p:txBody>
      </p:sp>
    </p:spTree>
    <p:extLst>
      <p:ext uri="{BB962C8B-B14F-4D97-AF65-F5344CB8AC3E}">
        <p14:creationId xmlns:p14="http://schemas.microsoft.com/office/powerpoint/2010/main" val="38542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Dopravci -veřejná drážní osobní doprava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sluchově a zrakově postižení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vizuální obrazovky, hlásiče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moderní elektronický jízdní řád </a:t>
            </a:r>
            <a:endParaRPr lang="cs-CZ" sz="1800" dirty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cs-CZ" sz="1800" dirty="0" smtClean="0"/>
              <a:t>proškolený </a:t>
            </a:r>
            <a:r>
              <a:rPr lang="cs-CZ" sz="1800" dirty="0"/>
              <a:t>personál</a:t>
            </a:r>
          </a:p>
          <a:p>
            <a:pPr lvl="1">
              <a:lnSpc>
                <a:spcPct val="150000"/>
              </a:lnSpc>
            </a:pPr>
            <a:r>
              <a:rPr lang="cs-CZ" sz="1800" u="sng" dirty="0"/>
              <a:t>problém</a:t>
            </a:r>
            <a:r>
              <a:rPr lang="cs-CZ" sz="1800" dirty="0" smtClean="0"/>
              <a:t>:</a:t>
            </a:r>
          </a:p>
          <a:p>
            <a:pPr lvl="2">
              <a:lnSpc>
                <a:spcPct val="150000"/>
              </a:lnSpc>
            </a:pPr>
            <a:r>
              <a:rPr lang="cs-CZ" sz="1500" dirty="0" smtClean="0"/>
              <a:t>chybějící </a:t>
            </a:r>
            <a:r>
              <a:rPr lang="cs-CZ" sz="1500" dirty="0"/>
              <a:t>piktogramy v Braillově písmu </a:t>
            </a:r>
          </a:p>
          <a:p>
            <a:pPr lvl="2">
              <a:lnSpc>
                <a:spcPct val="150000"/>
              </a:lnSpc>
            </a:pPr>
            <a:r>
              <a:rPr lang="cs-CZ" sz="1500" dirty="0" smtClean="0"/>
              <a:t>čísla </a:t>
            </a:r>
            <a:r>
              <a:rPr lang="cs-CZ" sz="1500" dirty="0"/>
              <a:t>místenek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71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6552728"/>
          </a:xfrm>
        </p:spPr>
        <p:txBody>
          <a:bodyPr>
            <a:normAutofit fontScale="55000" lnSpcReduction="20000"/>
          </a:bodyPr>
          <a:lstStyle/>
          <a:p>
            <a:r>
              <a:rPr lang="cs-CZ" sz="2800" b="1" dirty="0"/>
              <a:t>osoby s tělesným </a:t>
            </a:r>
            <a:r>
              <a:rPr lang="cs-CZ" sz="2800" b="1" dirty="0" smtClean="0"/>
              <a:t>postižením</a:t>
            </a:r>
          </a:p>
          <a:p>
            <a:pPr lvl="1">
              <a:lnSpc>
                <a:spcPct val="170000"/>
              </a:lnSpc>
            </a:pPr>
            <a:r>
              <a:rPr lang="cs-CZ" sz="2500" dirty="0" smtClean="0"/>
              <a:t>vlastní bezbariérová vozidla – vyklápěcí nájezdová plošina</a:t>
            </a:r>
          </a:p>
          <a:p>
            <a:pPr lvl="1">
              <a:lnSpc>
                <a:spcPct val="170000"/>
              </a:lnSpc>
            </a:pPr>
            <a:r>
              <a:rPr lang="cs-CZ" sz="2500" dirty="0" smtClean="0"/>
              <a:t>nízkopodlažní vozidla – autobusy trolejbusy</a:t>
            </a:r>
            <a:r>
              <a:rPr lang="cs-CZ" sz="2500" dirty="0" smtClean="0">
                <a:solidFill>
                  <a:schemeClr val="tx1"/>
                </a:solidFill>
              </a:rPr>
              <a:t>, </a:t>
            </a:r>
            <a:r>
              <a:rPr lang="cs-CZ" sz="2500" dirty="0" smtClean="0">
                <a:solidFill>
                  <a:schemeClr val="bg1">
                    <a:lumMod val="50000"/>
                  </a:schemeClr>
                </a:solidFill>
              </a:rPr>
              <a:t>tramvaje – (přestavovány na částečné nízkopodlažní </a:t>
            </a:r>
            <a:r>
              <a:rPr lang="cs-CZ" sz="2500" dirty="0" smtClean="0">
                <a:solidFill>
                  <a:schemeClr val="tx1"/>
                </a:solidFill>
              </a:rPr>
              <a:t>)</a:t>
            </a:r>
            <a:endParaRPr lang="cs-CZ" sz="2500" dirty="0" smtClean="0">
              <a:solidFill>
                <a:srgbClr val="FF0000"/>
              </a:solidFill>
            </a:endParaRPr>
          </a:p>
          <a:p>
            <a:pPr lvl="1">
              <a:lnSpc>
                <a:spcPct val="170000"/>
              </a:lnSpc>
            </a:pPr>
            <a:r>
              <a:rPr lang="cs-CZ" sz="2500" dirty="0" smtClean="0"/>
              <a:t>označení vozidel- piktogram invalidního vozíku</a:t>
            </a:r>
          </a:p>
          <a:p>
            <a:pPr lvl="1">
              <a:lnSpc>
                <a:spcPct val="170000"/>
              </a:lnSpc>
            </a:pPr>
            <a:r>
              <a:rPr lang="cs-CZ" sz="2500" dirty="0"/>
              <a:t>c</a:t>
            </a:r>
            <a:r>
              <a:rPr lang="cs-CZ" sz="2500" dirty="0" smtClean="0"/>
              <a:t>estující </a:t>
            </a:r>
            <a:r>
              <a:rPr lang="cs-CZ" sz="2500" dirty="0"/>
              <a:t>s tělesným postižením mají vyhrazená </a:t>
            </a:r>
            <a:r>
              <a:rPr lang="cs-CZ" sz="2500" dirty="0" smtClean="0"/>
              <a:t>místa</a:t>
            </a:r>
          </a:p>
          <a:p>
            <a:pPr lvl="1">
              <a:lnSpc>
                <a:spcPct val="170000"/>
              </a:lnSpc>
            </a:pPr>
            <a:r>
              <a:rPr lang="cs-CZ" sz="2500" dirty="0"/>
              <a:t>p</a:t>
            </a:r>
            <a:r>
              <a:rPr lang="cs-CZ" sz="2500" dirty="0" smtClean="0"/>
              <a:t>řeprava </a:t>
            </a:r>
            <a:r>
              <a:rPr lang="cs-CZ" sz="2500" dirty="0"/>
              <a:t>asistenčních nebo vodících psů je </a:t>
            </a:r>
            <a:r>
              <a:rPr lang="cs-CZ" sz="2500" dirty="0" smtClean="0"/>
              <a:t>zdarma</a:t>
            </a:r>
          </a:p>
          <a:p>
            <a:pPr lvl="1">
              <a:lnSpc>
                <a:spcPct val="170000"/>
              </a:lnSpc>
            </a:pPr>
            <a:r>
              <a:rPr lang="cs-CZ" sz="2500" dirty="0"/>
              <a:t>bezpečnostními </a:t>
            </a:r>
            <a:r>
              <a:rPr lang="cs-CZ" sz="2500" dirty="0" smtClean="0"/>
              <a:t>pásy</a:t>
            </a:r>
          </a:p>
          <a:p>
            <a:pPr lvl="1">
              <a:lnSpc>
                <a:spcPct val="170000"/>
              </a:lnSpc>
            </a:pPr>
            <a:r>
              <a:rPr lang="cs-CZ" sz="2500" dirty="0"/>
              <a:t>zvláštní autobusová </a:t>
            </a:r>
            <a:r>
              <a:rPr lang="cs-CZ" sz="2500" dirty="0" smtClean="0"/>
              <a:t>linka-</a:t>
            </a:r>
            <a:r>
              <a:rPr lang="cs-CZ" sz="2000" dirty="0" smtClean="0"/>
              <a:t>(</a:t>
            </a:r>
            <a:r>
              <a:rPr lang="cs-CZ" sz="2000" dirty="0"/>
              <a:t>cestující se sníženou schopností </a:t>
            </a:r>
            <a:r>
              <a:rPr lang="cs-CZ" sz="2000" dirty="0" smtClean="0"/>
              <a:t>pohybu</a:t>
            </a:r>
            <a:r>
              <a:rPr lang="cs-CZ" sz="2000" dirty="0"/>
              <a:t> </a:t>
            </a:r>
            <a:r>
              <a:rPr lang="cs-CZ" sz="2000" dirty="0" smtClean="0"/>
              <a:t>a </a:t>
            </a:r>
            <a:r>
              <a:rPr lang="cs-CZ" sz="2000" dirty="0"/>
              <a:t>orientace, těhotné ženy, cestující s </a:t>
            </a:r>
            <a:r>
              <a:rPr lang="cs-CZ" sz="2000" dirty="0" smtClean="0"/>
              <a:t>dětmi)</a:t>
            </a:r>
          </a:p>
          <a:p>
            <a:r>
              <a:rPr lang="cs-CZ" sz="2800" b="1" dirty="0"/>
              <a:t>s</a:t>
            </a:r>
            <a:r>
              <a:rPr lang="cs-CZ" sz="2800" b="1" dirty="0" smtClean="0"/>
              <a:t>luchově </a:t>
            </a:r>
            <a:r>
              <a:rPr lang="cs-CZ" sz="2800" b="1" dirty="0"/>
              <a:t>a zrakově postižení</a:t>
            </a:r>
          </a:p>
          <a:p>
            <a:pPr lvl="1">
              <a:lnSpc>
                <a:spcPct val="170000"/>
              </a:lnSpc>
            </a:pPr>
            <a:r>
              <a:rPr lang="cs-CZ" sz="2500" dirty="0"/>
              <a:t>digitální označníky, znaky v Braillově písmu a akustické hlásiče</a:t>
            </a:r>
            <a:endParaRPr lang="cs-CZ" sz="2500" dirty="0" smtClean="0"/>
          </a:p>
          <a:p>
            <a:pPr lvl="1">
              <a:lnSpc>
                <a:spcPct val="170000"/>
              </a:lnSpc>
            </a:pPr>
            <a:r>
              <a:rPr lang="cs-CZ" sz="2500" dirty="0" smtClean="0"/>
              <a:t>Problém: </a:t>
            </a:r>
          </a:p>
          <a:p>
            <a:pPr lvl="2">
              <a:lnSpc>
                <a:spcPct val="170000"/>
              </a:lnSpc>
            </a:pPr>
            <a:r>
              <a:rPr lang="cs-CZ" sz="2200" dirty="0" smtClean="0"/>
              <a:t>nemožnost </a:t>
            </a:r>
            <a:r>
              <a:rPr lang="cs-CZ" sz="2200" dirty="0"/>
              <a:t>přistavení vozu MHD těsně k nástupní hraně nebo k </a:t>
            </a:r>
            <a:r>
              <a:rPr lang="cs-CZ" sz="2200" dirty="0" smtClean="0"/>
              <a:t>označníku (př. automobil ve vozovce )</a:t>
            </a:r>
          </a:p>
          <a:p>
            <a:pPr lvl="2">
              <a:lnSpc>
                <a:spcPct val="170000"/>
              </a:lnSpc>
            </a:pPr>
            <a:r>
              <a:rPr lang="cs-CZ" sz="2200" dirty="0" smtClean="0"/>
              <a:t>stavební </a:t>
            </a:r>
            <a:r>
              <a:rPr lang="cs-CZ" sz="2200" dirty="0"/>
              <a:t>úpravy pro vozíčkáře či </a:t>
            </a:r>
            <a:r>
              <a:rPr lang="cs-CZ" sz="2200" dirty="0" smtClean="0"/>
              <a:t>slepce</a:t>
            </a:r>
          </a:p>
          <a:p>
            <a:pPr>
              <a:lnSpc>
                <a:spcPct val="170000"/>
              </a:lnSpc>
            </a:pPr>
            <a:r>
              <a:rPr lang="cs-CZ" sz="2800" dirty="0" smtClean="0"/>
              <a:t>Stížností: </a:t>
            </a:r>
            <a:r>
              <a:rPr lang="cs-CZ" sz="2500" i="1" dirty="0"/>
              <a:t>umístění sedaček na zvýšených částech </a:t>
            </a:r>
            <a:r>
              <a:rPr lang="cs-CZ" sz="2500" i="1" dirty="0" smtClean="0"/>
              <a:t>podlahy, poruchy </a:t>
            </a:r>
            <a:r>
              <a:rPr lang="cs-CZ" sz="2500" i="1" dirty="0"/>
              <a:t>bezbariérových zařízení, neplánované </a:t>
            </a:r>
            <a:r>
              <a:rPr lang="cs-CZ" sz="2500" i="1" dirty="0" smtClean="0"/>
              <a:t>výluky, zneužívání </a:t>
            </a:r>
            <a:r>
              <a:rPr lang="cs-CZ" sz="2500" i="1" dirty="0"/>
              <a:t>tlačítek přivolání pomoci, ničení a znehodnocování mladistvými a </a:t>
            </a:r>
            <a:r>
              <a:rPr lang="cs-CZ" sz="2500" i="1" dirty="0" smtClean="0"/>
              <a:t>bezdomovci</a:t>
            </a:r>
          </a:p>
          <a:p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Dopravci - </a:t>
            </a:r>
            <a:r>
              <a:rPr lang="cs-CZ" dirty="0"/>
              <a:t>Městská hromadná doprava</a:t>
            </a:r>
          </a:p>
        </p:txBody>
      </p:sp>
    </p:spTree>
    <p:extLst>
      <p:ext uri="{BB962C8B-B14F-4D97-AF65-F5344CB8AC3E}">
        <p14:creationId xmlns:p14="http://schemas.microsoft.com/office/powerpoint/2010/main" val="22300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86409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dirty="0" smtClean="0"/>
              <a:t>Dopravci </a:t>
            </a:r>
            <a:r>
              <a:rPr lang="cs-CZ" dirty="0" smtClean="0"/>
              <a:t>– Veřejná linková doprava</a:t>
            </a:r>
            <a:endParaRPr lang="cs-CZ" sz="4000" dirty="0">
              <a:solidFill>
                <a:srgbClr val="FFC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7560840" cy="53309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b="1" dirty="0"/>
              <a:t>osoby s tělesným </a:t>
            </a:r>
            <a:r>
              <a:rPr lang="cs-CZ" sz="2000" b="1" dirty="0" smtClean="0"/>
              <a:t>postižením</a:t>
            </a:r>
            <a:endParaRPr lang="cs-CZ" sz="1900" dirty="0" smtClean="0"/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vlastní bezbariérová vozidla-označeny </a:t>
            </a:r>
            <a:r>
              <a:rPr lang="cs-CZ" sz="1600" dirty="0"/>
              <a:t>v jízdním </a:t>
            </a:r>
            <a:r>
              <a:rPr lang="cs-CZ" sz="1600" dirty="0" smtClean="0"/>
              <a:t>řádu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p</a:t>
            </a:r>
            <a:r>
              <a:rPr lang="cs-CZ" sz="1600" dirty="0" smtClean="0"/>
              <a:t>rovozovatel </a:t>
            </a:r>
            <a:r>
              <a:rPr lang="cs-CZ" sz="1600" dirty="0"/>
              <a:t>určí místo, kde můžou cestující vyžádat </a:t>
            </a:r>
            <a:r>
              <a:rPr lang="cs-CZ" sz="1600" dirty="0" smtClean="0"/>
              <a:t>pomoc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p</a:t>
            </a:r>
            <a:r>
              <a:rPr lang="cs-CZ" sz="1600" dirty="0" smtClean="0"/>
              <a:t>omoc </a:t>
            </a:r>
            <a:r>
              <a:rPr lang="cs-CZ" sz="1600" dirty="0"/>
              <a:t>se poskytuje při nástupu/výstupu, přesunu na nástupiště, čekárny a k </a:t>
            </a:r>
            <a:r>
              <a:rPr lang="cs-CZ" sz="1600" dirty="0" smtClean="0"/>
              <a:t>přepážce</a:t>
            </a:r>
            <a:r>
              <a:rPr lang="cs-CZ" sz="1600" dirty="0"/>
              <a:t> </a:t>
            </a:r>
            <a:r>
              <a:rPr lang="cs-CZ" sz="1600" dirty="0" smtClean="0"/>
              <a:t>pro </a:t>
            </a:r>
            <a:r>
              <a:rPr lang="cs-CZ" sz="1600" dirty="0"/>
              <a:t>odbavení, naložit/vyložit </a:t>
            </a:r>
            <a:r>
              <a:rPr lang="cs-CZ" sz="1600" dirty="0" smtClean="0"/>
              <a:t>vozidla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p</a:t>
            </a:r>
            <a:r>
              <a:rPr lang="cs-CZ" sz="1600" dirty="0" smtClean="0"/>
              <a:t>ři </a:t>
            </a:r>
            <a:r>
              <a:rPr lang="cs-CZ" sz="1600" dirty="0"/>
              <a:t>takovéto pomoci je potřeba dostavit se 60 minut před dobou odjezdu, pokud není stanoveno 30 </a:t>
            </a:r>
            <a:r>
              <a:rPr lang="cs-CZ" sz="1600" dirty="0" smtClean="0"/>
              <a:t>minut, dále </a:t>
            </a:r>
            <a:r>
              <a:rPr lang="cs-CZ" sz="1600" dirty="0"/>
              <a:t>je potřeba při rezervaci oznámit zvláštní potřeby ohledně míst k </a:t>
            </a:r>
            <a:r>
              <a:rPr lang="cs-CZ" sz="1600" dirty="0" smtClean="0"/>
              <a:t>sezení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/>
              <a:t>sluchově </a:t>
            </a:r>
            <a:r>
              <a:rPr lang="cs-CZ" sz="2000" b="1" dirty="0"/>
              <a:t>a zrakově </a:t>
            </a:r>
            <a:r>
              <a:rPr lang="cs-CZ" sz="2000" b="1" dirty="0" smtClean="0"/>
              <a:t>postižení</a:t>
            </a:r>
            <a:endParaRPr lang="cs-CZ" sz="1900" dirty="0" smtClean="0"/>
          </a:p>
          <a:p>
            <a:pPr lvl="1">
              <a:lnSpc>
                <a:spcPct val="150000"/>
              </a:lnSpc>
            </a:pPr>
            <a:r>
              <a:rPr lang="cs-CZ" sz="1600" dirty="0"/>
              <a:t>vizuální </a:t>
            </a:r>
            <a:r>
              <a:rPr lang="cs-CZ" sz="1600" dirty="0" smtClean="0"/>
              <a:t>obrazovky</a:t>
            </a:r>
            <a:endParaRPr lang="cs-CZ" sz="1600" dirty="0"/>
          </a:p>
          <a:p>
            <a:pPr lvl="1">
              <a:lnSpc>
                <a:spcPct val="150000"/>
              </a:lnSpc>
            </a:pPr>
            <a:r>
              <a:rPr lang="cs-CZ" sz="1600" dirty="0" smtClean="0"/>
              <a:t>vyškolený personál</a:t>
            </a:r>
          </a:p>
          <a:p>
            <a:pPr>
              <a:lnSpc>
                <a:spcPct val="150000"/>
              </a:lnSpc>
            </a:pPr>
            <a:r>
              <a:rPr lang="cs-CZ" sz="1900" dirty="0" smtClean="0"/>
              <a:t>Stížnosti: nedostatečně </a:t>
            </a:r>
            <a:r>
              <a:rPr lang="cs-CZ" sz="1900" dirty="0"/>
              <a:t>vybavené </a:t>
            </a:r>
            <a:r>
              <a:rPr lang="cs-CZ" sz="1900" dirty="0" smtClean="0"/>
              <a:t>zastávky, </a:t>
            </a:r>
            <a:r>
              <a:rPr lang="cs-CZ" sz="1900" dirty="0"/>
              <a:t>neukáznění </a:t>
            </a:r>
            <a:r>
              <a:rPr lang="cs-CZ" sz="1900" dirty="0" smtClean="0"/>
              <a:t>řidiči – parkování na zastávkách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 smtClean="0"/>
              <a:t>Respondenti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571184" cy="5400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respondenti </a:t>
            </a:r>
            <a:r>
              <a:rPr lang="cs-CZ" sz="2400" dirty="0"/>
              <a:t>s tělesným </a:t>
            </a:r>
            <a:r>
              <a:rPr lang="cs-CZ" sz="2400" dirty="0" smtClean="0"/>
              <a:t>postižením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nedostatečná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modernizace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vlaků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nedostatek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prostoru pro osobu na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vozíčku</a:t>
            </a:r>
          </a:p>
          <a:p>
            <a:pPr lvl="1"/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automatická rezervace místa pro doprovod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funkční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bezbariérové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WC</a:t>
            </a:r>
          </a:p>
          <a:p>
            <a:pPr lvl="1"/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zvyšujících počtů s možnosti objednávání bezbariérových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spojů</a:t>
            </a:r>
          </a:p>
          <a:p>
            <a:pPr lvl="1"/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rozšíření proškoleného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personálu</a:t>
            </a:r>
          </a:p>
          <a:p>
            <a:pPr lvl="1"/>
            <a:endParaRPr lang="cs-CZ" dirty="0" smtClean="0"/>
          </a:p>
          <a:p>
            <a:r>
              <a:rPr lang="cs-CZ" sz="2400" dirty="0" smtClean="0"/>
              <a:t>respondenti se sluchovým </a:t>
            </a:r>
            <a:r>
              <a:rPr lang="cs-CZ" sz="2400" dirty="0"/>
              <a:t>a zrakovým postižením</a:t>
            </a:r>
          </a:p>
          <a:p>
            <a:pPr lvl="1"/>
            <a:r>
              <a:rPr lang="cs-CZ" sz="2000" dirty="0" smtClean="0"/>
              <a:t>digitální tabule </a:t>
            </a:r>
            <a:r>
              <a:rPr lang="cs-CZ" sz="2000" dirty="0"/>
              <a:t>a </a:t>
            </a:r>
            <a:r>
              <a:rPr lang="cs-CZ" sz="2000" dirty="0" smtClean="0"/>
              <a:t>vizualizace </a:t>
            </a:r>
            <a:r>
              <a:rPr lang="cs-CZ" sz="2000" dirty="0"/>
              <a:t>ve vlacích a autobusech</a:t>
            </a:r>
          </a:p>
          <a:p>
            <a:pPr lvl="1"/>
            <a:r>
              <a:rPr lang="cs-CZ" sz="2000" dirty="0"/>
              <a:t>komunikační znalosti cestujících</a:t>
            </a:r>
          </a:p>
          <a:p>
            <a:pPr lvl="1"/>
            <a:r>
              <a:rPr lang="cs-CZ" sz="2000" dirty="0"/>
              <a:t>p</a:t>
            </a:r>
            <a:r>
              <a:rPr lang="cs-CZ" sz="2000" dirty="0" smtClean="0"/>
              <a:t>roškolený </a:t>
            </a:r>
            <a:r>
              <a:rPr lang="cs-CZ" sz="2000" dirty="0"/>
              <a:t>personál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 smtClean="0"/>
              <a:t>Návrhové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54461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cs-CZ" dirty="0"/>
              <a:t>z</a:t>
            </a:r>
            <a:r>
              <a:rPr lang="cs-CZ" dirty="0" smtClean="0"/>
              <a:t>výšit počet bezbariérových vozů</a:t>
            </a:r>
          </a:p>
          <a:p>
            <a:pPr>
              <a:lnSpc>
                <a:spcPct val="160000"/>
              </a:lnSpc>
            </a:pPr>
            <a:r>
              <a:rPr lang="cs-CZ" dirty="0"/>
              <a:t>r</a:t>
            </a:r>
            <a:r>
              <a:rPr lang="cs-CZ" dirty="0" smtClean="0"/>
              <a:t>ozšířit bezbariérové spoje – i méně vytížené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bezbariérové WC důstojné místo pro cestující na vozíku </a:t>
            </a:r>
            <a:r>
              <a:rPr lang="cs-CZ" sz="2000" dirty="0" smtClean="0"/>
              <a:t>(dostatek prostoru a místa v chodbičce) 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omezit nebo zrušit rezervaci míst pro vozíčkáře 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zdokonalit informovanost pro cestující proškolený </a:t>
            </a:r>
            <a:r>
              <a:rPr lang="cs-CZ" dirty="0"/>
              <a:t>personál </a:t>
            </a:r>
            <a:endParaRPr lang="cs-CZ" dirty="0" smtClean="0"/>
          </a:p>
          <a:p>
            <a:pPr>
              <a:lnSpc>
                <a:spcPct val="160000"/>
              </a:lnSpc>
            </a:pPr>
            <a:r>
              <a:rPr lang="cs-CZ" u="sng" dirty="0" smtClean="0"/>
              <a:t>zrakově postižení</a:t>
            </a:r>
          </a:p>
          <a:p>
            <a:pPr lvl="1">
              <a:lnSpc>
                <a:spcPct val="160000"/>
              </a:lnSpc>
            </a:pPr>
            <a:r>
              <a:rPr lang="cs-CZ" sz="2100" dirty="0"/>
              <a:t>c</a:t>
            </a:r>
            <a:r>
              <a:rPr lang="cs-CZ" sz="2100" dirty="0" smtClean="0"/>
              <a:t>hybí vodící pruhy, hlásiče stanic, označení míst v Braillově písmu</a:t>
            </a:r>
          </a:p>
          <a:p>
            <a:pPr>
              <a:lnSpc>
                <a:spcPct val="160000"/>
              </a:lnSpc>
            </a:pPr>
            <a:r>
              <a:rPr lang="cs-CZ" u="sng" dirty="0" smtClean="0"/>
              <a:t>sluchově postižení</a:t>
            </a:r>
          </a:p>
          <a:p>
            <a:pPr lvl="1">
              <a:lnSpc>
                <a:spcPct val="160000"/>
              </a:lnSpc>
            </a:pPr>
            <a:r>
              <a:rPr lang="cs-CZ" sz="1800" dirty="0"/>
              <a:t>c</a:t>
            </a:r>
            <a:r>
              <a:rPr lang="cs-CZ" sz="1800" dirty="0" smtClean="0"/>
              <a:t>hybí vizuální zobrazení stanic, směry, výluky, přestupy, zpoždění, nečekaný výstup a výstrahy</a:t>
            </a:r>
          </a:p>
          <a:p>
            <a:pPr marL="292608" lvl="1" indent="0">
              <a:buNone/>
            </a:pPr>
            <a:endParaRPr lang="cs-CZ" sz="21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01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/>
              <a:t>Návrhové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571184" cy="5328592"/>
          </a:xfrm>
        </p:spPr>
        <p:txBody>
          <a:bodyPr>
            <a:normAutofit/>
          </a:bodyPr>
          <a:lstStyle/>
          <a:p>
            <a:r>
              <a:rPr lang="cs-CZ" dirty="0"/>
              <a:t>k</a:t>
            </a:r>
            <a:r>
              <a:rPr lang="cs-CZ" dirty="0" smtClean="0"/>
              <a:t>rátkodobé </a:t>
            </a:r>
            <a:r>
              <a:rPr lang="cs-CZ" dirty="0"/>
              <a:t>opatření </a:t>
            </a:r>
          </a:p>
          <a:p>
            <a:pPr lvl="1"/>
            <a:r>
              <a:rPr lang="cs-CZ" dirty="0"/>
              <a:t>průběžné školení </a:t>
            </a:r>
            <a:r>
              <a:rPr lang="cs-CZ" dirty="0" smtClean="0"/>
              <a:t>personálu</a:t>
            </a:r>
          </a:p>
          <a:p>
            <a:pPr lvl="1"/>
            <a:r>
              <a:rPr lang="cs-CZ" dirty="0" smtClean="0"/>
              <a:t>budovaná </a:t>
            </a:r>
            <a:r>
              <a:rPr lang="cs-CZ" dirty="0"/>
              <a:t>jednoduchého informačního systémy </a:t>
            </a:r>
            <a:r>
              <a:rPr lang="cs-CZ" sz="1800" dirty="0"/>
              <a:t>(např. vodící proužky, označení v Braillově písmu</a:t>
            </a:r>
            <a:r>
              <a:rPr lang="cs-CZ" sz="1800" dirty="0" smtClean="0"/>
              <a:t>)</a:t>
            </a:r>
          </a:p>
          <a:p>
            <a:r>
              <a:rPr lang="cs-CZ" dirty="0"/>
              <a:t>s</a:t>
            </a:r>
            <a:r>
              <a:rPr lang="cs-CZ" dirty="0" smtClean="0"/>
              <a:t>třednědobé opatření</a:t>
            </a:r>
          </a:p>
          <a:p>
            <a:pPr lvl="1"/>
            <a:r>
              <a:rPr lang="cs-CZ" dirty="0" smtClean="0"/>
              <a:t>rekonstrukce </a:t>
            </a:r>
            <a:r>
              <a:rPr lang="cs-CZ" dirty="0"/>
              <a:t>stanic, terminálů, </a:t>
            </a:r>
            <a:r>
              <a:rPr lang="cs-CZ" dirty="0" smtClean="0"/>
              <a:t>vozidel</a:t>
            </a:r>
          </a:p>
          <a:p>
            <a:r>
              <a:rPr lang="cs-CZ" dirty="0"/>
              <a:t>d</a:t>
            </a:r>
            <a:r>
              <a:rPr lang="cs-CZ" dirty="0" smtClean="0"/>
              <a:t>louhodobé opatření</a:t>
            </a:r>
          </a:p>
          <a:p>
            <a:pPr lvl="1"/>
            <a:r>
              <a:rPr lang="cs-CZ" sz="2400" dirty="0" smtClean="0"/>
              <a:t> požadavky </a:t>
            </a:r>
            <a:r>
              <a:rPr lang="cs-CZ" sz="2400" dirty="0"/>
              <a:t>na nízkopodlažní vozidla v jednotlivých krajích, na dálkových linkách Ministerstva dopravy České </a:t>
            </a:r>
            <a:r>
              <a:rPr lang="cs-CZ" sz="2400" dirty="0" smtClean="0"/>
              <a:t>republiky</a:t>
            </a:r>
          </a:p>
          <a:p>
            <a:pPr lvl="1"/>
            <a:r>
              <a:rPr lang="cs-CZ" sz="2400" dirty="0" smtClean="0"/>
              <a:t>úprava </a:t>
            </a:r>
            <a:r>
              <a:rPr lang="cs-CZ" sz="2400" dirty="0"/>
              <a:t>současné legislativy na zpřísnění parametrů v dlouhodobém horizontu </a:t>
            </a:r>
            <a:r>
              <a:rPr lang="cs-CZ" sz="1800" dirty="0"/>
              <a:t>(např. úprava konstrukce vozidel).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5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770344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136904" cy="56886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cestující s handicapem neřeší ergonomie </a:t>
            </a:r>
            <a:r>
              <a:rPr lang="cs-CZ" dirty="0" smtClean="0"/>
              <a:t>interiéru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upřednostňují</a:t>
            </a:r>
            <a:r>
              <a:rPr lang="cs-CZ" dirty="0"/>
              <a:t>: </a:t>
            </a:r>
            <a:endParaRPr lang="cs-CZ" dirty="0" smtClean="0"/>
          </a:p>
          <a:p>
            <a:pPr lvl="2">
              <a:lnSpc>
                <a:spcPct val="120000"/>
              </a:lnSpc>
            </a:pPr>
            <a:r>
              <a:rPr lang="cs-CZ" dirty="0"/>
              <a:t>k</a:t>
            </a:r>
            <a:r>
              <a:rPr lang="cs-CZ" dirty="0" smtClean="0"/>
              <a:t>valitu služeb</a:t>
            </a:r>
            <a:endParaRPr lang="cs-CZ" dirty="0"/>
          </a:p>
          <a:p>
            <a:pPr lvl="2">
              <a:lnSpc>
                <a:spcPct val="120000"/>
              </a:lnSpc>
            </a:pPr>
            <a:r>
              <a:rPr lang="cs-CZ" dirty="0" smtClean="0"/>
              <a:t>zvýšení počtu </a:t>
            </a:r>
            <a:r>
              <a:rPr lang="cs-CZ" dirty="0"/>
              <a:t>bezbariérových vlaků </a:t>
            </a:r>
            <a:endParaRPr lang="cs-CZ" dirty="0" smtClean="0"/>
          </a:p>
          <a:p>
            <a:pPr lvl="2">
              <a:lnSpc>
                <a:spcPct val="120000"/>
              </a:lnSpc>
            </a:pPr>
            <a:r>
              <a:rPr lang="cs-CZ" dirty="0" smtClean="0"/>
              <a:t>rozšíření nabídky </a:t>
            </a:r>
            <a:r>
              <a:rPr lang="cs-CZ" dirty="0"/>
              <a:t>bezbariérových </a:t>
            </a:r>
            <a:r>
              <a:rPr lang="cs-CZ" dirty="0" smtClean="0"/>
              <a:t>spojů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m</a:t>
            </a:r>
            <a:r>
              <a:rPr lang="cs-CZ" dirty="0" smtClean="0"/>
              <a:t>odernizace starších vozů či zastávek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z</a:t>
            </a:r>
            <a:r>
              <a:rPr lang="cs-CZ" dirty="0" smtClean="0"/>
              <a:t>výšení </a:t>
            </a:r>
            <a:r>
              <a:rPr lang="cs-CZ" dirty="0"/>
              <a:t>počtu vizuálních obrazovek a </a:t>
            </a:r>
            <a:r>
              <a:rPr lang="cs-CZ" dirty="0" smtClean="0"/>
              <a:t>hlásičů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zlepšit </a:t>
            </a:r>
            <a:r>
              <a:rPr lang="cs-CZ" dirty="0"/>
              <a:t>oblast informovanosti pro osoby převážně se zrakovým nebo sluchovým postižením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označení </a:t>
            </a:r>
            <a:r>
              <a:rPr lang="cs-CZ" dirty="0"/>
              <a:t>v Braillově písmu a vodících </a:t>
            </a:r>
            <a:r>
              <a:rPr lang="cs-CZ" dirty="0" smtClean="0"/>
              <a:t>pásu</a:t>
            </a:r>
          </a:p>
          <a:p>
            <a:pPr lvl="1"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/>
              <a:t>d</a:t>
            </a:r>
            <a:r>
              <a:rPr lang="cs-CZ" dirty="0" smtClean="0"/>
              <a:t>opravci: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vzájemná </a:t>
            </a:r>
            <a:r>
              <a:rPr lang="cs-CZ" dirty="0"/>
              <a:t>spolupráce dopravců a možnosti využít externích mobilních </a:t>
            </a:r>
            <a:r>
              <a:rPr lang="cs-CZ" dirty="0" smtClean="0"/>
              <a:t>plošin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školení personálu </a:t>
            </a:r>
            <a:r>
              <a:rPr lang="cs-CZ" dirty="0"/>
              <a:t>o možnostech pomoci a komunikace s cestujícími se zdravotním </a:t>
            </a:r>
            <a:r>
              <a:rPr lang="cs-CZ" dirty="0" smtClean="0"/>
              <a:t>postižením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o</a:t>
            </a:r>
            <a:r>
              <a:rPr lang="cs-CZ" dirty="0" smtClean="0"/>
              <a:t>patření proti neukázněným řidičům</a:t>
            </a:r>
          </a:p>
          <a:p>
            <a:pPr lvl="1">
              <a:lnSpc>
                <a:spcPct val="120000"/>
              </a:lnSpc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7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problematika přepravy handicapovaných cestujících </a:t>
            </a:r>
            <a:r>
              <a:rPr lang="cs-CZ" dirty="0" smtClean="0"/>
              <a:t>řešena dostatečně </a:t>
            </a:r>
            <a:r>
              <a:rPr lang="cs-CZ" dirty="0"/>
              <a:t>zejména v systémech veřejné linkové osobní </a:t>
            </a:r>
            <a:r>
              <a:rPr lang="cs-CZ" dirty="0" smtClean="0"/>
              <a:t>dopravy?</a:t>
            </a:r>
          </a:p>
          <a:p>
            <a:endParaRPr lang="cs-CZ" dirty="0"/>
          </a:p>
          <a:p>
            <a:r>
              <a:rPr lang="cs-CZ" dirty="0"/>
              <a:t>Charakterizujte pojem </a:t>
            </a:r>
            <a:r>
              <a:rPr lang="cs-CZ" dirty="0" err="1"/>
              <a:t>ergonometrie</a:t>
            </a:r>
            <a:r>
              <a:rPr lang="cs-CZ" dirty="0"/>
              <a:t> v kontextů práce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Kontaktovala jste </a:t>
            </a:r>
            <a:r>
              <a:rPr lang="cs-CZ" dirty="0" smtClean="0"/>
              <a:t>sdružení a </a:t>
            </a:r>
            <a:r>
              <a:rPr lang="cs-CZ" dirty="0"/>
              <a:t>organizace zdravotně postižených, resp. byla práce </a:t>
            </a:r>
            <a:r>
              <a:rPr lang="cs-CZ" dirty="0" smtClean="0"/>
              <a:t>konzultována s </a:t>
            </a:r>
            <a:r>
              <a:rPr lang="cs-CZ" dirty="0"/>
              <a:t>uvedenými organizacemi?</a:t>
            </a:r>
          </a:p>
        </p:txBody>
      </p:sp>
    </p:spTree>
    <p:extLst>
      <p:ext uri="{BB962C8B-B14F-4D97-AF65-F5344CB8AC3E}">
        <p14:creationId xmlns:p14="http://schemas.microsoft.com/office/powerpoint/2010/main" val="215120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284984"/>
            <a:ext cx="7239000" cy="1143000"/>
          </a:xfrm>
        </p:spPr>
        <p:txBody>
          <a:bodyPr/>
          <a:lstStyle/>
          <a:p>
            <a:r>
              <a:rPr lang="cs-CZ" dirty="0"/>
              <a:t>Děkuji </a:t>
            </a:r>
            <a:r>
              <a:rPr lang="cs-CZ" dirty="0" smtClean="0"/>
              <a:t>Vám za </a:t>
            </a:r>
            <a:r>
              <a:rPr lang="cs-CZ" dirty="0"/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114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7848872" cy="48463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zanalyzovat možnosti přepravy handicapovaných osob </a:t>
            </a:r>
            <a:r>
              <a:rPr lang="cs-CZ" dirty="0"/>
              <a:t>(</a:t>
            </a:r>
            <a:r>
              <a:rPr lang="cs-CZ" dirty="0" smtClean="0"/>
              <a:t>přístup</a:t>
            </a:r>
            <a:r>
              <a:rPr lang="cs-CZ" dirty="0"/>
              <a:t> </a:t>
            </a:r>
            <a:r>
              <a:rPr lang="cs-CZ" dirty="0" smtClean="0"/>
              <a:t>do </a:t>
            </a:r>
            <a:r>
              <a:rPr lang="cs-CZ" dirty="0"/>
              <a:t>vozidla, řešení interiéru, služby dopravců v ZVS (závazku veřejné služby), legislativa) v České republice a navrhnout opatření, která by této skupině osob </a:t>
            </a:r>
            <a:r>
              <a:rPr lang="cs-CZ" dirty="0" smtClean="0"/>
              <a:t>usnadnila cestování po železnici</a:t>
            </a:r>
          </a:p>
        </p:txBody>
      </p:sp>
    </p:spTree>
    <p:extLst>
      <p:ext uri="{BB962C8B-B14F-4D97-AF65-F5344CB8AC3E}">
        <p14:creationId xmlns:p14="http://schemas.microsoft.com/office/powerpoint/2010/main" val="33189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08912" cy="720080"/>
          </a:xfrm>
        </p:spPr>
        <p:txBody>
          <a:bodyPr>
            <a:normAutofit/>
          </a:bodyPr>
          <a:lstStyle/>
          <a:p>
            <a:r>
              <a:rPr lang="cs-CZ" dirty="0" smtClean="0"/>
              <a:t>Osoby se zdravotním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352928" cy="56886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7200" u="sng" dirty="0"/>
              <a:t>h</a:t>
            </a:r>
            <a:r>
              <a:rPr lang="cs-CZ" sz="7200" u="sng" dirty="0" smtClean="0"/>
              <a:t>andicapovaní</a:t>
            </a:r>
            <a:r>
              <a:rPr lang="cs-CZ" sz="7200" dirty="0" smtClean="0"/>
              <a:t>: „</a:t>
            </a:r>
            <a:r>
              <a:rPr lang="cs-CZ" sz="7200" i="1" dirty="0" smtClean="0"/>
              <a:t>jsou lidé s jakoukoli poruchou </a:t>
            </a:r>
            <a:r>
              <a:rPr lang="cs-CZ" sz="7200" i="1" dirty="0"/>
              <a:t>duševní nebo tělesnou, která může být dočasná, dlouhodobá nebo trvalá, která brání jedinci účinně se přizpůsobit běžným nárokům života</a:t>
            </a:r>
            <a:r>
              <a:rPr lang="cs-CZ" sz="7200" i="1" dirty="0" smtClean="0"/>
              <a:t>".</a:t>
            </a:r>
            <a:endParaRPr lang="cs-CZ" sz="6400" i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7200" dirty="0"/>
              <a:t>č</a:t>
            </a:r>
            <a:r>
              <a:rPr lang="cs-CZ" sz="7200" dirty="0" smtClean="0"/>
              <a:t>lenění osob s handicapem: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7200" i="1" dirty="0" smtClean="0"/>
              <a:t>postižení </a:t>
            </a:r>
            <a:r>
              <a:rPr lang="cs-CZ" sz="7200" i="1" dirty="0"/>
              <a:t>horních </a:t>
            </a:r>
            <a:r>
              <a:rPr lang="cs-CZ" sz="7200" i="1" dirty="0" smtClean="0"/>
              <a:t>končetin, dolních končetin,</a:t>
            </a:r>
            <a:r>
              <a:rPr lang="cs-CZ" sz="7200" i="1" dirty="0"/>
              <a:t> </a:t>
            </a:r>
            <a:r>
              <a:rPr lang="cs-CZ" sz="7200" i="1" dirty="0" smtClean="0"/>
              <a:t>postižení páteře, různě </a:t>
            </a:r>
            <a:r>
              <a:rPr lang="cs-CZ" sz="7200" i="1" dirty="0"/>
              <a:t>omezená schopnost pohybu pomocí </a:t>
            </a:r>
            <a:r>
              <a:rPr lang="cs-CZ" sz="7200" i="1" dirty="0" smtClean="0"/>
              <a:t>svalů, vozíčkáři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7200" dirty="0"/>
              <a:t>n</a:t>
            </a:r>
            <a:r>
              <a:rPr lang="cs-CZ" sz="7200" dirty="0" smtClean="0"/>
              <a:t>ejčastější členění: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7200" i="1" dirty="0" smtClean="0"/>
              <a:t>sluchové postižení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7200" i="1" dirty="0" smtClean="0"/>
              <a:t>mentální postižení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7200" i="1" dirty="0" smtClean="0"/>
              <a:t>tělesné postižení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7200" i="1" dirty="0" smtClean="0"/>
              <a:t>duševní postižení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7200" i="1" dirty="0" smtClean="0"/>
              <a:t>zrakové postižení</a:t>
            </a:r>
            <a:endParaRPr lang="cs-CZ" sz="7200" i="1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7200" dirty="0"/>
              <a:t>p</a:t>
            </a:r>
            <a:r>
              <a:rPr lang="cs-CZ" sz="7200" dirty="0" smtClean="0"/>
              <a:t>očet osob se zdravotním postižením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sz="7200" dirty="0" smtClean="0"/>
              <a:t>z rok -2013 -  </a:t>
            </a:r>
            <a:r>
              <a:rPr lang="cs-CZ" sz="7200" dirty="0"/>
              <a:t>1 077 673 osob se zdravotním </a:t>
            </a:r>
            <a:r>
              <a:rPr lang="cs-CZ" sz="7200" dirty="0" smtClean="0"/>
              <a:t>postižením =10,2% populace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7200" dirty="0" smtClean="0"/>
              <a:t>počet vozíčkářů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sz="7500" dirty="0"/>
              <a:t>n</a:t>
            </a:r>
            <a:r>
              <a:rPr lang="cs-CZ" sz="7500" dirty="0" smtClean="0"/>
              <a:t>ení přesně známý odhaduje se na </a:t>
            </a:r>
            <a:r>
              <a:rPr lang="cs-CZ" sz="7500" dirty="0"/>
              <a:t>12 až 15 tisíc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2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660688"/>
          </a:xfrm>
        </p:spPr>
        <p:txBody>
          <a:bodyPr/>
          <a:lstStyle/>
          <a:p>
            <a:r>
              <a:rPr lang="cs-CZ" dirty="0" smtClean="0"/>
              <a:t>Ergonomie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544616"/>
          </a:xfrm>
        </p:spPr>
        <p:txBody>
          <a:bodyPr>
            <a:noAutofit/>
          </a:bodyPr>
          <a:lstStyle/>
          <a:p>
            <a:r>
              <a:rPr lang="cs-CZ" sz="1800" dirty="0" smtClean="0"/>
              <a:t>interdisciplinární </a:t>
            </a:r>
            <a:r>
              <a:rPr lang="cs-CZ" sz="1800" dirty="0"/>
              <a:t>nauku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 založeno na porozumění interakcí člověka a kombinace různých aplikací či vhodných metod, teorií i </a:t>
            </a:r>
            <a:r>
              <a:rPr lang="cs-CZ" sz="1600" dirty="0" smtClean="0"/>
              <a:t>dat zlepšují </a:t>
            </a:r>
            <a:r>
              <a:rPr lang="cs-CZ" sz="1600" dirty="0"/>
              <a:t>lidské zdraví, pohodu i výkonnost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přispívá k modernizaci designu a hodnocení práce, úkolů, produktů, prostředí a </a:t>
            </a:r>
            <a:r>
              <a:rPr lang="cs-CZ" sz="1600" dirty="0" smtClean="0"/>
              <a:t>systémů - </a:t>
            </a:r>
            <a:r>
              <a:rPr lang="cs-CZ" sz="1600" dirty="0"/>
              <a:t>vzájemnému propojení s potřebami a schopnostmi</a:t>
            </a:r>
            <a:endParaRPr lang="cs-CZ" sz="1600" dirty="0" smtClean="0"/>
          </a:p>
          <a:p>
            <a:pPr>
              <a:lnSpc>
                <a:spcPct val="170000"/>
              </a:lnSpc>
            </a:pPr>
            <a:r>
              <a:rPr lang="cs-CZ" sz="1800" dirty="0"/>
              <a:t>e</a:t>
            </a:r>
            <a:r>
              <a:rPr lang="cs-CZ" sz="1800" dirty="0" smtClean="0"/>
              <a:t>rgonomie v dopravě: 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modernizace existujících technologických </a:t>
            </a:r>
            <a:r>
              <a:rPr lang="cs-CZ" sz="1600" dirty="0" smtClean="0"/>
              <a:t>zařízení</a:t>
            </a:r>
          </a:p>
          <a:p>
            <a:pPr lvl="1">
              <a:spcBef>
                <a:spcPts val="600"/>
              </a:spcBef>
            </a:pPr>
            <a:r>
              <a:rPr lang="cs-CZ" sz="1600" dirty="0" smtClean="0"/>
              <a:t>odstraňování </a:t>
            </a:r>
            <a:r>
              <a:rPr lang="cs-CZ" sz="1600" dirty="0"/>
              <a:t>negativních účinků, např. „komfort“ v průběhu </a:t>
            </a:r>
            <a:r>
              <a:rPr lang="cs-CZ" sz="1600" dirty="0" smtClean="0"/>
              <a:t>dopravy</a:t>
            </a:r>
          </a:p>
          <a:p>
            <a:pPr lvl="1">
              <a:spcBef>
                <a:spcPts val="600"/>
              </a:spcBef>
            </a:pPr>
            <a:r>
              <a:rPr lang="cs-CZ" sz="1600" dirty="0" smtClean="0"/>
              <a:t>poloha </a:t>
            </a:r>
            <a:r>
              <a:rPr lang="cs-CZ" sz="1600" dirty="0"/>
              <a:t>cestujících, tvary sedadel, délka cesty, obsazenost vozidel, hluk, vibrace, mikroklima </a:t>
            </a:r>
          </a:p>
          <a:p>
            <a:pPr lvl="1">
              <a:spcBef>
                <a:spcPts val="600"/>
              </a:spcBef>
            </a:pPr>
            <a:r>
              <a:rPr lang="cs-CZ" sz="1600" dirty="0" smtClean="0"/>
              <a:t>člověk </a:t>
            </a:r>
            <a:r>
              <a:rPr lang="cs-CZ" sz="1600" dirty="0"/>
              <a:t>jako </a:t>
            </a:r>
            <a:r>
              <a:rPr lang="cs-CZ" sz="1600" dirty="0" smtClean="0"/>
              <a:t>cestující- </a:t>
            </a:r>
            <a:r>
              <a:rPr lang="cs-CZ" sz="1600" dirty="0"/>
              <a:t>vhodné podmínky </a:t>
            </a:r>
            <a:r>
              <a:rPr lang="cs-CZ" sz="1600" dirty="0" smtClean="0"/>
              <a:t>rozměrové, informační podmínky, prostředí a personál</a:t>
            </a:r>
          </a:p>
          <a:p>
            <a:pPr lvl="1">
              <a:spcBef>
                <a:spcPts val="600"/>
              </a:spcBef>
            </a:pPr>
            <a:endParaRPr lang="cs-CZ" sz="1600" dirty="0" smtClean="0"/>
          </a:p>
          <a:p>
            <a:r>
              <a:rPr lang="cs-CZ" sz="1800" dirty="0" smtClean="0"/>
              <a:t>funkce ergonomie: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p</a:t>
            </a:r>
            <a:r>
              <a:rPr lang="cs-CZ" sz="1600" dirty="0" smtClean="0"/>
              <a:t>řekonaní omezení </a:t>
            </a:r>
            <a:r>
              <a:rPr lang="cs-CZ" sz="1600" dirty="0"/>
              <a:t>v schopnostech fyzických, mentálních a </a:t>
            </a:r>
            <a:r>
              <a:rPr lang="cs-CZ" sz="1600" dirty="0" smtClean="0"/>
              <a:t>smyslových</a:t>
            </a:r>
          </a:p>
          <a:p>
            <a:pPr lvl="1">
              <a:spcBef>
                <a:spcPts val="600"/>
              </a:spcBef>
            </a:pPr>
            <a:r>
              <a:rPr lang="cs-CZ" sz="1600" dirty="0" smtClean="0"/>
              <a:t>využití ergonomických principů k </a:t>
            </a:r>
            <a:r>
              <a:rPr lang="cs-CZ" sz="1600" dirty="0"/>
              <a:t>vyrovnání a přizpůsobení schopností osob zdravotně </a:t>
            </a:r>
            <a:r>
              <a:rPr lang="cs-CZ" sz="1600" dirty="0" smtClean="0"/>
              <a:t>postižených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410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Služby pro zdravotně postižené </a:t>
            </a:r>
            <a:r>
              <a:rPr lang="cs-CZ" dirty="0" smtClean="0"/>
              <a:t>  v </a:t>
            </a:r>
            <a:r>
              <a:rPr lang="cs-CZ" dirty="0"/>
              <a:t>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p</a:t>
            </a:r>
            <a:r>
              <a:rPr lang="cs-CZ" sz="2400" dirty="0" smtClean="0"/>
              <a:t>odmínky pro usnadnění cestování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</a:t>
            </a:r>
            <a:r>
              <a:rPr lang="cs-CZ" sz="2400" dirty="0" smtClean="0"/>
              <a:t>ákup či </a:t>
            </a:r>
            <a:r>
              <a:rPr lang="cs-CZ" sz="2400" dirty="0"/>
              <a:t>rekonstrukce </a:t>
            </a:r>
            <a:endParaRPr lang="cs-CZ" sz="2400" dirty="0" smtClean="0"/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železničních </a:t>
            </a:r>
            <a:r>
              <a:rPr lang="cs-CZ" sz="2000" dirty="0"/>
              <a:t>vozidel s bezbariérovým </a:t>
            </a:r>
            <a:r>
              <a:rPr lang="cs-CZ" sz="2000" dirty="0" smtClean="0"/>
              <a:t>přístupem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n</a:t>
            </a:r>
            <a:r>
              <a:rPr lang="cs-CZ" sz="2000" dirty="0" smtClean="0"/>
              <a:t>ástupišť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</a:t>
            </a:r>
            <a:r>
              <a:rPr lang="cs-CZ" sz="2000" dirty="0" smtClean="0"/>
              <a:t>ociálních zázemí</a:t>
            </a:r>
            <a:endParaRPr lang="cs-CZ" sz="2000" dirty="0"/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nádražních budov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České dráhy v roce 2014: </a:t>
            </a:r>
            <a:r>
              <a:rPr lang="cs-CZ" sz="2400" dirty="0"/>
              <a:t>4 404 bezbariérových </a:t>
            </a:r>
            <a:r>
              <a:rPr lang="cs-CZ" sz="2400" dirty="0" smtClean="0"/>
              <a:t>spojů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rok </a:t>
            </a:r>
            <a:r>
              <a:rPr lang="cs-CZ" sz="2000" dirty="0" smtClean="0"/>
              <a:t>2009 - 933přeprav</a:t>
            </a:r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v</a:t>
            </a:r>
            <a:r>
              <a:rPr lang="cs-CZ" sz="2000" dirty="0"/>
              <a:t> roce 2011 </a:t>
            </a:r>
            <a:r>
              <a:rPr lang="cs-CZ" sz="2000" dirty="0" smtClean="0"/>
              <a:t>- 1962 cest</a:t>
            </a:r>
            <a:endParaRPr lang="cs-CZ" sz="2000" dirty="0"/>
          </a:p>
          <a:p>
            <a:pPr lvl="1">
              <a:lnSpc>
                <a:spcPct val="150000"/>
              </a:lnSpc>
            </a:pPr>
            <a:r>
              <a:rPr lang="cs-CZ" sz="2000" dirty="0" smtClean="0"/>
              <a:t>v</a:t>
            </a:r>
            <a:r>
              <a:rPr lang="cs-CZ" sz="2000" dirty="0"/>
              <a:t> říjnu roku 2012 </a:t>
            </a:r>
            <a:r>
              <a:rPr lang="cs-CZ" sz="2000" dirty="0" smtClean="0"/>
              <a:t>- více </a:t>
            </a:r>
            <a:r>
              <a:rPr lang="cs-CZ" sz="2000" dirty="0"/>
              <a:t>než 2 300 </a:t>
            </a:r>
            <a:r>
              <a:rPr lang="cs-CZ" sz="2000" dirty="0" smtClean="0"/>
              <a:t>přeprav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v roce 2014 </a:t>
            </a:r>
            <a:r>
              <a:rPr lang="cs-CZ" sz="2000" dirty="0" smtClean="0"/>
              <a:t>- </a:t>
            </a:r>
            <a:r>
              <a:rPr lang="cs-CZ" sz="2000" dirty="0"/>
              <a:t>4300 vozíčkářů</a:t>
            </a:r>
          </a:p>
        </p:txBody>
      </p:sp>
    </p:spTree>
    <p:extLst>
      <p:ext uri="{BB962C8B-B14F-4D97-AF65-F5344CB8AC3E}">
        <p14:creationId xmlns:p14="http://schemas.microsoft.com/office/powerpoint/2010/main" val="23222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Vybavení pro zdravotně </a:t>
            </a:r>
            <a:r>
              <a:rPr lang="cs-CZ" dirty="0" smtClean="0"/>
              <a:t>postižené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nízkopodlažní vozidla</a:t>
            </a:r>
          </a:p>
          <a:p>
            <a:pPr>
              <a:lnSpc>
                <a:spcPct val="150000"/>
              </a:lnSpc>
            </a:pPr>
            <a:r>
              <a:rPr lang="cs-CZ" dirty="0"/>
              <a:t>v</a:t>
            </a:r>
            <a:r>
              <a:rPr lang="cs-CZ" dirty="0" smtClean="0"/>
              <a:t>ozidla s plošinou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nájezdové rampy</a:t>
            </a:r>
          </a:p>
          <a:p>
            <a:pPr>
              <a:lnSpc>
                <a:spcPct val="150000"/>
              </a:lnSpc>
            </a:pPr>
            <a:r>
              <a:rPr lang="cs-CZ" dirty="0"/>
              <a:t>z</a:t>
            </a:r>
            <a:r>
              <a:rPr lang="cs-CZ" dirty="0" smtClean="0"/>
              <a:t>dvihací plošina</a:t>
            </a:r>
          </a:p>
          <a:p>
            <a:pPr>
              <a:lnSpc>
                <a:spcPct val="150000"/>
              </a:lnSpc>
            </a:pPr>
            <a:r>
              <a:rPr lang="cs-CZ" dirty="0" err="1" smtClean="0"/>
              <a:t>schodolezy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s</a:t>
            </a:r>
            <a:r>
              <a:rPr lang="cs-CZ" dirty="0" smtClean="0"/>
              <a:t>peciální prostor pro vozíky</a:t>
            </a:r>
          </a:p>
          <a:p>
            <a:pPr>
              <a:lnSpc>
                <a:spcPct val="150000"/>
              </a:lnSpc>
            </a:pPr>
            <a:r>
              <a:rPr lang="cs-CZ" dirty="0"/>
              <a:t>b</a:t>
            </a:r>
            <a:r>
              <a:rPr lang="cs-CZ" dirty="0" smtClean="0"/>
              <a:t>ezbariérové toalety</a:t>
            </a:r>
          </a:p>
          <a:p>
            <a:pPr>
              <a:lnSpc>
                <a:spcPct val="150000"/>
              </a:lnSpc>
            </a:pPr>
            <a:r>
              <a:rPr lang="cs-CZ" dirty="0"/>
              <a:t>h</a:t>
            </a:r>
            <a:r>
              <a:rPr lang="cs-CZ" dirty="0" smtClean="0"/>
              <a:t>lasová čtečka</a:t>
            </a:r>
          </a:p>
          <a:p>
            <a:pPr>
              <a:lnSpc>
                <a:spcPct val="150000"/>
              </a:lnSpc>
            </a:pPr>
            <a:r>
              <a:rPr lang="cs-CZ" dirty="0"/>
              <a:t>v</a:t>
            </a:r>
            <a:r>
              <a:rPr lang="cs-CZ" dirty="0" smtClean="0"/>
              <a:t>izuální obrazovky</a:t>
            </a:r>
          </a:p>
          <a:p>
            <a:endParaRPr lang="cs-CZ" dirty="0" smtClean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932" y="4941168"/>
            <a:ext cx="2302014" cy="1548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416" y="4941168"/>
            <a:ext cx="2128520" cy="1732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74" t="35326" r="21170" b="20898"/>
          <a:stretch>
            <a:fillRect/>
          </a:stretch>
        </p:blipFill>
        <p:spPr bwMode="auto">
          <a:xfrm>
            <a:off x="6633587" y="116632"/>
            <a:ext cx="2172970" cy="2280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094" y="2659870"/>
            <a:ext cx="2687955" cy="1968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2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239000" cy="626328"/>
          </a:xfrm>
        </p:spPr>
        <p:txBody>
          <a:bodyPr/>
          <a:lstStyle/>
          <a:p>
            <a:r>
              <a:rPr lang="cs-CZ" dirty="0"/>
              <a:t>Výzkumné 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643192" cy="504296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cs-CZ" dirty="0"/>
              <a:t>kvalitativně </a:t>
            </a:r>
            <a:r>
              <a:rPr lang="cs-CZ" dirty="0" smtClean="0"/>
              <a:t>zaměřeno</a:t>
            </a:r>
          </a:p>
          <a:p>
            <a:pPr lvl="1"/>
            <a:endParaRPr lang="cs-CZ" dirty="0"/>
          </a:p>
          <a:p>
            <a:r>
              <a:rPr lang="cs-CZ" dirty="0"/>
              <a:t>Technika: </a:t>
            </a:r>
          </a:p>
          <a:p>
            <a:pPr lvl="1"/>
            <a:r>
              <a:rPr lang="cs-CZ" dirty="0" err="1"/>
              <a:t>polostrukturovaný</a:t>
            </a:r>
            <a:r>
              <a:rPr lang="cs-CZ" dirty="0"/>
              <a:t> </a:t>
            </a:r>
            <a:r>
              <a:rPr lang="cs-CZ" dirty="0" smtClean="0"/>
              <a:t>rozhovor</a:t>
            </a:r>
          </a:p>
          <a:p>
            <a:pPr lvl="1"/>
            <a:endParaRPr lang="cs-CZ" dirty="0" smtClean="0"/>
          </a:p>
          <a:p>
            <a:r>
              <a:rPr lang="cs-CZ" dirty="0"/>
              <a:t>Kritéria pro výběrový soubor</a:t>
            </a:r>
            <a:r>
              <a:rPr lang="cs-CZ" dirty="0" smtClean="0"/>
              <a:t>: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1 skupina:</a:t>
            </a:r>
          </a:p>
          <a:p>
            <a:pPr marL="530352" lvl="2" indent="0">
              <a:lnSpc>
                <a:spcPct val="160000"/>
              </a:lnSpc>
              <a:buNone/>
            </a:pPr>
            <a:r>
              <a:rPr lang="cs-CZ" dirty="0" smtClean="0"/>
              <a:t>respondenti – dopravci </a:t>
            </a:r>
            <a:r>
              <a:rPr lang="cs-CZ" sz="1700" dirty="0" smtClean="0"/>
              <a:t>(veřejnou </a:t>
            </a:r>
            <a:r>
              <a:rPr lang="cs-CZ" sz="1700" dirty="0"/>
              <a:t>dopravou v České </a:t>
            </a:r>
            <a:r>
              <a:rPr lang="cs-CZ" sz="1700" dirty="0" smtClean="0"/>
              <a:t>republice)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2 skupina:</a:t>
            </a:r>
          </a:p>
          <a:p>
            <a:pPr marL="530352" lvl="2" indent="0">
              <a:lnSpc>
                <a:spcPct val="160000"/>
              </a:lnSpc>
              <a:buNone/>
            </a:pPr>
            <a:r>
              <a:rPr lang="cs-CZ" dirty="0"/>
              <a:t>r</a:t>
            </a:r>
            <a:r>
              <a:rPr lang="cs-CZ" dirty="0" smtClean="0"/>
              <a:t>espondenti -pracovníci </a:t>
            </a:r>
            <a:r>
              <a:rPr lang="cs-CZ" dirty="0"/>
              <a:t>organizací s cílovou skupinou zdravotně postiženými </a:t>
            </a:r>
            <a:r>
              <a:rPr lang="cs-CZ" sz="1600" dirty="0"/>
              <a:t>(zrakově postižení, sluchově postižení a osoby se sníženou schopnosti pohybu)</a:t>
            </a:r>
            <a:r>
              <a:rPr lang="cs-CZ" dirty="0"/>
              <a:t> </a:t>
            </a:r>
            <a:endParaRPr lang="cs-CZ" dirty="0" smtClean="0"/>
          </a:p>
          <a:p>
            <a:pPr marL="530352" lvl="2" indent="0">
              <a:lnSpc>
                <a:spcPct val="160000"/>
              </a:lnSpc>
              <a:buNone/>
            </a:pPr>
            <a:r>
              <a:rPr lang="cs-CZ" dirty="0" smtClean="0"/>
              <a:t>respondenti </a:t>
            </a:r>
            <a:r>
              <a:rPr lang="cs-CZ" dirty="0"/>
              <a:t>s uvedeným </a:t>
            </a:r>
            <a:r>
              <a:rPr lang="cs-CZ" dirty="0" smtClean="0"/>
              <a:t>postižením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7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698336"/>
          </a:xfrm>
        </p:spPr>
        <p:txBody>
          <a:bodyPr/>
          <a:lstStyle/>
          <a:p>
            <a:r>
              <a:rPr lang="cs-CZ" dirty="0" smtClean="0"/>
              <a:t>Výběrový soubor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911907"/>
              </p:ext>
            </p:extLst>
          </p:nvPr>
        </p:nvGraphicFramePr>
        <p:xfrm>
          <a:off x="323528" y="1052734"/>
          <a:ext cx="7632848" cy="5544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288"/>
                <a:gridCol w="5040560"/>
              </a:tblGrid>
              <a:tr h="29750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Vybraní</a:t>
                      </a:r>
                      <a:r>
                        <a:rPr lang="cs-CZ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Dopravci</a:t>
                      </a:r>
                      <a:endParaRPr lang="cs-CZ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1474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Veřejná drážní osobní doprava</a:t>
                      </a:r>
                      <a:endParaRPr lang="cs-CZ" sz="1800" b="1" dirty="0"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RegioJet</a:t>
                      </a: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2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a.s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</a:tr>
              <a:tr h="2714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České dráhy, a.s.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</a:tr>
              <a:tr h="2714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LEO Express a.s.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</a:tr>
              <a:tr h="2714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ARRIVA vlaky, s.r.o.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</a:tr>
              <a:tr h="27273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Městská hromadná doprava</a:t>
                      </a:r>
                      <a:endParaRPr lang="cs-CZ" sz="1600" b="1" dirty="0"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Dopravní podnik města České Budějovice, a.s.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</a:tr>
              <a:tr h="2846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u="non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Dopravní podnik hlavního města Prahy, a.s.</a:t>
                      </a:r>
                      <a:endParaRPr lang="cs-CZ" sz="1200" b="1" u="non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</a:tr>
              <a:tr h="27147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Veřejná linková doprava</a:t>
                      </a:r>
                      <a:endParaRPr lang="cs-CZ" sz="1600" b="1" dirty="0"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ICOM transport, a.s.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/>
                </a:tc>
              </a:tr>
              <a:tr h="2714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ČSAD AUTOBUSY České Budějovice, a.s.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/>
                </a:tc>
              </a:tr>
              <a:tr h="3276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Organizace pro zdravotně postižené</a:t>
                      </a:r>
                      <a:endParaRPr lang="cs-CZ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27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Organizace zabývající se osobami s tělesným postižením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9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056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Organizace zabývající se osobami se zrakovým postižením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Organizace zabývající se osobami se sluchovým postižením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Respondent 4</a:t>
                      </a:r>
                      <a:endParaRPr lang="cs-CZ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2" marR="54942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8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720080"/>
          </a:xfrm>
        </p:spPr>
        <p:txBody>
          <a:bodyPr>
            <a:normAutofit/>
          </a:bodyPr>
          <a:lstStyle/>
          <a:p>
            <a:r>
              <a:rPr lang="cs-CZ" dirty="0" smtClean="0"/>
              <a:t>Okruhy otázek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571184" cy="52589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Dopravci </a:t>
            </a:r>
            <a:endParaRPr lang="cs-CZ" dirty="0"/>
          </a:p>
          <a:p>
            <a:pPr lvl="1">
              <a:lnSpc>
                <a:spcPct val="170000"/>
              </a:lnSpc>
            </a:pPr>
            <a:r>
              <a:rPr lang="cs-CZ" dirty="0"/>
              <a:t>podmínky pro přepravu osob se zdravotním postižením </a:t>
            </a:r>
          </a:p>
          <a:p>
            <a:pPr lvl="1">
              <a:lnSpc>
                <a:spcPct val="170000"/>
              </a:lnSpc>
            </a:pPr>
            <a:r>
              <a:rPr lang="cs-CZ" dirty="0"/>
              <a:t>služby pro osoby se zdravotním postižením </a:t>
            </a:r>
          </a:p>
          <a:p>
            <a:pPr lvl="1">
              <a:lnSpc>
                <a:spcPct val="170000"/>
              </a:lnSpc>
            </a:pPr>
            <a:r>
              <a:rPr lang="cs-CZ" dirty="0"/>
              <a:t>vybavení a příslušenství osob se zdravotním postižením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Organizace pracující se zdravotním </a:t>
            </a:r>
            <a:r>
              <a:rPr lang="cs-CZ" dirty="0" smtClean="0"/>
              <a:t>postižením</a:t>
            </a:r>
            <a:endParaRPr lang="cs-CZ" dirty="0"/>
          </a:p>
          <a:p>
            <a:pPr lvl="1">
              <a:lnSpc>
                <a:spcPct val="160000"/>
              </a:lnSpc>
            </a:pPr>
            <a:r>
              <a:rPr lang="cs-CZ" dirty="0"/>
              <a:t>s jakými problémy se setkávají osoby se zdravotním postižením</a:t>
            </a:r>
          </a:p>
          <a:p>
            <a:pPr lvl="1">
              <a:lnSpc>
                <a:spcPct val="160000"/>
              </a:lnSpc>
            </a:pPr>
            <a:r>
              <a:rPr lang="cs-CZ" dirty="0"/>
              <a:t>jaké vybavení chybí v jednotlivých dopravních prostředcích</a:t>
            </a:r>
          </a:p>
          <a:p>
            <a:pPr lvl="1">
              <a:lnSpc>
                <a:spcPct val="160000"/>
              </a:lnSpc>
            </a:pPr>
            <a:r>
              <a:rPr lang="cs-CZ" dirty="0"/>
              <a:t>služby v dopravě pro zdravotně postižené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575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3583</TotalTime>
  <Words>578</Words>
  <Application>Microsoft Office PowerPoint</Application>
  <PresentationFormat>Předvádění na obrazovce (4:3)</PresentationFormat>
  <Paragraphs>222</Paragraphs>
  <Slides>19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Bohatý</vt:lpstr>
      <vt:lpstr>Analýza a posouzení přepravy handicapovaných osob se zaměřením na ergonomii interiéru</vt:lpstr>
      <vt:lpstr>Cíl práce:</vt:lpstr>
      <vt:lpstr>Osoby se zdravotním postižením</vt:lpstr>
      <vt:lpstr>Ergonomie</vt:lpstr>
      <vt:lpstr>Služby pro zdravotně postižené   v dopravě</vt:lpstr>
      <vt:lpstr>Vybavení pro zdravotně postižené</vt:lpstr>
      <vt:lpstr>Výzkumné šetření</vt:lpstr>
      <vt:lpstr>Výběrový soubor</vt:lpstr>
      <vt:lpstr>Okruhy otázek </vt:lpstr>
      <vt:lpstr>Dopravci-veřejná drážní osobní doprava</vt:lpstr>
      <vt:lpstr>Dopravci -veřejná drážní osobní doprava</vt:lpstr>
      <vt:lpstr>Dopravci - Městská hromadná doprava</vt:lpstr>
      <vt:lpstr>Dopravci – Veřejná linková doprava</vt:lpstr>
      <vt:lpstr>Respondenti</vt:lpstr>
      <vt:lpstr>Návrhové opatření</vt:lpstr>
      <vt:lpstr>Návrhové opatření</vt:lpstr>
      <vt:lpstr>závěr</vt:lpstr>
      <vt:lpstr>otázky</vt:lpstr>
      <vt:lpstr>Děkuji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 posouzení přepravy handicapovaných osob se zaměřením na ergonomii interiéru</dc:title>
  <dc:creator>Paja</dc:creator>
  <cp:lastModifiedBy>Paja</cp:lastModifiedBy>
  <cp:revision>65</cp:revision>
  <dcterms:created xsi:type="dcterms:W3CDTF">2017-01-25T18:05:00Z</dcterms:created>
  <dcterms:modified xsi:type="dcterms:W3CDTF">2017-02-01T21:04:58Z</dcterms:modified>
</cp:coreProperties>
</file>