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4" r:id="rId8"/>
    <p:sldId id="267" r:id="rId9"/>
    <p:sldId id="265" r:id="rId10"/>
    <p:sldId id="266" r:id="rId11"/>
    <p:sldId id="268" r:id="rId12"/>
    <p:sldId id="269" r:id="rId13"/>
    <p:sldId id="261" r:id="rId14"/>
    <p:sldId id="262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433"/>
    <a:srgbClr val="A5392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547664" y="174960"/>
            <a:ext cx="5724128" cy="1151848"/>
          </a:xfrm>
          <a:prstGeom prst="rect">
            <a:avLst/>
          </a:prstGeom>
          <a:solidFill>
            <a:srgbClr val="9944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C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895682"/>
            <a:ext cx="507605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42900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cs-CZ" dirty="0"/>
              <a:t>Racionalizace technologických procesů ve společnosti Hertz </a:t>
            </a:r>
            <a:r>
              <a:rPr lang="cs-CZ" dirty="0"/>
              <a:t>A</a:t>
            </a:r>
            <a:r>
              <a:rPr lang="cs-CZ" dirty="0" smtClean="0"/>
              <a:t>utopůjčovna </a:t>
            </a:r>
            <a:r>
              <a:rPr lang="cs-CZ" dirty="0"/>
              <a:t>s.r.o.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4419600" cy="12749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Autor bakalářské práce: </a:t>
            </a:r>
            <a:r>
              <a:rPr lang="cs-CZ" dirty="0" smtClean="0"/>
              <a:t>       Tomáš David</a:t>
            </a:r>
            <a:endParaRPr lang="cs-CZ" dirty="0"/>
          </a:p>
          <a:p>
            <a:pPr algn="just"/>
            <a:r>
              <a:rPr lang="cs-CZ" dirty="0"/>
              <a:t>Vedoucí bakalářské práce: </a:t>
            </a:r>
            <a:r>
              <a:rPr lang="cs-CZ" dirty="0" smtClean="0"/>
              <a:t>    Ing</a:t>
            </a:r>
            <a:r>
              <a:rPr lang="cs-CZ" dirty="0"/>
              <a:t>. </a:t>
            </a:r>
            <a:r>
              <a:rPr lang="cs-CZ" dirty="0" smtClean="0"/>
              <a:t>Ladislav Bartuška</a:t>
            </a:r>
            <a:endParaRPr lang="cs-CZ" dirty="0"/>
          </a:p>
          <a:p>
            <a:pPr algn="just"/>
            <a:r>
              <a:rPr lang="cs-CZ" dirty="0"/>
              <a:t>Oponent bakalářské práce: </a:t>
            </a:r>
            <a:r>
              <a:rPr lang="cs-CZ" dirty="0" smtClean="0"/>
              <a:t>   Ing</a:t>
            </a:r>
            <a:r>
              <a:rPr lang="cs-CZ" dirty="0"/>
              <a:t>. </a:t>
            </a:r>
            <a:r>
              <a:rPr lang="cs-CZ" dirty="0" smtClean="0"/>
              <a:t>Ondřej </a:t>
            </a:r>
            <a:r>
              <a:rPr lang="cs-CZ" dirty="0"/>
              <a:t>Stopka, PhD.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České </a:t>
            </a:r>
            <a:r>
              <a:rPr lang="cs-CZ" dirty="0"/>
              <a:t>Budějovice, </a:t>
            </a:r>
            <a:r>
              <a:rPr lang="cs-CZ" dirty="0" smtClean="0"/>
              <a:t>únor 2017</a:t>
            </a:r>
            <a:endParaRPr lang="cs-CZ" dirty="0"/>
          </a:p>
        </p:txBody>
      </p:sp>
      <p:pic>
        <p:nvPicPr>
          <p:cNvPr id="1026" name="Picture 2" descr="Výsledek obrázku pro hertz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" y="3573016"/>
            <a:ext cx="1142999" cy="4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30" y="174960"/>
            <a:ext cx="1156567" cy="116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907704" y="218579"/>
            <a:ext cx="5004048" cy="954107"/>
          </a:xfrm>
          <a:prstGeom prst="rect">
            <a:avLst/>
          </a:prstGeom>
          <a:solidFill>
            <a:srgbClr val="994433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Vysoká škola technická a ekonomická v Českých Budějovicích </a:t>
            </a:r>
          </a:p>
          <a:p>
            <a:pPr algn="ctr"/>
            <a:r>
              <a:rPr lang="cs-CZ" sz="1600" dirty="0"/>
              <a:t> </a:t>
            </a:r>
            <a:r>
              <a:rPr lang="cs-CZ" sz="1600" dirty="0" smtClean="0"/>
              <a:t>Ústav </a:t>
            </a:r>
            <a:r>
              <a:rPr lang="cs-CZ" sz="1600" dirty="0" err="1"/>
              <a:t>technicko-technologický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9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Průběžné tabulky pro kontrolu fakturace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Podklad pro fakturaci za daný měsíc – výstup ze systému ESA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600" dirty="0" smtClean="0"/>
              <a:t>Interní tabulka společnosti Hertz, obsahující všechna vozidla Hertz Autopůjčovny s.r.o. – v minulosti i </a:t>
            </a:r>
            <a:r>
              <a:rPr lang="cs-CZ" sz="1600" dirty="0" smtClean="0"/>
              <a:t>současnosti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512" y="2276872"/>
            <a:ext cx="4320480" cy="324036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4008" y="2276872"/>
            <a:ext cx="4320480" cy="32403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Výsledná tabulka pro kontrolu fakturace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Čtyři intuitivní a naplánované funkce</a:t>
            </a:r>
          </a:p>
          <a:p>
            <a:r>
              <a:rPr lang="cs-CZ" dirty="0" smtClean="0"/>
              <a:t>Výsledek = vozidla, která v kontrolovaném měsíci neodpovídala vozidlům Hertz ČR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4392488" cy="46805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/>
          </a:bodyPr>
          <a:lstStyle/>
          <a:p>
            <a:r>
              <a:rPr lang="cs-CZ" dirty="0" smtClean="0"/>
              <a:t>Výsledná tabulka bude sloužit společnosti Hertz k průběžným kontrolám</a:t>
            </a:r>
          </a:p>
          <a:p>
            <a:endParaRPr lang="cs-CZ" dirty="0" smtClean="0"/>
          </a:p>
          <a:p>
            <a:r>
              <a:rPr lang="cs-CZ" dirty="0" smtClean="0"/>
              <a:t>Zvýšení přehledu – kontrola nákladů</a:t>
            </a:r>
          </a:p>
          <a:p>
            <a:endParaRPr lang="cs-CZ" dirty="0"/>
          </a:p>
          <a:p>
            <a:r>
              <a:rPr lang="cs-CZ" dirty="0" smtClean="0"/>
              <a:t>Návod k použití a jednoduché použití</a:t>
            </a:r>
          </a:p>
          <a:p>
            <a:endParaRPr lang="cs-CZ" dirty="0" smtClean="0"/>
          </a:p>
          <a:p>
            <a:r>
              <a:rPr lang="cs-CZ" dirty="0" smtClean="0"/>
              <a:t>Další vývoj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4968552"/>
          </a:xfrm>
        </p:spPr>
        <p:txBody>
          <a:bodyPr>
            <a:normAutofit/>
          </a:bodyPr>
          <a:lstStyle/>
          <a:p>
            <a:r>
              <a:rPr lang="cs-CZ" dirty="0" smtClean="0"/>
              <a:t>Další výstupy a provozní informace o </a:t>
            </a:r>
            <a:r>
              <a:rPr lang="cs-CZ" dirty="0" err="1" smtClean="0"/>
              <a:t>mikroprocesech</a:t>
            </a:r>
            <a:r>
              <a:rPr lang="cs-CZ" dirty="0" smtClean="0"/>
              <a:t> uvnitř podniku</a:t>
            </a:r>
          </a:p>
          <a:p>
            <a:endParaRPr lang="cs-CZ" dirty="0" smtClean="0"/>
          </a:p>
          <a:p>
            <a:r>
              <a:rPr lang="cs-CZ" dirty="0" smtClean="0"/>
              <a:t>Zjištění dalších problémů v procesu přípravy vozidel</a:t>
            </a:r>
          </a:p>
          <a:p>
            <a:endParaRPr lang="cs-CZ" dirty="0"/>
          </a:p>
          <a:p>
            <a:r>
              <a:rPr lang="cs-CZ" dirty="0" smtClean="0"/>
              <a:t>Vyznačení čtyř hlavních problémů</a:t>
            </a:r>
          </a:p>
          <a:p>
            <a:endParaRPr lang="cs-CZ" dirty="0"/>
          </a:p>
          <a:p>
            <a:r>
              <a:rPr lang="cs-CZ" dirty="0" smtClean="0"/>
              <a:t>Prostor pro další zvýšení efektivity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a oponenta práce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straně 8. se v rámci dělení dopravy nachází pojem kombinovaná/integrovaná (</a:t>
            </a:r>
            <a:r>
              <a:rPr lang="cs-CZ" dirty="0"/>
              <a:t>podle typu). Poprosím autora o objasnění pojmu kombinovaná, resp. integrovaná. To jsou </a:t>
            </a:r>
            <a:r>
              <a:rPr lang="cs-CZ" dirty="0" smtClean="0"/>
              <a:t>jako rovnocenné </a:t>
            </a:r>
            <a:r>
              <a:rPr lang="cs-CZ" dirty="0"/>
              <a:t>pojmy, nebo jak to je? </a:t>
            </a:r>
            <a:endParaRPr lang="cs-CZ" dirty="0" smtClean="0"/>
          </a:p>
          <a:p>
            <a:r>
              <a:rPr lang="cs-CZ" dirty="0" smtClean="0"/>
              <a:t>Tabulka </a:t>
            </a:r>
            <a:r>
              <a:rPr lang="cs-CZ" dirty="0"/>
              <a:t>1 na straně 18 je skutečně tabulka?</a:t>
            </a:r>
          </a:p>
          <a:p>
            <a:r>
              <a:rPr lang="cs-CZ" dirty="0" smtClean="0"/>
              <a:t>Prosím autora ve stručnosti vysvětlit jakým způsobem se mu podařilo naplnit hlavní cíl práce, a </a:t>
            </a:r>
            <a:r>
              <a:rPr lang="cs-CZ" dirty="0"/>
              <a:t>ve kterých částech BP může naplnění cíle </a:t>
            </a:r>
            <a:r>
              <a:rPr lang="cs-CZ" dirty="0" smtClean="0"/>
              <a:t>prokázat</a:t>
            </a:r>
            <a:r>
              <a:rPr lang="cs-CZ" dirty="0"/>
              <a:t>? </a:t>
            </a:r>
            <a:endParaRPr lang="cs-CZ" dirty="0" smtClean="0"/>
          </a:p>
          <a:p>
            <a:r>
              <a:rPr lang="cs-CZ" dirty="0" smtClean="0"/>
              <a:t>Popište </a:t>
            </a:r>
            <a:r>
              <a:rPr lang="cs-CZ" dirty="0"/>
              <a:t>stručně (kvantifikujte) přínos pro společnost po zavedení opatření v praxi - dojde k finančním úsporám ve firmě?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Tomáš David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za Vaši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9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TOM\Desktop\Bakalářka\PujcovnyPC_var.II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19526"/>
          <a:stretch/>
        </p:blipFill>
        <p:spPr bwMode="auto">
          <a:xfrm>
            <a:off x="0" y="0"/>
            <a:ext cx="914400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3802582"/>
            <a:ext cx="3672408" cy="30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3425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2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3433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" y="476672"/>
            <a:ext cx="9144000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6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323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" y="764704"/>
            <a:ext cx="913192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7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3242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99" y="908720"/>
            <a:ext cx="917169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3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Struktura prezentace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/>
          <a:lstStyle/>
          <a:p>
            <a:r>
              <a:rPr lang="cs-CZ" dirty="0" smtClean="0"/>
              <a:t>Motivace a důvody k řešení daného problému</a:t>
            </a:r>
          </a:p>
          <a:p>
            <a:r>
              <a:rPr lang="cs-CZ" dirty="0" smtClean="0"/>
              <a:t>Cíl </a:t>
            </a:r>
            <a:r>
              <a:rPr lang="cs-CZ" dirty="0"/>
              <a:t>práce</a:t>
            </a:r>
          </a:p>
          <a:p>
            <a:r>
              <a:rPr lang="cs-CZ" dirty="0" smtClean="0"/>
              <a:t>Výzkumný problém / </a:t>
            </a:r>
            <a:r>
              <a:rPr lang="cs-CZ" dirty="0" smtClean="0"/>
              <a:t>použité </a:t>
            </a:r>
            <a:r>
              <a:rPr lang="cs-CZ" dirty="0"/>
              <a:t>metody</a:t>
            </a:r>
          </a:p>
          <a:p>
            <a:r>
              <a:rPr lang="cs-CZ" dirty="0" smtClean="0"/>
              <a:t>Společnost Hertz </a:t>
            </a:r>
            <a:r>
              <a:rPr lang="cs-CZ" dirty="0"/>
              <a:t>A</a:t>
            </a:r>
            <a:r>
              <a:rPr lang="cs-CZ" dirty="0" smtClean="0"/>
              <a:t>utopůjčovna </a:t>
            </a:r>
            <a:r>
              <a:rPr lang="cs-CZ" dirty="0"/>
              <a:t>s.r.o</a:t>
            </a:r>
            <a:r>
              <a:rPr lang="cs-CZ" dirty="0" smtClean="0"/>
              <a:t>.</a:t>
            </a:r>
          </a:p>
          <a:p>
            <a:r>
              <a:rPr lang="cs-CZ" dirty="0"/>
              <a:t>Proces přípravy vozidel na Letišti Václava Havla v </a:t>
            </a:r>
            <a:r>
              <a:rPr lang="cs-CZ" dirty="0" smtClean="0"/>
              <a:t>Praze:</a:t>
            </a:r>
            <a:endParaRPr lang="cs-CZ" dirty="0"/>
          </a:p>
          <a:p>
            <a:pPr lvl="1"/>
            <a:r>
              <a:rPr lang="cs-CZ" dirty="0"/>
              <a:t>Technické zázemí provozu autopůjčoven</a:t>
            </a:r>
          </a:p>
          <a:p>
            <a:r>
              <a:rPr lang="cs-CZ" dirty="0" smtClean="0"/>
              <a:t>Systém pro kontrolu fakturace externích služeb:</a:t>
            </a:r>
          </a:p>
          <a:p>
            <a:pPr lvl="1"/>
            <a:r>
              <a:rPr lang="cs-CZ" dirty="0" smtClean="0"/>
              <a:t>Fakturování </a:t>
            </a:r>
            <a:r>
              <a:rPr lang="cs-CZ" dirty="0"/>
              <a:t>externích </a:t>
            </a:r>
            <a:r>
              <a:rPr lang="cs-CZ" dirty="0" smtClean="0"/>
              <a:t>služeb</a:t>
            </a:r>
          </a:p>
          <a:p>
            <a:pPr lvl="1"/>
            <a:r>
              <a:rPr lang="cs-CZ" dirty="0"/>
              <a:t>Průběžné tabulky pro kontrolu </a:t>
            </a:r>
            <a:r>
              <a:rPr lang="cs-CZ" dirty="0" smtClean="0"/>
              <a:t>fakturace</a:t>
            </a:r>
          </a:p>
          <a:p>
            <a:pPr lvl="1"/>
            <a:r>
              <a:rPr lang="cs-CZ" dirty="0"/>
              <a:t>Výsledná tabulka pro kontrolu fakturace</a:t>
            </a:r>
          </a:p>
          <a:p>
            <a:r>
              <a:rPr lang="cs-CZ" dirty="0" smtClean="0"/>
              <a:t>Závěrečné </a:t>
            </a:r>
            <a:r>
              <a:rPr lang="cs-CZ" dirty="0"/>
              <a:t>shrnutí</a:t>
            </a:r>
          </a:p>
          <a:p>
            <a:r>
              <a:rPr lang="cs-CZ" dirty="0" smtClean="0"/>
              <a:t>Doplňující </a:t>
            </a:r>
            <a:r>
              <a:rPr lang="cs-CZ" dirty="0"/>
              <a:t>dotazy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6263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" y="836712"/>
            <a:ext cx="913528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59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6271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33" y="188640"/>
            <a:ext cx="5937250" cy="33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C:\Users\TOM\Desktop\Bakalářka\Fotodokumentace letiště\20161110_131233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33" y="3343241"/>
            <a:ext cx="5937250" cy="333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5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:\Users\TOM\Desktop\Bakalářka\Fotodokumentace letiště\20161110_13323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42924"/>
            <a:ext cx="5937250" cy="33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C:\Users\TOM\Desktop\Bakalářka\Fotodokumentace letiště\20161110_13320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937250" cy="333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83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TOM\Desktop\Bakalářka\Fotodokumentace letiště\20161109_105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18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dirty="0" smtClean="0"/>
              <a:t>Zájem o danou problematiku</a:t>
            </a:r>
          </a:p>
          <a:p>
            <a:endParaRPr lang="cs-CZ" dirty="0"/>
          </a:p>
          <a:p>
            <a:r>
              <a:rPr lang="cs-CZ" dirty="0" smtClean="0"/>
              <a:t>Osobní zájem o společnost Hertz </a:t>
            </a:r>
            <a:r>
              <a:rPr lang="cs-CZ" dirty="0"/>
              <a:t>A</a:t>
            </a:r>
            <a:r>
              <a:rPr lang="cs-CZ" dirty="0" smtClean="0"/>
              <a:t>utopůjčovna </a:t>
            </a:r>
            <a:r>
              <a:rPr lang="cs-CZ" dirty="0" smtClean="0"/>
              <a:t>s.r.o. </a:t>
            </a:r>
          </a:p>
          <a:p>
            <a:endParaRPr lang="cs-CZ" dirty="0" smtClean="0"/>
          </a:p>
          <a:p>
            <a:r>
              <a:rPr lang="cs-CZ" dirty="0" smtClean="0"/>
              <a:t>Doplnění </a:t>
            </a:r>
            <a:r>
              <a:rPr lang="cs-CZ" dirty="0"/>
              <a:t>znalostí a získání nových pracovních zkušeností</a:t>
            </a:r>
          </a:p>
          <a:p>
            <a:endParaRPr lang="cs-CZ" dirty="0"/>
          </a:p>
          <a:p>
            <a:r>
              <a:rPr lang="cs-CZ" dirty="0" smtClean="0"/>
              <a:t>Možnost kariérního posunu a získání zaměstnání v této společnosti</a:t>
            </a:r>
          </a:p>
          <a:p>
            <a:endParaRPr lang="cs-CZ" dirty="0"/>
          </a:p>
          <a:p>
            <a:r>
              <a:rPr lang="cs-CZ" dirty="0" smtClean="0"/>
              <a:t>Přínos pro společnost Hertz </a:t>
            </a:r>
            <a:r>
              <a:rPr lang="cs-CZ" dirty="0" smtClean="0"/>
              <a:t>Autopůjčovna </a:t>
            </a:r>
            <a:r>
              <a:rPr lang="cs-CZ" dirty="0" smtClean="0"/>
              <a:t>s.r.o.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ledek obrázku pro hertz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91" y="5589240"/>
            <a:ext cx="760485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hertz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97" y="2564903"/>
            <a:ext cx="760485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Cílem </a:t>
            </a:r>
            <a:r>
              <a:rPr lang="cs-CZ" dirty="0"/>
              <a:t>bakalářské práce je shrnutí a objasnění veškerých procesů oběhu vozidel v rámci Hertz </a:t>
            </a:r>
            <a:r>
              <a:rPr lang="cs-CZ" dirty="0"/>
              <a:t>A</a:t>
            </a:r>
            <a:r>
              <a:rPr lang="cs-CZ" dirty="0" smtClean="0"/>
              <a:t>utopůjčovny </a:t>
            </a:r>
            <a:r>
              <a:rPr lang="cs-CZ" dirty="0"/>
              <a:t>s.r.o. Na základě analýzy současných procesů při návratu vozidel na pobočce Hertz </a:t>
            </a:r>
            <a:r>
              <a:rPr lang="cs-CZ" dirty="0"/>
              <a:t>A</a:t>
            </a:r>
            <a:r>
              <a:rPr lang="cs-CZ" dirty="0" smtClean="0"/>
              <a:t>utopůjčovny </a:t>
            </a:r>
            <a:r>
              <a:rPr lang="cs-CZ" dirty="0"/>
              <a:t>na letišti Václava Havla v Praze navrhnu podklady a systém pro zpětnou kontrolu fakturací externích služeb. Tento systém zefektivní kontrolu fakturace za externí služby a zpřehlední výsledky tohoto výstupu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cs-CZ" dirty="0" smtClean="0"/>
              <a:t>Kontrola </a:t>
            </a:r>
            <a:r>
              <a:rPr lang="cs-CZ" dirty="0"/>
              <a:t>fakturace externích služeb na Letišti Václava Havla v </a:t>
            </a:r>
            <a:r>
              <a:rPr lang="cs-CZ" dirty="0" smtClean="0"/>
              <a:t>Praze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Analýza interních a externích dokumentů podniku</a:t>
            </a:r>
          </a:p>
          <a:p>
            <a:r>
              <a:rPr lang="cs-CZ" dirty="0" smtClean="0"/>
              <a:t>Týdenní pozorování a zapojení do procesu přípravy vozidel</a:t>
            </a:r>
          </a:p>
          <a:p>
            <a:r>
              <a:rPr lang="cs-CZ" dirty="0" smtClean="0"/>
              <a:t>Rozhovory se zaměstnanci společnosti Hertz, řízený rozhovor</a:t>
            </a:r>
          </a:p>
          <a:p>
            <a:r>
              <a:rPr lang="cs-CZ" dirty="0" smtClean="0"/>
              <a:t>Vytvoření soustavy Maker v programu </a:t>
            </a:r>
            <a:r>
              <a:rPr lang="cs-CZ" dirty="0" smtClean="0"/>
              <a:t>Excel </a:t>
            </a:r>
            <a:r>
              <a:rPr lang="cs-CZ" dirty="0" smtClean="0"/>
              <a:t>umožňující kontrolu fakturace externích služeb</a:t>
            </a:r>
          </a:p>
          <a:p>
            <a:r>
              <a:rPr lang="cs-CZ" dirty="0" smtClean="0"/>
              <a:t>Popis zjištěného stavu</a:t>
            </a:r>
          </a:p>
          <a:p>
            <a:r>
              <a:rPr lang="cs-CZ" dirty="0" smtClean="0"/>
              <a:t>Analýza výsledků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48561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Použité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Společnost Hertz </a:t>
            </a:r>
            <a:r>
              <a:rPr lang="cs-CZ" dirty="0"/>
              <a:t>A</a:t>
            </a:r>
            <a:r>
              <a:rPr lang="cs-CZ" dirty="0" smtClean="0"/>
              <a:t>utopůjčovna </a:t>
            </a:r>
            <a:r>
              <a:rPr lang="cs-CZ" dirty="0" smtClean="0"/>
              <a:t>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oučástí </a:t>
            </a:r>
            <a:r>
              <a:rPr lang="cs-CZ" b="1" dirty="0" smtClean="0"/>
              <a:t>Hertz</a:t>
            </a:r>
            <a:r>
              <a:rPr lang="cs-CZ" dirty="0" smtClean="0"/>
              <a:t>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Holdings</a:t>
            </a:r>
            <a:r>
              <a:rPr lang="cs-CZ" dirty="0" smtClean="0"/>
              <a:t> Inc. – </a:t>
            </a:r>
            <a:r>
              <a:rPr lang="cs-CZ" dirty="0" smtClean="0"/>
              <a:t>autopůjčovny</a:t>
            </a:r>
            <a:r>
              <a:rPr lang="cs-CZ" dirty="0" smtClean="0"/>
              <a:t>, </a:t>
            </a:r>
            <a:r>
              <a:rPr lang="cs-CZ" dirty="0" smtClean="0"/>
              <a:t>leasingové </a:t>
            </a:r>
            <a:r>
              <a:rPr lang="cs-CZ" dirty="0" smtClean="0"/>
              <a:t>společnosti, </a:t>
            </a:r>
            <a:r>
              <a:rPr lang="cs-CZ" dirty="0" smtClean="0"/>
              <a:t>stroje </a:t>
            </a:r>
            <a:r>
              <a:rPr lang="cs-CZ" dirty="0" smtClean="0"/>
              <a:t>a příslušenství, </a:t>
            </a:r>
            <a:r>
              <a:rPr lang="cs-CZ" dirty="0" smtClean="0"/>
              <a:t>nákup </a:t>
            </a:r>
            <a:r>
              <a:rPr lang="cs-CZ" dirty="0" smtClean="0"/>
              <a:t>a prodej automobilů</a:t>
            </a:r>
          </a:p>
          <a:p>
            <a:endParaRPr lang="cs-CZ" b="1" dirty="0" smtClean="0"/>
          </a:p>
          <a:p>
            <a:r>
              <a:rPr lang="cs-CZ" b="1" dirty="0" smtClean="0"/>
              <a:t>Hertz</a:t>
            </a:r>
            <a:r>
              <a:rPr lang="cs-CZ" dirty="0" smtClean="0"/>
              <a:t> Car </a:t>
            </a:r>
            <a:r>
              <a:rPr lang="cs-CZ" dirty="0" err="1" smtClean="0"/>
              <a:t>Rental</a:t>
            </a:r>
            <a:r>
              <a:rPr lang="cs-CZ" dirty="0" smtClean="0"/>
              <a:t> – největší autopůjčovna světa, založena 1918, přes 10 000 poboček ve 150 zemích světa, přes 700 000 vozidel</a:t>
            </a:r>
          </a:p>
          <a:p>
            <a:endParaRPr lang="cs-CZ" dirty="0" smtClean="0"/>
          </a:p>
          <a:p>
            <a:r>
              <a:rPr lang="cs-CZ" dirty="0" smtClean="0"/>
              <a:t>Hertz </a:t>
            </a:r>
            <a:r>
              <a:rPr lang="cs-CZ" dirty="0"/>
              <a:t>A</a:t>
            </a:r>
            <a:r>
              <a:rPr lang="cs-CZ" dirty="0" smtClean="0"/>
              <a:t>utopůjčovna </a:t>
            </a:r>
            <a:r>
              <a:rPr lang="cs-CZ" dirty="0" smtClean="0"/>
              <a:t>s. r. o.  - aktuálně 2. největší v ČR, pobočky Praha, Brno, Ostrava, Liberec, České Budějovice, </a:t>
            </a:r>
            <a:r>
              <a:rPr lang="cs-CZ" dirty="0" smtClean="0"/>
              <a:t>Karlovy </a:t>
            </a:r>
            <a:r>
              <a:rPr lang="cs-CZ" dirty="0" smtClean="0"/>
              <a:t>Vary – přes 400 vozidel v ČR a přes 120 na Slovensku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ledek obrázku pro hertz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0080"/>
            <a:ext cx="1142999" cy="4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Proces přípravy vozidel na Letišti Václava Havla v Praze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928" t="-2942" r="2384"/>
          <a:stretch/>
        </p:blipFill>
        <p:spPr bwMode="auto">
          <a:xfrm>
            <a:off x="257877" y="1926124"/>
            <a:ext cx="8634603" cy="4671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1556792"/>
            <a:ext cx="797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Evidence služeb autopůjčoven - ESA</a:t>
            </a:r>
            <a:endParaRPr lang="cs-CZ" dirty="0"/>
          </a:p>
        </p:txBody>
      </p:sp>
      <p:sp>
        <p:nvSpPr>
          <p:cNvPr id="3" name="Oblouk 2"/>
          <p:cNvSpPr/>
          <p:nvPr/>
        </p:nvSpPr>
        <p:spPr>
          <a:xfrm rot="8563420">
            <a:off x="2267744" y="3501008"/>
            <a:ext cx="2187594" cy="1368152"/>
          </a:xfrm>
          <a:prstGeom prst="arc">
            <a:avLst>
              <a:gd name="adj1" fmla="val 17552635"/>
              <a:gd name="adj2" fmla="val 117510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zázemí provozu autopůjčoven</a:t>
            </a:r>
            <a:endParaRPr lang="cs-CZ" dirty="0"/>
          </a:p>
        </p:txBody>
      </p:sp>
      <p:pic>
        <p:nvPicPr>
          <p:cNvPr id="4" name="Zástupný symbol pro obsah 3" descr="C:\Users\TOM\Desktop\Bakalářka\Ostatní obrázky\DSC_133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840760" cy="510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Fakturování externích služeb</a:t>
            </a:r>
            <a:endParaRPr lang="cs-CZ" dirty="0"/>
          </a:p>
        </p:txBody>
      </p:sp>
      <p:pic>
        <p:nvPicPr>
          <p:cNvPr id="5" name="Zástupný symbol pro obsah 4" descr="C:\Users\TOM\Desktop\Bakalářka\Ostatní obrázky\img-161119184351-001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1764" r="19194" b="50249"/>
          <a:stretch/>
        </p:blipFill>
        <p:spPr bwMode="auto">
          <a:xfrm>
            <a:off x="179512" y="1556792"/>
            <a:ext cx="4392488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Nedostatky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Žádná kontrola provedených služeb</a:t>
            </a:r>
          </a:p>
          <a:p>
            <a:endParaRPr lang="cs-CZ" dirty="0"/>
          </a:p>
          <a:p>
            <a:r>
              <a:rPr lang="cs-CZ" dirty="0" smtClean="0"/>
              <a:t>V případě </a:t>
            </a:r>
            <a:r>
              <a:rPr lang="cs-CZ" dirty="0" smtClean="0"/>
              <a:t>auditu </a:t>
            </a:r>
            <a:r>
              <a:rPr lang="cs-CZ" dirty="0" smtClean="0"/>
              <a:t>nemožná orientace a přehlednost</a:t>
            </a:r>
          </a:p>
          <a:p>
            <a:endParaRPr lang="cs-CZ" dirty="0" smtClean="0"/>
          </a:p>
          <a:p>
            <a:r>
              <a:rPr lang="cs-CZ" dirty="0" smtClean="0"/>
              <a:t>Nelze rozklíčovat jednotlivé položky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2" y="0"/>
            <a:ext cx="7141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Vlastní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FFC000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2078</TotalTime>
  <Words>560</Words>
  <Application>Microsoft Office PowerPoint</Application>
  <PresentationFormat>Předvádění na obrazovce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Došky</vt:lpstr>
      <vt:lpstr>Racionalizace technologických procesů ve společnosti Hertz Autopůjčovna s.r.o. </vt:lpstr>
      <vt:lpstr>Struktura prezentace</vt:lpstr>
      <vt:lpstr>Motivace k řešení daného problému</vt:lpstr>
      <vt:lpstr>Cíl práce</vt:lpstr>
      <vt:lpstr>Výzkumný problém</vt:lpstr>
      <vt:lpstr>Společnost Hertz Autopůjčovna s.r.o.</vt:lpstr>
      <vt:lpstr>Proces přípravy vozidel na Letišti Václava Havla v Praze</vt:lpstr>
      <vt:lpstr>Technické zázemí provozu autopůjčoven</vt:lpstr>
      <vt:lpstr>Fakturování externích služeb</vt:lpstr>
      <vt:lpstr>Průběžné tabulky pro kontrolu fakturace</vt:lpstr>
      <vt:lpstr>Výsledná tabulka pro kontrolu fakturace</vt:lpstr>
      <vt:lpstr>Závěrečné shrnutí</vt:lpstr>
      <vt:lpstr>Otázky vedoucího a oponenta práce</vt:lpstr>
      <vt:lpstr>Děkuji za Vaši pozornost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</dc:creator>
  <cp:lastModifiedBy>Tomáš David</cp:lastModifiedBy>
  <cp:revision>38</cp:revision>
  <dcterms:created xsi:type="dcterms:W3CDTF">2017-01-29T17:54:35Z</dcterms:created>
  <dcterms:modified xsi:type="dcterms:W3CDTF">2017-02-01T19:27:41Z</dcterms:modified>
</cp:coreProperties>
</file>