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1" r:id="rId3"/>
    <p:sldId id="262" r:id="rId4"/>
    <p:sldId id="271" r:id="rId5"/>
    <p:sldId id="26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31432-3CEC-494E-AC26-A659A8717908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0A8F3-AB85-4CF5-BF2F-2C8D31F5E8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5CAB75-B5BB-4DAB-BEC4-82A078A26911}" type="datetimeFigureOut">
              <a:rPr lang="cs-CZ" smtClean="0"/>
              <a:pPr/>
              <a:t>31.1.2017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F16477-5CE5-4005-BBB8-4B22CE6D4A6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6872808" cy="11521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Arial" pitchFamily="34" charset="0"/>
              </a:rPr>
              <a:t>REKONSTRUKCE STARÉHO VESNICKÉHO DOMU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776864" cy="648072"/>
          </a:xfrm>
        </p:spPr>
        <p:txBody>
          <a:bodyPr>
            <a:normAutofit/>
          </a:bodyPr>
          <a:lstStyle/>
          <a:p>
            <a:pPr algn="l"/>
            <a:r>
              <a:rPr lang="cs-CZ" sz="2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Vysoká škola technická a ekonomická  v Českých Budějovicích</a:t>
            </a:r>
            <a:endParaRPr lang="cs-CZ" sz="2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187624" y="3645024"/>
            <a:ext cx="63367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Autor bakalářské práce:   		Jan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Borovka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87624" y="400506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2000" dirty="0" smtClean="0"/>
              <a:t>Vedoucí bakalářské </a:t>
            </a:r>
            <a:r>
              <a:rPr lang="cs-CZ" sz="2000" dirty="0"/>
              <a:t>práce:   </a:t>
            </a:r>
            <a:r>
              <a:rPr lang="cs-CZ" sz="2000" dirty="0" smtClean="0"/>
              <a:t>	Ing.  Blanka </a:t>
            </a:r>
            <a:r>
              <a:rPr lang="cs-CZ" sz="2000" dirty="0" err="1" smtClean="0"/>
              <a:t>Pelánková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36510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000" dirty="0" smtClean="0"/>
              <a:t>Oponent bakalářské </a:t>
            </a:r>
            <a:r>
              <a:rPr lang="cs-CZ" sz="2000" dirty="0"/>
              <a:t>práce:  </a:t>
            </a:r>
            <a:r>
              <a:rPr lang="cs-CZ" sz="2000" dirty="0" smtClean="0"/>
              <a:t> 	Ing.  Milena Štanclová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6660232" y="5229200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Únor 2017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1259632" y="836712"/>
            <a:ext cx="76683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26" y="404664"/>
            <a:ext cx="785542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800" dirty="0" smtClean="0">
              <a:cs typeface="Arial" pitchFamily="34" charset="0"/>
            </a:endParaRPr>
          </a:p>
          <a:p>
            <a:pPr>
              <a:buNone/>
            </a:pPr>
            <a:r>
              <a:rPr lang="cs-CZ" sz="1800" u="sng" dirty="0" smtClean="0">
                <a:cs typeface="Arial" pitchFamily="34" charset="0"/>
              </a:rPr>
              <a:t>Sanace vnitřních nenosných zdí:</a:t>
            </a:r>
          </a:p>
          <a:p>
            <a:pPr>
              <a:buNone/>
            </a:pPr>
            <a:endParaRPr lang="cs-CZ" sz="1800" dirty="0" smtClean="0">
              <a:cs typeface="Arial" pitchFamily="34" charset="0"/>
            </a:endParaRPr>
          </a:p>
          <a:p>
            <a:pPr>
              <a:buNone/>
            </a:pPr>
            <a:endParaRPr lang="cs-CZ" sz="1800" dirty="0" smtClean="0">
              <a:cs typeface="Arial" pitchFamily="34" charset="0"/>
            </a:endParaRPr>
          </a:p>
          <a:p>
            <a:pPr>
              <a:buNone/>
            </a:pPr>
            <a:endParaRPr lang="cs-CZ" sz="1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algn="ctr"/>
            <a:r>
              <a:rPr lang="cs-CZ" sz="2600" dirty="0" smtClean="0">
                <a:cs typeface="Arial" pitchFamily="34" charset="0"/>
              </a:rPr>
              <a:t>Rekonstrukce vnitřních svislých nenosných konstrukcí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4618856" cy="260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851920" y="6093296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Vlastní fotodokumentace</a:t>
            </a:r>
            <a:endParaRPr lang="cs-CZ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24039"/>
            <a:ext cx="2088232" cy="277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5436096" y="4221088"/>
            <a:ext cx="3340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http://www.sanace-zdiva.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podrezani</a:t>
            </a:r>
            <a:r>
              <a:rPr lang="cs-CZ" sz="800" dirty="0" smtClean="0"/>
              <a:t>-zdiva-</a:t>
            </a:r>
            <a:r>
              <a:rPr lang="cs-CZ" sz="800" dirty="0" err="1" smtClean="0"/>
              <a:t>diamantovym</a:t>
            </a:r>
            <a:r>
              <a:rPr lang="cs-CZ" sz="800" dirty="0" smtClean="0"/>
              <a:t>-lanem.</a:t>
            </a:r>
            <a:r>
              <a:rPr lang="cs-CZ" sz="800" dirty="0" err="1" smtClean="0"/>
              <a:t>html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u="sng" dirty="0" smtClean="0">
                <a:cs typeface="Arial" pitchFamily="34" charset="0"/>
              </a:rPr>
              <a:t>Stropní konstrukce: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u="sng" dirty="0" smtClean="0">
                <a:cs typeface="Arial" pitchFamily="34" charset="0"/>
              </a:rPr>
              <a:t>Podlahové konstrukce: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algn="ctr"/>
            <a:r>
              <a:rPr lang="cs-CZ" sz="2600" dirty="0" smtClean="0">
                <a:cs typeface="Arial" pitchFamily="34" charset="0"/>
              </a:rPr>
              <a:t>Rekonstrukce vodorovných konstrukcí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8" name="Obrázek 23" descr="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3501008"/>
            <a:ext cx="4532789" cy="290023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123728" y="6381328"/>
            <a:ext cx="35397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https://www.dekpartner.cz/technicka-podpora/systemove-skladby/podlahy</a:t>
            </a:r>
            <a:endParaRPr lang="cs-CZ" sz="800" dirty="0"/>
          </a:p>
        </p:txBody>
      </p:sp>
      <p:pic>
        <p:nvPicPr>
          <p:cNvPr id="10" name="Obrázek 9" descr="small-7-montaz_sdk_des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196753"/>
            <a:ext cx="3550533" cy="18002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004048" y="2996952"/>
            <a:ext cx="21451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https:// http://www.stavebniny-rychle.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algn="ctr"/>
            <a:r>
              <a:rPr lang="cs-CZ" sz="2600" dirty="0" smtClean="0">
                <a:cs typeface="Arial" pitchFamily="34" charset="0"/>
              </a:rPr>
              <a:t>Rekonstrukce střešní konstrukce objektu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24" descr="WP_20151022_02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5183853" cy="2800145"/>
          </a:xfrm>
          <a:prstGeom prst="rect">
            <a:avLst/>
          </a:prstGeom>
        </p:spPr>
      </p:pic>
      <p:pic>
        <p:nvPicPr>
          <p:cNvPr id="9" name="Obrázek 29" descr="Bez názvusefsefesf.png"/>
          <p:cNvPicPr>
            <a:picLocks noGrp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3717032"/>
            <a:ext cx="2664296" cy="259228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020272" y="443711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Vlastní fotodokumentace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6309320"/>
            <a:ext cx="2669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http://www.</a:t>
            </a:r>
            <a:r>
              <a:rPr lang="cs-CZ" sz="800" dirty="0" err="1" smtClean="0"/>
              <a:t>bramac.cz</a:t>
            </a:r>
            <a:r>
              <a:rPr lang="cs-CZ" sz="800" dirty="0" smtClean="0"/>
              <a:t>/produkty/</a:t>
            </a:r>
            <a:r>
              <a:rPr lang="cs-CZ" sz="800" dirty="0" err="1" smtClean="0"/>
              <a:t>keramicke</a:t>
            </a:r>
            <a:r>
              <a:rPr lang="cs-CZ" sz="800" dirty="0" smtClean="0"/>
              <a:t>-</a:t>
            </a:r>
            <a:r>
              <a:rPr lang="cs-CZ" sz="800" dirty="0" err="1" smtClean="0"/>
              <a:t>tasky</a:t>
            </a:r>
            <a:r>
              <a:rPr lang="cs-CZ" sz="800" dirty="0" smtClean="0"/>
              <a:t>/opal</a:t>
            </a:r>
            <a:endParaRPr lang="cs-CZ" sz="800" dirty="0"/>
          </a:p>
        </p:txBody>
      </p:sp>
      <p:sp>
        <p:nvSpPr>
          <p:cNvPr id="12" name="Obdélník 11"/>
          <p:cNvSpPr/>
          <p:nvPr/>
        </p:nvSpPr>
        <p:spPr>
          <a:xfrm>
            <a:off x="683568" y="1484784"/>
            <a:ext cx="197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 smtClean="0">
                <a:cs typeface="Arial" pitchFamily="34" charset="0"/>
              </a:rPr>
              <a:t>Střešní konstrukce: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2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u="sng" dirty="0" smtClean="0">
                <a:cs typeface="Arial" pitchFamily="34" charset="0"/>
              </a:rPr>
              <a:t>Drobné poruchy omítek:</a:t>
            </a:r>
            <a:r>
              <a:rPr lang="cs-CZ" dirty="0" smtClean="0">
                <a:cs typeface="Arial" pitchFamily="34" charset="0"/>
              </a:rPr>
              <a:t>			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dirty="0" smtClean="0">
                <a:cs typeface="Arial" pitchFamily="34" charset="0"/>
              </a:rPr>
              <a:t>						    </a:t>
            </a:r>
            <a:r>
              <a:rPr lang="cs-CZ" u="sng" dirty="0" smtClean="0">
                <a:cs typeface="Arial" pitchFamily="34" charset="0"/>
              </a:rPr>
              <a:t>Výměna starých oken a dveří: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u="sng" dirty="0" smtClean="0">
                <a:cs typeface="Arial" pitchFamily="34" charset="0"/>
              </a:rPr>
              <a:t>Rekonstrukce komínového tělesa: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algn="ctr"/>
            <a:r>
              <a:rPr lang="cs-CZ" sz="2800" dirty="0" smtClean="0">
                <a:cs typeface="Arial" pitchFamily="34" charset="0"/>
              </a:rPr>
              <a:t>Rekonstrukce ostatních částí objektu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8" name="Obrázek 25" descr="WP_20151022_01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3960440" cy="23042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419872" y="3861048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Vlastní fotodokumentace</a:t>
            </a:r>
            <a:endParaRPr lang="cs-CZ" sz="800" dirty="0"/>
          </a:p>
        </p:txBody>
      </p:sp>
      <p:pic>
        <p:nvPicPr>
          <p:cNvPr id="10" name="Obrázek 26" descr="WP_20151022_16_01_21_Pro (2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36" y="1988840"/>
            <a:ext cx="2830476" cy="312490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092280" y="515719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Vlastní fotodokumentace</a:t>
            </a:r>
            <a:endParaRPr lang="cs-CZ" sz="800" dirty="0"/>
          </a:p>
        </p:txBody>
      </p:sp>
      <p:pic>
        <p:nvPicPr>
          <p:cNvPr id="12" name="Obrázek 27" descr="WP_20151022_16_04_09_Pro (3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4365104"/>
            <a:ext cx="3620465" cy="198099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483768" y="6309320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Vlastní fotodokumentace</a:t>
            </a:r>
            <a:endParaRPr lang="cs-CZ" sz="800" dirty="0"/>
          </a:p>
        </p:txBody>
      </p:sp>
      <p:pic>
        <p:nvPicPr>
          <p:cNvPr id="14" name="Obrázek 31" descr="CKOP-realizace-web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4365104"/>
            <a:ext cx="1707634" cy="190897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6381328"/>
            <a:ext cx="20152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http://ciko-kominy.cz/nadstresni-casti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Seznámení se s jednotlivými způsoby rekonstrukcí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Přínos práce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Doporučil byste v případě rozšíření rodiny půdní prostor nad obytnou částí pro návrh půdní vestavby?</a:t>
            </a:r>
          </a:p>
          <a:p>
            <a:endParaRPr lang="cs-CZ" dirty="0" smtClean="0"/>
          </a:p>
          <a:p>
            <a:r>
              <a:rPr lang="cs-CZ" dirty="0" smtClean="0"/>
              <a:t>Jaké jsou výhody a nevýhody použití mědi na klempířské výrobky a jaké jsou jiné varianty materiálů?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Otázky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1772816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DĚKUJI ZA POZORNOST</a:t>
            </a: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Nadpis 1"/>
          <p:cNvSpPr txBox="1">
            <a:spLocks/>
          </p:cNvSpPr>
          <p:nvPr/>
        </p:nvSpPr>
        <p:spPr>
          <a:xfrm>
            <a:off x="0" y="414908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							</a:t>
            </a:r>
            <a:r>
              <a:rPr lang="cs-CZ" sz="28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Borovka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Jan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							9680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8229600" cy="4937760"/>
          </a:xfrm>
        </p:spPr>
        <p:txBody>
          <a:bodyPr>
            <a:normAutofit/>
          </a:bodyPr>
          <a:lstStyle/>
          <a:p>
            <a:endParaRPr lang="cs-CZ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 smtClean="0"/>
              <a:t>Motivace a důvody k řešení daného problému</a:t>
            </a:r>
          </a:p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Výzkumný problém</a:t>
            </a:r>
          </a:p>
          <a:p>
            <a:r>
              <a:rPr lang="cs-CZ" dirty="0" smtClean="0">
                <a:cs typeface="Arial" pitchFamily="34" charset="0"/>
              </a:rPr>
              <a:t>Použité metody</a:t>
            </a:r>
          </a:p>
          <a:p>
            <a:r>
              <a:rPr lang="cs-CZ" dirty="0" smtClean="0"/>
              <a:t>Popis objektu</a:t>
            </a:r>
          </a:p>
          <a:p>
            <a:r>
              <a:rPr lang="cs-CZ" dirty="0" smtClean="0"/>
              <a:t>Popis nevyhovujících stavebních částí objektu a jejich technologie rekonstrukce</a:t>
            </a:r>
          </a:p>
          <a:p>
            <a:r>
              <a:rPr lang="cs-CZ" dirty="0" smtClean="0"/>
              <a:t>Přínos práce</a:t>
            </a:r>
          </a:p>
          <a:p>
            <a:r>
              <a:rPr lang="cs-CZ" dirty="0" smtClean="0">
                <a:cs typeface="Arial" pitchFamily="34" charset="0"/>
              </a:rPr>
              <a:t>Otázky</a:t>
            </a:r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  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OBSAH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Motivace a důvody k řešení daného problému</a:t>
            </a:r>
            <a:endParaRPr lang="cs-CZ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632848" cy="4937760"/>
          </a:xfrm>
        </p:spPr>
        <p:txBody>
          <a:bodyPr>
            <a:normAutofit/>
          </a:bodyPr>
          <a:lstStyle/>
          <a:p>
            <a:pPr algn="just"/>
            <a:endParaRPr lang="cs-CZ" sz="2300" dirty="0" smtClean="0"/>
          </a:p>
          <a:p>
            <a:r>
              <a:rPr lang="cs-CZ" dirty="0" smtClean="0">
                <a:cs typeface="Arial" pitchFamily="34" charset="0"/>
              </a:rPr>
              <a:t>Spojitost tématu s praxí</a:t>
            </a:r>
          </a:p>
          <a:p>
            <a:pPr>
              <a:buNone/>
            </a:pPr>
            <a:endParaRPr lang="cs-CZ" dirty="0" smtClean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Prohloubení znalostí v dané problematice</a:t>
            </a:r>
          </a:p>
          <a:p>
            <a:endParaRPr lang="cs-CZ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2300" dirty="0" smtClean="0"/>
          </a:p>
          <a:p>
            <a:endParaRPr lang="cs-CZ" sz="2300" dirty="0"/>
          </a:p>
        </p:txBody>
      </p:sp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Cíl práce</a:t>
            </a:r>
            <a:endParaRPr lang="cs-CZ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488832" cy="4607966"/>
          </a:xfrm>
        </p:spPr>
        <p:txBody>
          <a:bodyPr>
            <a:normAutofit/>
          </a:bodyPr>
          <a:lstStyle/>
          <a:p>
            <a:r>
              <a:rPr lang="cs-CZ" dirty="0" smtClean="0"/>
              <a:t>Cílem bakalářské práce je návrh rekonstrukce jednotlivých částí a celků stavby na zvoleném objektu. </a:t>
            </a:r>
          </a:p>
          <a:p>
            <a:r>
              <a:rPr lang="cs-CZ" dirty="0" smtClean="0"/>
              <a:t>Dále bude zhodnocena možnost vybudování moderního rekreačního bydlení z daného objektu se snahou o zachování historické hodnoty domu. </a:t>
            </a:r>
          </a:p>
          <a:p>
            <a:r>
              <a:rPr lang="cs-CZ" dirty="0" smtClean="0"/>
              <a:t>Navržené rekonstrukční metody budou posouzeny z hlediska jejich výhod a nevýhod.</a:t>
            </a:r>
          </a:p>
          <a:p>
            <a:endParaRPr lang="cs-CZ" sz="23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Výzkumný problém</a:t>
            </a:r>
            <a:endParaRPr lang="cs-CZ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916832"/>
            <a:ext cx="8064896" cy="1800200"/>
          </a:xfrm>
        </p:spPr>
        <p:txBody>
          <a:bodyPr>
            <a:normAutofit/>
          </a:bodyPr>
          <a:lstStyle/>
          <a:p>
            <a:r>
              <a:rPr lang="cs-CZ" dirty="0" smtClean="0">
                <a:cs typeface="Arial" pitchFamily="34" charset="0"/>
              </a:rPr>
              <a:t>Popis nevyhovujících stavebních částí objektu</a:t>
            </a:r>
          </a:p>
          <a:p>
            <a:pPr>
              <a:buNone/>
            </a:pPr>
            <a:endParaRPr lang="cs-CZ" dirty="0" smtClean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Technologie rekonstrukce vad a poruch objektu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Metoda shromažďování informací:</a:t>
            </a:r>
          </a:p>
          <a:p>
            <a:pPr marL="109728" indent="0">
              <a:buNone/>
            </a:pPr>
            <a:r>
              <a:rPr lang="cs-CZ" dirty="0" smtClean="0">
                <a:cs typeface="Arial" pitchFamily="34" charset="0"/>
              </a:rPr>
              <a:t>  - normy, vyhlášky, technické listy, </a:t>
            </a:r>
            <a:r>
              <a:rPr lang="cs-CZ" dirty="0" smtClean="0"/>
              <a:t>odborné publikace, články, technické listy, internet</a:t>
            </a:r>
          </a:p>
          <a:p>
            <a:pPr>
              <a:buNone/>
            </a:pPr>
            <a:endParaRPr lang="cs-CZ" dirty="0" smtClean="0">
              <a:cs typeface="Arial" pitchFamily="34" charset="0"/>
            </a:endParaRPr>
          </a:p>
          <a:p>
            <a:r>
              <a:rPr lang="cs-CZ" dirty="0" smtClean="0">
                <a:cs typeface="Arial" pitchFamily="34" charset="0"/>
              </a:rPr>
              <a:t>Metoda projekční:</a:t>
            </a:r>
          </a:p>
          <a:p>
            <a:pPr marL="109728" indent="0">
              <a:buNone/>
            </a:pPr>
            <a:r>
              <a:rPr lang="cs-CZ" dirty="0" smtClean="0">
                <a:cs typeface="Arial" pitchFamily="34" charset="0"/>
              </a:rPr>
              <a:t>  - program </a:t>
            </a:r>
            <a:r>
              <a:rPr lang="cs-CZ" dirty="0" err="1" smtClean="0">
                <a:cs typeface="Arial" pitchFamily="34" charset="0"/>
              </a:rPr>
              <a:t>AutoCad</a:t>
            </a:r>
            <a:r>
              <a:rPr lang="cs-CZ" dirty="0" smtClean="0">
                <a:cs typeface="Arial" pitchFamily="34" charset="0"/>
              </a:rPr>
              <a:t> 2013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Použité metody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sz="2200" dirty="0" smtClean="0">
                <a:latin typeface="+mn-lt"/>
              </a:rPr>
              <a:t>Vesnické hospodářské stavení </a:t>
            </a:r>
            <a:r>
              <a:rPr lang="cs-CZ" sz="2200" dirty="0" err="1" smtClean="0">
                <a:latin typeface="+mn-lt"/>
              </a:rPr>
              <a:t>Štěpánovice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b="1" dirty="0" smtClean="0">
                <a:latin typeface="+mn-lt"/>
              </a:rPr>
              <a:t>	</a:t>
            </a:r>
            <a:r>
              <a:rPr lang="cs-CZ" sz="2000" dirty="0" smtClean="0">
                <a:latin typeface="+mn-lt"/>
              </a:rPr>
              <a:t>- </a:t>
            </a:r>
            <a:r>
              <a:rPr lang="cs-CZ" sz="2000" dirty="0" err="1" smtClean="0">
                <a:latin typeface="+mn-lt"/>
              </a:rPr>
              <a:t>p.č</a:t>
            </a:r>
            <a:r>
              <a:rPr lang="cs-CZ" sz="2000" dirty="0" smtClean="0">
                <a:latin typeface="+mn-lt"/>
              </a:rPr>
              <a:t>. 106/1 k.</a:t>
            </a:r>
            <a:r>
              <a:rPr lang="cs-CZ" sz="2000" dirty="0" err="1" smtClean="0">
                <a:latin typeface="+mn-lt"/>
              </a:rPr>
              <a:t>ú</a:t>
            </a:r>
            <a:r>
              <a:rPr lang="cs-CZ" sz="2000" dirty="0" smtClean="0">
                <a:latin typeface="+mn-lt"/>
              </a:rPr>
              <a:t>. </a:t>
            </a:r>
            <a:r>
              <a:rPr lang="cs-CZ" sz="2000" dirty="0" err="1" smtClean="0">
                <a:latin typeface="+mn-lt"/>
              </a:rPr>
              <a:t>Štěpánovice</a:t>
            </a:r>
            <a:r>
              <a:rPr lang="cs-CZ" sz="2000" dirty="0" smtClean="0">
                <a:latin typeface="+mn-lt"/>
              </a:rPr>
              <a:t> u Českých Budějovic</a:t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	- celková plocha pozemku 4308m</a:t>
            </a:r>
            <a:r>
              <a:rPr lang="cs-CZ" sz="2000" baseline="30000" dirty="0" smtClean="0">
                <a:latin typeface="+mn-lt"/>
              </a:rPr>
              <a:t>2</a:t>
            </a:r>
            <a:br>
              <a:rPr lang="cs-CZ" sz="2000" baseline="30000" dirty="0" smtClean="0">
                <a:latin typeface="+mn-lt"/>
              </a:rPr>
            </a:br>
            <a:r>
              <a:rPr lang="cs-CZ" sz="2000" baseline="30000" dirty="0" smtClean="0">
                <a:latin typeface="+mn-lt"/>
              </a:rPr>
              <a:t>	</a:t>
            </a:r>
            <a:r>
              <a:rPr lang="cs-CZ" sz="2000" dirty="0" smtClean="0">
                <a:latin typeface="+mn-lt"/>
              </a:rPr>
              <a:t>- zastavěná plocha pozemku a nádvoří 1476m</a:t>
            </a:r>
            <a:r>
              <a:rPr lang="cs-CZ" sz="2000" baseline="30000" dirty="0" smtClean="0">
                <a:latin typeface="+mn-lt"/>
              </a:rPr>
              <a:t>2</a:t>
            </a:r>
            <a:endParaRPr lang="cs-CZ" sz="28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objektu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7272808" cy="350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868144" y="6381328"/>
            <a:ext cx="3275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Zdroj: Vlastní fotodokumentace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cs typeface="Arial" pitchFamily="34" charset="0"/>
              </a:rPr>
              <a:t>Rekonstrukce svislých nosných konstrukcí</a:t>
            </a:r>
          </a:p>
          <a:p>
            <a:pPr lvl="3"/>
            <a:r>
              <a:rPr lang="cs-CZ" dirty="0" smtClean="0">
                <a:cs typeface="Arial" pitchFamily="34" charset="0"/>
              </a:rPr>
              <a:t>Sanace kamenného zdiva obytné části</a:t>
            </a:r>
          </a:p>
          <a:p>
            <a:pPr lvl="3"/>
            <a:r>
              <a:rPr lang="cs-CZ" dirty="0" smtClean="0">
                <a:cs typeface="Arial" pitchFamily="34" charset="0"/>
              </a:rPr>
              <a:t>Technologie provádění drenážních systémů</a:t>
            </a:r>
          </a:p>
          <a:p>
            <a:pPr lvl="3"/>
            <a:r>
              <a:rPr lang="cs-CZ" dirty="0" smtClean="0">
                <a:cs typeface="Arial" pitchFamily="34" charset="0"/>
              </a:rPr>
              <a:t>Technologie provádění zateplení obvodového zdiva</a:t>
            </a:r>
          </a:p>
          <a:p>
            <a:r>
              <a:rPr lang="cs-CZ" dirty="0" smtClean="0">
                <a:cs typeface="Arial" pitchFamily="34" charset="0"/>
              </a:rPr>
              <a:t>Rekonstrukce vnitřních svislých nenosných konstrukcí</a:t>
            </a:r>
          </a:p>
          <a:p>
            <a:pPr lvl="3"/>
            <a:r>
              <a:rPr lang="cs-CZ" dirty="0" smtClean="0">
                <a:cs typeface="Arial" pitchFamily="34" charset="0"/>
              </a:rPr>
              <a:t>Sanace vnitřních nenosných zdí</a:t>
            </a:r>
          </a:p>
          <a:p>
            <a:r>
              <a:rPr lang="cs-CZ" dirty="0" smtClean="0">
                <a:cs typeface="Arial" pitchFamily="34" charset="0"/>
              </a:rPr>
              <a:t>Rekonstrukce vodorovných konstrukcí</a:t>
            </a:r>
          </a:p>
          <a:p>
            <a:pPr lvl="3"/>
            <a:r>
              <a:rPr lang="cs-CZ" dirty="0" smtClean="0">
                <a:cs typeface="Arial" pitchFamily="34" charset="0"/>
              </a:rPr>
              <a:t>Stropní konstrukce</a:t>
            </a:r>
          </a:p>
          <a:p>
            <a:pPr lvl="3"/>
            <a:r>
              <a:rPr lang="cs-CZ" dirty="0" smtClean="0">
                <a:cs typeface="Arial" pitchFamily="34" charset="0"/>
              </a:rPr>
              <a:t>Podlahové konstrukce</a:t>
            </a:r>
          </a:p>
          <a:p>
            <a:r>
              <a:rPr lang="cs-CZ" dirty="0" smtClean="0">
                <a:cs typeface="Arial" pitchFamily="34" charset="0"/>
              </a:rPr>
              <a:t>Rekonstrukce střešní konstrukce objektu</a:t>
            </a:r>
          </a:p>
          <a:p>
            <a:r>
              <a:rPr lang="cs-CZ" dirty="0" smtClean="0">
                <a:cs typeface="Arial" pitchFamily="34" charset="0"/>
              </a:rPr>
              <a:t>Rekonstrukce ostatních částí objektu</a:t>
            </a:r>
          </a:p>
          <a:p>
            <a:endParaRPr lang="cs-CZ" dirty="0" smtClean="0"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 fontScale="62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cs-CZ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nevyhovujících stavebních částí objektu a jejich technologie rekonstrukce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u="sng" dirty="0" smtClean="0">
                <a:cs typeface="Arial" pitchFamily="34" charset="0"/>
              </a:rPr>
              <a:t>Sanace kamenného zdiva obytné části: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dirty="0" smtClean="0">
                <a:cs typeface="Arial" pitchFamily="34" charset="0"/>
              </a:rPr>
              <a:t>							</a:t>
            </a:r>
            <a:r>
              <a:rPr lang="cs-CZ" u="sng" dirty="0" smtClean="0">
                <a:cs typeface="Arial" pitchFamily="34" charset="0"/>
              </a:rPr>
              <a:t>Technologie provádění 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u="sng" dirty="0" smtClean="0">
                <a:cs typeface="Arial" pitchFamily="34" charset="0"/>
              </a:rPr>
              <a:t>							drenážních systémů: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dirty="0" smtClean="0">
              <a:cs typeface="Arial" pitchFamily="34" charset="0"/>
            </a:endParaRP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u="sng" dirty="0" smtClean="0">
                <a:cs typeface="Arial" pitchFamily="34" charset="0"/>
              </a:rPr>
              <a:t>Technologie provádění zateplení obvodového zdiva:</a:t>
            </a:r>
          </a:p>
          <a:p>
            <a:pPr marL="274320" lvl="3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cs-CZ" dirty="0" smtClean="0">
                <a:cs typeface="Arial" pitchFamily="34" charset="0"/>
              </a:rPr>
              <a:t>	</a:t>
            </a:r>
            <a:r>
              <a:rPr lang="cs-CZ" sz="1400" dirty="0" smtClean="0">
                <a:cs typeface="Arial" pitchFamily="34" charset="0"/>
              </a:rPr>
              <a:t>- zateplovací systém ETIC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anchor="b" anchorCtr="0">
            <a:normAutofit/>
          </a:bodyPr>
          <a:lstStyle/>
          <a:p>
            <a:pPr algn="ctr"/>
            <a:r>
              <a:rPr lang="cs-CZ" sz="2600" dirty="0" smtClean="0">
                <a:cs typeface="Arial" pitchFamily="34" charset="0"/>
              </a:rPr>
              <a:t>Rekonstrukce svislých nosných konstrukcí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9" name="Obrázek 36" descr="WP_20151015_00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3888432" cy="2160240"/>
          </a:xfrm>
          <a:prstGeom prst="rect">
            <a:avLst/>
          </a:prstGeom>
        </p:spPr>
      </p:pic>
      <p:pic>
        <p:nvPicPr>
          <p:cNvPr id="10" name="Obrázek 16" descr="podrezani-zdiva-lanem-0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1944216" cy="280831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923928" y="3861048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Vlastní fotodokumentace</a:t>
            </a:r>
            <a:endParaRPr lang="cs-CZ" sz="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4653136"/>
            <a:ext cx="3340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http://www.sanace-zdiva.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podrezani</a:t>
            </a:r>
            <a:r>
              <a:rPr lang="cs-CZ" sz="800" dirty="0" smtClean="0"/>
              <a:t>-zdiva-</a:t>
            </a:r>
            <a:r>
              <a:rPr lang="cs-CZ" sz="800" dirty="0" err="1" smtClean="0"/>
              <a:t>diamantovym</a:t>
            </a:r>
            <a:r>
              <a:rPr lang="cs-CZ" sz="800" dirty="0" smtClean="0"/>
              <a:t>-lanem.</a:t>
            </a:r>
            <a:r>
              <a:rPr lang="cs-CZ" sz="800" dirty="0" err="1" smtClean="0"/>
              <a:t>html</a:t>
            </a:r>
            <a:endParaRPr lang="cs-CZ" sz="800" dirty="0"/>
          </a:p>
        </p:txBody>
      </p:sp>
      <p:pic>
        <p:nvPicPr>
          <p:cNvPr id="15" name="Obrázek 20" descr="12127 (2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2348880"/>
            <a:ext cx="3707904" cy="280831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868144" y="5157192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Zdroj: https://www.mt-nabytek.cz/ocima-architekta/487-ocima-architekta--objevili-jste-vlhkost-ve-zdech-vime-jak-se-ji-zbavit.html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9080</TotalTime>
  <Words>384</Words>
  <Application>Microsoft Office PowerPoint</Application>
  <PresentationFormat>Předvádění na obrazovce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Původ</vt:lpstr>
      <vt:lpstr>REKONSTRUKCE STARÉHO VESNICKÉHO DOMU</vt:lpstr>
      <vt:lpstr>Snímek 2</vt:lpstr>
      <vt:lpstr>   Motivace a důvody k řešení daného problému</vt:lpstr>
      <vt:lpstr>   Cíl práce</vt:lpstr>
      <vt:lpstr> Výzkumný problém</vt:lpstr>
      <vt:lpstr>Snímek 6</vt:lpstr>
      <vt:lpstr>Vesnické hospodářské stavení Štěpánovice  - p.č. 106/1 k.ú. Štěpánovice u Českých Budějovic  - celková plocha pozemku 4308m2  - zastavěná plocha pozemku a nádvoří 1476m2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RODINNÝ DŮM V ZEMI</dc:title>
  <dc:creator>Michalka</dc:creator>
  <cp:lastModifiedBy>Honza</cp:lastModifiedBy>
  <cp:revision>481</cp:revision>
  <dcterms:created xsi:type="dcterms:W3CDTF">2016-01-06T20:43:16Z</dcterms:created>
  <dcterms:modified xsi:type="dcterms:W3CDTF">2017-01-31T22:51:32Z</dcterms:modified>
</cp:coreProperties>
</file>