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A003DF0-EE8E-4FCE-B760-C4C1614F7C39}">
          <p14:sldIdLst>
            <p14:sldId id="256"/>
            <p14:sldId id="257"/>
            <p14:sldId id="258"/>
            <p14:sldId id="259"/>
            <p14:sldId id="262"/>
            <p14:sldId id="263"/>
            <p14:sldId id="264"/>
            <p14:sldId id="265"/>
            <p14:sldId id="269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1F5A3-F050-4FE7-8EE5-8B1D535DF059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E552-8222-49C6-B40F-8F7702934E6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98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Dobrý den, jmenuji se Jiří Kejšar a vítejte na prezentaci mé BP na téma „Anodická oxidace hliníku jako protikorozní ochrana strojírenských dílů vyrobených z hliníku a hliníkových slitin“. </a:t>
            </a:r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E552-8222-49C6-B40F-8F7702934E6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44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první části prezentace uvedu cíle práce a výzkumný problém. Poté přejdeme k praktické části, dále výsledky a závěr.</a:t>
            </a:r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E552-8222-49C6-B40F-8F7702934E6E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46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bakalářské práce bylo seznámit se s technologií anodické oxidace, určit vhodnost použití technologie a určit základní parametry ovlivňující vytvořenou vrstvu.</a:t>
            </a:r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E552-8222-49C6-B40F-8F7702934E6E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97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Mnohé současné práce zaměřené na vysvětlení mechanizmu anodické oxidace hliníku vycházejí z předpokladů, že pro anodickou oxidace vždy platí Faradayův zákon. Z toho jsem vyvodil první hypotézu. Proces anodické oxidace se řídí Faradayovým zákonem, která byla na základě experimentů vyvrácena.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Druhá hypotéza „složení elektrolytu má zásadní vliv na tloušťku oxidové vrstvy byla potvrzena.</a:t>
            </a:r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E552-8222-49C6-B40F-8F7702934E6E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44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E552-8222-49C6-B40F-8F7702934E6E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55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Výsledky měření a měřené podmínky experimentů byly průběžně zanášeny do tabulek k dalšímu zpracování. Pro samotné vyhodnocení výsledků byla použita grafická metoda ve formě spojnicových grafů vytvořených v Matlabu. Spojnicových grafů bylo použito pro přehlednost výsledků. Z grafu podmínek v prvních třech minutách průběhu experimentu lze vyčíst samotný průběh vzniku oxidové vrstvy, a to z křivky elektrického proudu, na grafu modře, uvedeného v miliampérech. Tento jev je možno rozdělit do tří fází. První fází je charakteristický nárůst anodického potenciálu. V tomto stádiu se vytvářejí zárodky oxidových buněk a také plošná bariérová vrstva. První buňky se vytvářejí v uzlech hranic mezi krystaly povrchu hliníku. Další oxidové buňky se vytvářejí i podél těchto hranic. Vznik oxidových buněk na těchto místech je způsoben tím, že tyto oblasti mají vyšší chemický potenciál a vysokou koncentraci krystalografických defektů. V této fázi lineárního růstu napětí se rozměry buněk zvětšují přímou úměrou k růstu napětí a množství buněk V grafu lze pozorovat jako skokový nárůst hodnot elektrického proudu. V druhé fázi nedochází k poklesu anodického potenciálu. Oxidové buňky narůstají, ale rychlost procesu se podstatně snižuje. V grafu lze pozorovat jako náhlý pokles hodnot elektrického proudu. Ve třetí fázi zůstává hodnosta anodického potenciálu zachována. Vrstva anodicky oxidovaného hliníku roste a její strukturu tvoří pórovité buňky. Výše popsaný pokles je výsledkem procesu vytváření bariérové. Následný růst hodnot proudu a jejich ustálení je výsledkem průběhu proudu při tvorbě pórů.</a:t>
            </a:r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7E552-8222-49C6-B40F-8F7702934E6E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50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14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823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00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90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8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871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77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59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45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660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98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7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57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338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299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549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65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7C82B0-3933-497B-8F3C-EC257DC5954C}" type="datetimeFigureOut">
              <a:rPr lang="de-DE" smtClean="0"/>
              <a:t>01.02.2017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821-3790-45E2-A29E-D55ACAB70800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254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43883"/>
            <a:ext cx="9144000" cy="3066080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+mn-lt"/>
              </a:rPr>
              <a:t>Anodická oxidace hliníku jako protikorozní ochrana strojírenských dílů vyrobených z hliníku a hliníkových slitin</a:t>
            </a:r>
            <a:endParaRPr lang="de-DE" sz="40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2223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Autor: Jiří Kejšar</a:t>
            </a:r>
          </a:p>
          <a:p>
            <a:r>
              <a:rPr lang="cs-CZ" dirty="0"/>
              <a:t>Vedoucí práce: Ing. Miroslav Gombár, ph. D.</a:t>
            </a:r>
          </a:p>
          <a:p>
            <a:r>
              <a:rPr lang="cs-CZ" dirty="0"/>
              <a:t>Oponent: </a:t>
            </a:r>
            <a:r>
              <a:rPr lang="nl-NL" dirty="0"/>
              <a:t>prof. Ing. Jaromír Kadlec, CSc.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2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54955" y="2069431"/>
            <a:ext cx="8825658" cy="1225659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de-DE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54955" y="3660850"/>
            <a:ext cx="8825658" cy="861420"/>
          </a:xfrm>
        </p:spPr>
        <p:txBody>
          <a:bodyPr/>
          <a:lstStyle/>
          <a:p>
            <a:pPr algn="ctr"/>
            <a:r>
              <a:rPr lang="cs-CZ" dirty="0"/>
              <a:t>Jiří Kejšar</a:t>
            </a:r>
            <a:endParaRPr lang="de-DE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5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Zkoušky korozní odolnosti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/>
              <a:t>Solnou mlhou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pH neutrální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S kyselinou octovou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S chloridem měďnatým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V umělých atmosférách</a:t>
            </a:r>
          </a:p>
          <a:p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Důležité vlastnosti oxidové vrstvy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800" dirty="0"/>
              <a:t>Korozní odolnost</a:t>
            </a:r>
          </a:p>
          <a:p>
            <a:pPr>
              <a:lnSpc>
                <a:spcPct val="200000"/>
              </a:lnSpc>
            </a:pPr>
            <a:r>
              <a:rPr lang="cs-CZ" sz="2800" dirty="0"/>
              <a:t>Mikrotvrdost</a:t>
            </a:r>
          </a:p>
          <a:p>
            <a:pPr>
              <a:lnSpc>
                <a:spcPct val="200000"/>
              </a:lnSpc>
            </a:pPr>
            <a:r>
              <a:rPr lang="cs-CZ" sz="2800" dirty="0"/>
              <a:t>Zvýšená elektrická rezistivita</a:t>
            </a:r>
          </a:p>
          <a:p>
            <a:pPr>
              <a:lnSpc>
                <a:spcPct val="200000"/>
              </a:lnSpc>
            </a:pPr>
            <a:r>
              <a:rPr lang="cs-CZ" sz="2800" dirty="0"/>
              <a:t>Optické vlastnosti</a:t>
            </a:r>
            <a:endParaRPr lang="de-DE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5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prezentace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2800" dirty="0"/>
              <a:t>Cíl práce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2800" dirty="0"/>
              <a:t>Praktická část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2800" dirty="0"/>
              <a:t>Výsledky projektu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2800" dirty="0"/>
              <a:t>Závěry práce</a:t>
            </a:r>
            <a:endParaRPr lang="de-DE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96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práce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3200" dirty="0"/>
              <a:t>Seznámení s technologií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3200" dirty="0"/>
              <a:t>Vhodnost použití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3200" dirty="0"/>
              <a:t>Základní parametry</a:t>
            </a:r>
            <a:endParaRPr lang="de-DE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3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Hypotézy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cs-CZ" sz="3600" dirty="0"/>
              <a:t>Hypotéza 1: Faradayův zákon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sz="3600" dirty="0"/>
              <a:t>Hypotéza 2: složení elektrolytu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69000"/>
                  <a:hueMod val="91000"/>
                  <a:satMod val="164000"/>
                  <a:lumMod val="74000"/>
                </a:schemeClr>
                <a:schemeClr val="bg2">
                  <a:hueMod val="124000"/>
                  <a:satMod val="140000"/>
                  <a:lumMod val="14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9" name="Picture 1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Metodika měření vrstvy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50668" y="2438400"/>
                <a:ext cx="6249784" cy="3809999"/>
              </a:xfr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r>
                  <a:rPr lang="en-US" sz="2800" dirty="0"/>
                  <a:t>Měřidlo: MINITEST 4000 </a:t>
                </a:r>
                <a:endParaRPr lang="cs-CZ" sz="2800" dirty="0"/>
              </a:p>
              <a:p>
                <a:r>
                  <a:rPr lang="cs-CZ" sz="2800" dirty="0"/>
                  <a:t>Systém měření:</a:t>
                </a:r>
              </a:p>
              <a:p>
                <a:pPr lvl="2"/>
                <a:r>
                  <a:rPr lang="cs-CZ" sz="2800" dirty="0"/>
                  <a:t> 5x oxidová vrstva</a:t>
                </a:r>
              </a:p>
              <a:p>
                <a:pPr lvl="2"/>
                <a:r>
                  <a:rPr lang="cs-CZ" sz="2800" dirty="0"/>
                  <a:t> 2x referenční etalon</a:t>
                </a:r>
              </a:p>
              <a:p>
                <a:r>
                  <a:rPr lang="cs-CZ" sz="2800" b="0" dirty="0"/>
                  <a:t>Tloušťka vrstvy: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</a:rPr>
                                  <m:t>𝑚𝑖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</m:sub>
                    </m:sSub>
                  </m:oMath>
                </a14:m>
                <a:endParaRPr lang="cs-CZ" sz="2800" dirty="0"/>
              </a:p>
              <a:p>
                <a:r>
                  <a:rPr lang="cs-CZ" sz="2800" dirty="0"/>
                  <a:t>Chyba měření: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𝑒𝑡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𝑒𝑡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𝑒𝑡</m:t>
                                </m:r>
                              </m:e>
                              <m:sub>
                                <m:r>
                                  <a:rPr lang="cs-CZ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0668" y="2438400"/>
                <a:ext cx="6249784" cy="3809999"/>
              </a:xfrm>
              <a:blipFill>
                <a:blip r:embed="rId8"/>
                <a:stretch>
                  <a:fillRect l="-976" t="-14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3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3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69000"/>
                  <a:hueMod val="91000"/>
                  <a:satMod val="164000"/>
                  <a:lumMod val="74000"/>
                </a:schemeClr>
                <a:schemeClr val="bg2">
                  <a:hueMod val="124000"/>
                  <a:satMod val="140000"/>
                  <a:lumMod val="14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28" name="Picture 12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9" name="Picture 12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0" name="Oval 1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1" name="Picture 13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2" name="Picture 13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33" name="Rectangle 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6" name="Rectangle 1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96" y="1199341"/>
            <a:ext cx="6059986" cy="2378544"/>
          </a:xfrm>
          <a:prstGeom prst="rect">
            <a:avLst/>
          </a:prstGeom>
          <a:effectLst/>
        </p:spPr>
      </p:pic>
      <p:sp>
        <p:nvSpPr>
          <p:cNvPr id="137" name="Rectangle 1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30" y="4111284"/>
            <a:ext cx="6045889" cy="2342781"/>
          </a:xfrm>
          <a:prstGeom prst="rect">
            <a:avLst/>
          </a:prstGeom>
          <a:effectLst/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Podmínky experimentu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half" idx="1"/>
          </p:nvPr>
        </p:nvSpPr>
        <p:spPr>
          <a:xfrm>
            <a:off x="646113" y="2052918"/>
            <a:ext cx="4165146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/>
              <a:t>Grafická</a:t>
            </a:r>
            <a:r>
              <a:rPr lang="en-US" sz="2400" dirty="0"/>
              <a:t> </a:t>
            </a:r>
            <a:r>
              <a:rPr lang="en-US" sz="2400" dirty="0" err="1"/>
              <a:t>metoda</a:t>
            </a:r>
            <a:r>
              <a:rPr lang="en-US" sz="2400" dirty="0"/>
              <a:t>: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Přehlednost</a:t>
            </a:r>
            <a:endParaRPr lang="en-US" sz="2400" dirty="0"/>
          </a:p>
          <a:p>
            <a:pPr>
              <a:lnSpc>
                <a:spcPct val="200000"/>
              </a:lnSpc>
            </a:pPr>
            <a:r>
              <a:rPr lang="en-US" sz="2400" dirty="0" err="1"/>
              <a:t>Průběh</a:t>
            </a:r>
            <a:r>
              <a:rPr lang="en-US" sz="2400" dirty="0"/>
              <a:t> </a:t>
            </a:r>
            <a:r>
              <a:rPr lang="en-US" sz="2400" dirty="0" err="1"/>
              <a:t>proudu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0003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Faradayův zákon</a:t>
            </a:r>
            <a:endParaRPr lang="de-D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46111" y="1798333"/>
            <a:ext cx="4396338" cy="576262"/>
          </a:xfrm>
        </p:spPr>
        <p:txBody>
          <a:bodyPr/>
          <a:lstStyle/>
          <a:p>
            <a:pPr algn="ctr"/>
            <a:r>
              <a:rPr lang="cs-CZ" sz="2800" dirty="0"/>
              <a:t>Experiment č. 30</a:t>
            </a:r>
            <a:endParaRPr lang="de-DE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47178" y="1798333"/>
            <a:ext cx="4396339" cy="576262"/>
          </a:xfrm>
        </p:spPr>
        <p:txBody>
          <a:bodyPr/>
          <a:lstStyle/>
          <a:p>
            <a:pPr algn="ctr"/>
            <a:r>
              <a:rPr lang="cs-CZ" sz="2800" dirty="0"/>
              <a:t>Experiment č. 14</a:t>
            </a:r>
            <a:endParaRPr lang="de-DE" sz="28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3498044"/>
            <a:ext cx="5381346" cy="2236931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9" y="3498045"/>
            <a:ext cx="5311842" cy="223692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53216" y="2374595"/>
            <a:ext cx="3549370" cy="945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Klesající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Řídí se podle zákona</a:t>
            </a:r>
            <a:endParaRPr lang="de-DE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19235" y="2378271"/>
            <a:ext cx="3882794" cy="945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Náhodně/stoupající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Neřídí se podle zákona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13009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Vliv elektrolytu</a:t>
            </a:r>
            <a:endParaRPr lang="de-DE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68806" y="1741024"/>
            <a:ext cx="4396338" cy="576262"/>
          </a:xfrm>
        </p:spPr>
        <p:txBody>
          <a:bodyPr/>
          <a:lstStyle/>
          <a:p>
            <a:pPr algn="ctr"/>
            <a:r>
              <a:rPr lang="cs-CZ" sz="2800" dirty="0"/>
              <a:t>Experiment</a:t>
            </a:r>
            <a:r>
              <a:rPr lang="cs-CZ" dirty="0"/>
              <a:t> č. 17</a:t>
            </a:r>
            <a:endParaRPr lang="de-DE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" y="3519987"/>
            <a:ext cx="5264252" cy="2232743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53037" y="1741024"/>
            <a:ext cx="4396339" cy="576262"/>
          </a:xfrm>
        </p:spPr>
        <p:txBody>
          <a:bodyPr/>
          <a:lstStyle/>
          <a:p>
            <a:pPr algn="ctr"/>
            <a:r>
              <a:rPr lang="cs-CZ" sz="2800" dirty="0"/>
              <a:t>Experiment</a:t>
            </a:r>
            <a:r>
              <a:rPr lang="cs-CZ" dirty="0"/>
              <a:t> č. 18</a:t>
            </a:r>
            <a:endParaRPr lang="de-DE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4" y="3499418"/>
            <a:ext cx="5193067" cy="225331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10531" y="2608269"/>
            <a:ext cx="264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Kyselina sírová</a:t>
            </a:r>
            <a:endParaRPr lang="de-DE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26351" y="2400520"/>
            <a:ext cx="3488455" cy="945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Kyselina sírová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Kyselina ethandiová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85417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Závěry práce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780674"/>
            <a:ext cx="8946541" cy="46682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Hypotéza 1: vyvrácena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Hypotéza 2: potvrzena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Doporučení pro praxi: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Výzkum elektrolytů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Mechanizmus vytváření oxidové vrstvy</a:t>
            </a:r>
          </a:p>
          <a:p>
            <a:pPr lvl="1">
              <a:lnSpc>
                <a:spcPct val="150000"/>
              </a:lnSpc>
            </a:pPr>
            <a:r>
              <a:rPr lang="cs-CZ" sz="2400" dirty="0"/>
              <a:t>Optimalizace procesu</a:t>
            </a:r>
          </a:p>
          <a:p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2" y="443883"/>
            <a:ext cx="691973" cy="6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1512</TotalTime>
  <Words>305</Words>
  <Application>Microsoft Office PowerPoint</Application>
  <PresentationFormat>Širokoúhlá obrazovka</PresentationFormat>
  <Paragraphs>72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Wingdings 3</vt:lpstr>
      <vt:lpstr>Ion</vt:lpstr>
      <vt:lpstr>Anodická oxidace hliníku jako protikorozní ochrana strojírenských dílů vyrobených z hliníku a hliníkových slitin</vt:lpstr>
      <vt:lpstr>Osnova prezentace</vt:lpstr>
      <vt:lpstr>Cíl práce</vt:lpstr>
      <vt:lpstr>Hypotézy</vt:lpstr>
      <vt:lpstr>Metodika měření vrstvy</vt:lpstr>
      <vt:lpstr>Podmínky experimentu</vt:lpstr>
      <vt:lpstr>Faradayův zákon</vt:lpstr>
      <vt:lpstr>Vliv elektrolytu</vt:lpstr>
      <vt:lpstr>Závěry práce</vt:lpstr>
      <vt:lpstr>Děkuji za pozornost</vt:lpstr>
      <vt:lpstr>Zkoušky korozní odolnosti</vt:lpstr>
      <vt:lpstr>Důležité vlastnosti oxidové vrstvy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Anodická oxidace hliníku jako protikorozní ochrana strojírenských dílů vyrobených z hliníku a hliníkových slitin</dc:title>
  <dc:creator>Nutkick</dc:creator>
  <cp:lastModifiedBy>Nutkick</cp:lastModifiedBy>
  <cp:revision>38</cp:revision>
  <dcterms:created xsi:type="dcterms:W3CDTF">2017-01-24T16:36:06Z</dcterms:created>
  <dcterms:modified xsi:type="dcterms:W3CDTF">2017-02-01T18:03:51Z</dcterms:modified>
  <cp:contentStatus/>
</cp:coreProperties>
</file>