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9" r:id="rId10"/>
    <p:sldId id="268" r:id="rId11"/>
    <p:sldId id="267" r:id="rId12"/>
    <p:sldId id="263" r:id="rId13"/>
    <p:sldId id="264" r:id="rId14"/>
    <p:sldId id="271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Se_it_aplikace_Microsoft_Office_Excel_2007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Se_it_aplikace_Microsoft_Office_Excel_2007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Se_it_aplikace_Microsoft_Office_Excel_2007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Se_it_aplikace_Microsoft_Office_Excel_2007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Se_it_aplikace_Microsoft_Office_Excel_2007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Se_it_aplikace_Microsoft_Office_Excel_2007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Se_it_aplikace_Microsoft_Office_Excel_2007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Jak často využívají MHD</c:v>
                </c:pt>
              </c:strCache>
            </c:strRef>
          </c:tx>
          <c:cat>
            <c:strRef>
              <c:f>List1!$A$2:$A$5</c:f>
              <c:strCache>
                <c:ptCount val="4"/>
                <c:pt idx="0">
                  <c:v>Denně</c:v>
                </c:pt>
                <c:pt idx="1">
                  <c:v>Několikrát v týdnu</c:v>
                </c:pt>
                <c:pt idx="2">
                  <c:v>Výjimečně</c:v>
                </c:pt>
                <c:pt idx="3">
                  <c:v>necestuji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0.47000000000000008</c:v>
                </c:pt>
                <c:pt idx="1">
                  <c:v>0.17</c:v>
                </c:pt>
                <c:pt idx="2">
                  <c:v>0.36000000000000032</c:v>
                </c:pt>
                <c:pt idx="3">
                  <c:v>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spPr>
    <a:noFill/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Za jakým důvodem MHD používají </c:v>
                </c:pt>
              </c:strCache>
            </c:strRef>
          </c:tx>
          <c:cat>
            <c:strRef>
              <c:f>List1!$A$2:$A$5</c:f>
              <c:strCache>
                <c:ptCount val="4"/>
                <c:pt idx="0">
                  <c:v>Škola/zaměstnaní</c:v>
                </c:pt>
                <c:pt idx="1">
                  <c:v>Úřady</c:v>
                </c:pt>
                <c:pt idx="2">
                  <c:v>Lékař</c:v>
                </c:pt>
                <c:pt idx="3">
                  <c:v>jiné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0.51</c:v>
                </c:pt>
                <c:pt idx="1">
                  <c:v>0</c:v>
                </c:pt>
                <c:pt idx="2">
                  <c:v>6.0000000000000032E-2</c:v>
                </c:pt>
                <c:pt idx="3">
                  <c:v>0.43000000000000038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Jaký typ jízdného používáte</c:v>
                </c:pt>
              </c:strCache>
            </c:strRef>
          </c:tx>
          <c:cat>
            <c:strRef>
              <c:f>List1!$A$2:$A$5</c:f>
              <c:strCache>
                <c:ptCount val="4"/>
                <c:pt idx="0">
                  <c:v>Předplacenou kartu</c:v>
                </c:pt>
                <c:pt idx="1">
                  <c:v>hotovost</c:v>
                </c:pt>
                <c:pt idx="2">
                  <c:v>ZTP</c:v>
                </c:pt>
                <c:pt idx="3">
                  <c:v>Volné jízdné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0.56000000000000005</c:v>
                </c:pt>
                <c:pt idx="1">
                  <c:v>0.37000000000000038</c:v>
                </c:pt>
                <c:pt idx="2">
                  <c:v>0</c:v>
                </c:pt>
                <c:pt idx="3">
                  <c:v>7.0000000000000021E-2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Jaký druh dokladu o zaplacení Vám vyhovuje více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elektronický</c:v>
                </c:pt>
                <c:pt idx="1">
                  <c:v>papírový</c:v>
                </c:pt>
              </c:strCache>
            </c:strRef>
          </c:cat>
          <c:val>
            <c:numRef>
              <c:f>List1!$B$2:$B$3</c:f>
              <c:numCache>
                <c:formatCode>0%</c:formatCode>
                <c:ptCount val="2"/>
                <c:pt idx="0">
                  <c:v>0.13</c:v>
                </c:pt>
                <c:pt idx="1">
                  <c:v>0.87000000000000266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layout>
        <c:manualLayout>
          <c:xMode val="edge"/>
          <c:yMode val="edge"/>
          <c:x val="0.42516149766993427"/>
          <c:y val="1.9642228626261429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Jízdní řád </c:v>
                </c:pt>
              </c:strCache>
            </c:strRef>
          </c:tx>
          <c:cat>
            <c:strRef>
              <c:f>List1!$A$2:$A$4</c:f>
              <c:strCache>
                <c:ptCount val="3"/>
                <c:pt idx="0">
                  <c:v>Elektronický</c:v>
                </c:pt>
                <c:pt idx="1">
                  <c:v>Kapesní(knížka)</c:v>
                </c:pt>
                <c:pt idx="2">
                  <c:v>Veřejný (na zastávkách)</c:v>
                </c:pt>
              </c:strCache>
            </c:strRef>
          </c:cat>
          <c:val>
            <c:numRef>
              <c:f>List1!$B$2:$B$4</c:f>
              <c:numCache>
                <c:formatCode>0%</c:formatCode>
                <c:ptCount val="3"/>
                <c:pt idx="0">
                  <c:v>0.35000000000000031</c:v>
                </c:pt>
                <c:pt idx="1">
                  <c:v>7.0000000000000021E-2</c:v>
                </c:pt>
                <c:pt idx="2">
                  <c:v>0.58000000000000007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>
        <c:manualLayout>
          <c:layoutTarget val="inner"/>
          <c:xMode val="edge"/>
          <c:yMode val="edge"/>
          <c:x val="0.12299959900845728"/>
          <c:y val="6.3898887639045124E-2"/>
          <c:w val="0.78939741907261596"/>
          <c:h val="0.70014123234596048"/>
        </c:manualLayout>
      </c:layout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ANO</c:v>
                </c:pt>
              </c:strCache>
            </c:strRef>
          </c:tx>
          <c:cat>
            <c:strRef>
              <c:f>List1!$A$2:$A$7</c:f>
              <c:strCache>
                <c:ptCount val="6"/>
                <c:pt idx="0">
                  <c:v>cena</c:v>
                </c:pt>
                <c:pt idx="1">
                  <c:v>počet zastávek</c:v>
                </c:pt>
                <c:pt idx="2">
                  <c:v>doba jízdy</c:v>
                </c:pt>
                <c:pt idx="3">
                  <c:v>trasa</c:v>
                </c:pt>
                <c:pt idx="4">
                  <c:v>číslo autobusu</c:v>
                </c:pt>
                <c:pt idx="5">
                  <c:v>bezbariérovost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37</c:v>
                </c:pt>
                <c:pt idx="1">
                  <c:v>94</c:v>
                </c:pt>
                <c:pt idx="2">
                  <c:v>70</c:v>
                </c:pt>
                <c:pt idx="3">
                  <c:v>80</c:v>
                </c:pt>
                <c:pt idx="4">
                  <c:v>90</c:v>
                </c:pt>
                <c:pt idx="5">
                  <c:v>40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NE</c:v>
                </c:pt>
              </c:strCache>
            </c:strRef>
          </c:tx>
          <c:cat>
            <c:strRef>
              <c:f>List1!$A$2:$A$7</c:f>
              <c:strCache>
                <c:ptCount val="6"/>
                <c:pt idx="0">
                  <c:v>cena</c:v>
                </c:pt>
                <c:pt idx="1">
                  <c:v>počet zastávek</c:v>
                </c:pt>
                <c:pt idx="2">
                  <c:v>doba jízdy</c:v>
                </c:pt>
                <c:pt idx="3">
                  <c:v>trasa</c:v>
                </c:pt>
                <c:pt idx="4">
                  <c:v>číslo autobusu</c:v>
                </c:pt>
                <c:pt idx="5">
                  <c:v>bezbariérovost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  <c:pt idx="0">
                  <c:v>63</c:v>
                </c:pt>
                <c:pt idx="1">
                  <c:v>6</c:v>
                </c:pt>
                <c:pt idx="2">
                  <c:v>30</c:v>
                </c:pt>
                <c:pt idx="3">
                  <c:v>20</c:v>
                </c:pt>
                <c:pt idx="4">
                  <c:v>10</c:v>
                </c:pt>
                <c:pt idx="5">
                  <c:v>60</c:v>
                </c:pt>
              </c:numCache>
            </c:numRef>
          </c:val>
        </c:ser>
        <c:axId val="74768768"/>
        <c:axId val="74770304"/>
      </c:barChart>
      <c:catAx>
        <c:axId val="74768768"/>
        <c:scaling>
          <c:orientation val="minMax"/>
        </c:scaling>
        <c:axPos val="b"/>
        <c:tickLblPos val="nextTo"/>
        <c:crossAx val="74770304"/>
        <c:crossesAt val="0"/>
        <c:auto val="1"/>
        <c:lblAlgn val="ctr"/>
        <c:lblOffset val="100"/>
      </c:catAx>
      <c:valAx>
        <c:axId val="74770304"/>
        <c:scaling>
          <c:orientation val="minMax"/>
        </c:scaling>
        <c:axPos val="l"/>
        <c:majorGridlines/>
        <c:numFmt formatCode="General\%" sourceLinked="0"/>
        <c:tickLblPos val="nextTo"/>
        <c:crossAx val="74768768"/>
        <c:crosses val="autoZero"/>
        <c:crossBetween val="between"/>
      </c:valAx>
    </c:plotArea>
    <c:legend>
      <c:legendPos val="r"/>
    </c:legend>
    <c:plotVisOnly val="1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/>
      <c:pieChart>
        <c:varyColors val="1"/>
        <c:firstSliceAng val="0"/>
      </c:pieChart>
    </c:plotArea>
    <c:legend>
      <c:legendPos val="r"/>
    </c:legend>
    <c:plotVisOnly val="1"/>
  </c:chart>
  <c:spPr>
    <a:ln>
      <a:noFill/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4779-25D2-4F91-BC50-0FE73482C036}" type="datetimeFigureOut">
              <a:rPr lang="cs-CZ" smtClean="0"/>
              <a:pPr/>
              <a:t>30.1.2017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A02B-69E0-4F64-97D2-CB97F716E6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4779-25D2-4F91-BC50-0FE73482C036}" type="datetimeFigureOut">
              <a:rPr lang="cs-CZ" smtClean="0"/>
              <a:pPr/>
              <a:t>30.1.2017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A02B-69E0-4F64-97D2-CB97F716E6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4779-25D2-4F91-BC50-0FE73482C036}" type="datetimeFigureOut">
              <a:rPr lang="cs-CZ" smtClean="0"/>
              <a:pPr/>
              <a:t>30.1.2017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A02B-69E0-4F64-97D2-CB97F716E6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4779-25D2-4F91-BC50-0FE73482C036}" type="datetimeFigureOut">
              <a:rPr lang="cs-CZ" smtClean="0"/>
              <a:pPr/>
              <a:t>30.1.2017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A02B-69E0-4F64-97D2-CB97F716E6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4779-25D2-4F91-BC50-0FE73482C036}" type="datetimeFigureOut">
              <a:rPr lang="cs-CZ" smtClean="0"/>
              <a:pPr/>
              <a:t>30.1.2017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A02B-69E0-4F64-97D2-CB97F716E6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4779-25D2-4F91-BC50-0FE73482C036}" type="datetimeFigureOut">
              <a:rPr lang="cs-CZ" smtClean="0"/>
              <a:pPr/>
              <a:t>30.1.2017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A02B-69E0-4F64-97D2-CB97F716E6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4779-25D2-4F91-BC50-0FE73482C036}" type="datetimeFigureOut">
              <a:rPr lang="cs-CZ" smtClean="0"/>
              <a:pPr/>
              <a:t>30.1.2017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A02B-69E0-4F64-97D2-CB97F716E6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4779-25D2-4F91-BC50-0FE73482C036}" type="datetimeFigureOut">
              <a:rPr lang="cs-CZ" smtClean="0"/>
              <a:pPr/>
              <a:t>30.1.2017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2CA02B-69E0-4F64-97D2-CB97F716E63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4779-25D2-4F91-BC50-0FE73482C036}" type="datetimeFigureOut">
              <a:rPr lang="cs-CZ" smtClean="0"/>
              <a:pPr/>
              <a:t>30.1.2017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A02B-69E0-4F64-97D2-CB97F716E6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4779-25D2-4F91-BC50-0FE73482C036}" type="datetimeFigureOut">
              <a:rPr lang="cs-CZ" smtClean="0"/>
              <a:pPr/>
              <a:t>30.1.2017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22CA02B-69E0-4F64-97D2-CB97F716E6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69E4779-25D2-4F91-BC50-0FE73482C036}" type="datetimeFigureOut">
              <a:rPr lang="cs-CZ" smtClean="0"/>
              <a:pPr/>
              <a:t>30.1.2017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A02B-69E0-4F64-97D2-CB97F716E6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9E4779-25D2-4F91-BC50-0FE73482C036}" type="datetimeFigureOut">
              <a:rPr lang="cs-CZ" smtClean="0"/>
              <a:pPr/>
              <a:t>30.1.2017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22CA02B-69E0-4F64-97D2-CB97F716E63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6480048" cy="230124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Analýza využití informačních technologií v MHD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3861048"/>
            <a:ext cx="6480048" cy="1752600"/>
          </a:xfrm>
        </p:spPr>
        <p:txBody>
          <a:bodyPr/>
          <a:lstStyle/>
          <a:p>
            <a:r>
              <a:rPr lang="cs-CZ" dirty="0" smtClean="0"/>
              <a:t>Tereza Dvořáková 14681</a:t>
            </a:r>
          </a:p>
          <a:p>
            <a:r>
              <a:rPr lang="cs-CZ" dirty="0" smtClean="0"/>
              <a:t>Ing. Jiří Čejka, </a:t>
            </a:r>
            <a:r>
              <a:rPr lang="cs-CZ" dirty="0" err="1" smtClean="0"/>
              <a:t>Ph.Dr</a:t>
            </a:r>
            <a:r>
              <a:rPr lang="cs-CZ" dirty="0" smtClean="0"/>
              <a:t>., 10722</a:t>
            </a:r>
          </a:p>
          <a:p>
            <a:endParaRPr lang="cs-CZ" dirty="0" smtClean="0"/>
          </a:p>
          <a:p>
            <a:r>
              <a:rPr lang="cs-CZ" dirty="0" smtClean="0"/>
              <a:t>01/2017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Zástupný symbol pro obsah 10"/>
          <p:cNvGraphicFramePr>
            <a:graphicFrameLocks noGrp="1"/>
          </p:cNvGraphicFramePr>
          <p:nvPr>
            <p:ph idx="4294967295"/>
          </p:nvPr>
        </p:nvGraphicFramePr>
        <p:xfrm>
          <a:off x="0" y="16002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Zástupný symbol pro obsah 3"/>
          <p:cNvGraphicFramePr>
            <a:graphicFrameLocks/>
          </p:cNvGraphicFramePr>
          <p:nvPr/>
        </p:nvGraphicFramePr>
        <p:xfrm>
          <a:off x="0" y="764704"/>
          <a:ext cx="7200800" cy="5030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1619672" y="105273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prstClr val="white"/>
                </a:solidFill>
              </a:rPr>
              <a:t>Informovanost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Závěr</a:t>
            </a:r>
            <a:r>
              <a:rPr lang="cs-CZ" sz="4000" dirty="0" smtClean="0"/>
              <a:t>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Elektronické jízdenky</a:t>
            </a:r>
          </a:p>
          <a:p>
            <a:r>
              <a:rPr lang="cs-CZ" sz="2000" dirty="0" smtClean="0"/>
              <a:t>Aktualizace jízdních řádů</a:t>
            </a:r>
          </a:p>
          <a:p>
            <a:r>
              <a:rPr lang="cs-CZ" sz="2000" dirty="0" smtClean="0"/>
              <a:t>Grafické zobrazení internet</a:t>
            </a:r>
          </a:p>
          <a:p>
            <a:r>
              <a:rPr lang="cs-CZ" sz="2000" dirty="0" smtClean="0"/>
              <a:t>Cena MHD</a:t>
            </a:r>
          </a:p>
          <a:p>
            <a:r>
              <a:rPr lang="cs-CZ" sz="2000" dirty="0" smtClean="0"/>
              <a:t>Bezbariérovost</a:t>
            </a:r>
          </a:p>
          <a:p>
            <a:r>
              <a:rPr lang="cs-CZ" sz="2000" dirty="0" smtClean="0"/>
              <a:t>Mapa</a:t>
            </a:r>
          </a:p>
          <a:p>
            <a:r>
              <a:rPr lang="cs-CZ" sz="2000" dirty="0" smtClean="0"/>
              <a:t>Informační centra</a:t>
            </a:r>
          </a:p>
          <a:p>
            <a:r>
              <a:rPr lang="cs-CZ" sz="2000" dirty="0" smtClean="0"/>
              <a:t>MHD jako preference dopravy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Poděkování a prostor pro dotazy</a:t>
            </a:r>
            <a:endParaRPr lang="cs-CZ" sz="40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pic>
        <p:nvPicPr>
          <p:cNvPr id="4" name="Zástupný symbol pro obsah 3" descr="autob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3240360" cy="1620180"/>
          </a:xfrm>
        </p:spPr>
      </p:pic>
      <p:pic>
        <p:nvPicPr>
          <p:cNvPr id="5" name="Obrázek 4" descr="tramva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1512" y="1700808"/>
            <a:ext cx="4392488" cy="3294366"/>
          </a:xfrm>
          <a:prstGeom prst="rect">
            <a:avLst/>
          </a:prstGeom>
        </p:spPr>
      </p:pic>
      <p:pic>
        <p:nvPicPr>
          <p:cNvPr id="6" name="Obrázek 5" descr="trolejb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645024"/>
            <a:ext cx="4218669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Nashledanou</a:t>
            </a:r>
            <a:endParaRPr lang="cs-CZ" sz="40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pic>
        <p:nvPicPr>
          <p:cNvPr id="5" name="Zástupný symbol pro obsah 4" descr="dekuji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5974825" cy="44716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Obsah</a:t>
            </a:r>
            <a:endParaRPr lang="cs-CZ" sz="40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Cíl práce</a:t>
            </a:r>
          </a:p>
          <a:p>
            <a:r>
              <a:rPr lang="cs-CZ" sz="2000" dirty="0" smtClean="0"/>
              <a:t>Řešené problémy</a:t>
            </a:r>
          </a:p>
          <a:p>
            <a:r>
              <a:rPr lang="cs-CZ" sz="2000" dirty="0" smtClean="0"/>
              <a:t>Praktická část</a:t>
            </a:r>
          </a:p>
          <a:p>
            <a:r>
              <a:rPr lang="cs-CZ" sz="2000" dirty="0" smtClean="0"/>
              <a:t>Grafické znázornění</a:t>
            </a:r>
          </a:p>
          <a:p>
            <a:r>
              <a:rPr lang="cs-CZ" sz="2000" dirty="0" smtClean="0"/>
              <a:t>Shrnutí a závěr</a:t>
            </a:r>
          </a:p>
          <a:p>
            <a:r>
              <a:rPr lang="cs-CZ" sz="2000" dirty="0" smtClean="0"/>
              <a:t>Poděkování a prostor pro dotazy</a:t>
            </a:r>
          </a:p>
          <a:p>
            <a:r>
              <a:rPr lang="cs-CZ" sz="2000" dirty="0" smtClean="0"/>
              <a:t>Rozloučení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Cíl Práce</a:t>
            </a:r>
            <a:endParaRPr lang="cs-CZ" sz="40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Cílem je analyzovat využívání informačních technologií, které se využívají v současnosti v MHD. Na základě provedené analýzy najít nové možnosti využití informačních technologií v MHD a provést ekonomické nebo technologicko-technické vyhodnocení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Obrázek 3" descr="autob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461792"/>
            <a:ext cx="6792416" cy="3396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Řešené problémy</a:t>
            </a:r>
            <a:endParaRPr lang="cs-CZ" sz="40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sz="2000" dirty="0" smtClean="0"/>
          </a:p>
          <a:p>
            <a:r>
              <a:rPr lang="cs-CZ" sz="2000" dirty="0" smtClean="0"/>
              <a:t>Životní prostředí</a:t>
            </a:r>
          </a:p>
          <a:p>
            <a:r>
              <a:rPr lang="cs-CZ" sz="2000" dirty="0" smtClean="0"/>
              <a:t>Informovanost MHD</a:t>
            </a:r>
          </a:p>
          <a:p>
            <a:r>
              <a:rPr lang="cs-CZ" sz="2000" dirty="0" smtClean="0"/>
              <a:t>Kvalita informací</a:t>
            </a:r>
          </a:p>
          <a:p>
            <a:r>
              <a:rPr lang="cs-CZ" sz="2000" dirty="0" smtClean="0"/>
              <a:t>Důvody použití MHD</a:t>
            </a:r>
          </a:p>
        </p:txBody>
      </p:sp>
      <p:pic>
        <p:nvPicPr>
          <p:cNvPr id="4" name="Obrázek 3" descr="dopravni zac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700808"/>
            <a:ext cx="5004048" cy="3753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Praktická část</a:t>
            </a:r>
            <a:endParaRPr lang="cs-CZ" sz="40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Opakovatelnost využívání MHD</a:t>
            </a:r>
          </a:p>
          <a:p>
            <a:r>
              <a:rPr lang="cs-CZ" sz="2000" dirty="0" smtClean="0"/>
              <a:t>Důvod cest</a:t>
            </a:r>
          </a:p>
          <a:p>
            <a:r>
              <a:rPr lang="cs-CZ" sz="2000" dirty="0" smtClean="0"/>
              <a:t>Typ jízdného</a:t>
            </a:r>
          </a:p>
          <a:p>
            <a:r>
              <a:rPr lang="cs-CZ" sz="2000" dirty="0" smtClean="0"/>
              <a:t>Druh dokladu</a:t>
            </a:r>
          </a:p>
          <a:p>
            <a:r>
              <a:rPr lang="cs-CZ" sz="2000" dirty="0" smtClean="0"/>
              <a:t>Jízdní řád</a:t>
            </a:r>
          </a:p>
        </p:txBody>
      </p:sp>
      <p:pic>
        <p:nvPicPr>
          <p:cNvPr id="4" name="Obrázek 3" descr="do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116882"/>
            <a:ext cx="4741118" cy="4741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Grafické znázornění</a:t>
            </a:r>
            <a:endParaRPr lang="cs-CZ" sz="40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859216" cy="4565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67544" y="1556792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385</TotalTime>
  <Words>139</Words>
  <Application>Microsoft Office PowerPoint</Application>
  <PresentationFormat>Předvádění na obrazovce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Technický</vt:lpstr>
      <vt:lpstr>Analýza využití informačních technologií v MHD</vt:lpstr>
      <vt:lpstr>Obsah</vt:lpstr>
      <vt:lpstr>Cíl Práce</vt:lpstr>
      <vt:lpstr>Řešené problémy</vt:lpstr>
      <vt:lpstr>Praktická část</vt:lpstr>
      <vt:lpstr>Grafické znázornění</vt:lpstr>
      <vt:lpstr>Snímek 7</vt:lpstr>
      <vt:lpstr>Snímek 8</vt:lpstr>
      <vt:lpstr>Snímek 9</vt:lpstr>
      <vt:lpstr>Snímek 10</vt:lpstr>
      <vt:lpstr>Snímek 11</vt:lpstr>
      <vt:lpstr>Závěr </vt:lpstr>
      <vt:lpstr>Poděkování a prostor pro dotazy</vt:lpstr>
      <vt:lpstr>Nashledanou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využití informačních technologií v MHD</dc:title>
  <dc:creator>pc</dc:creator>
  <cp:lastModifiedBy>pc</cp:lastModifiedBy>
  <cp:revision>23</cp:revision>
  <dcterms:created xsi:type="dcterms:W3CDTF">2017-01-29T08:06:37Z</dcterms:created>
  <dcterms:modified xsi:type="dcterms:W3CDTF">2017-01-30T17:58:22Z</dcterms:modified>
</cp:coreProperties>
</file>