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8" r:id="rId4"/>
    <p:sldId id="260" r:id="rId5"/>
    <p:sldId id="261" r:id="rId6"/>
    <p:sldId id="267" r:id="rId7"/>
    <p:sldId id="259" r:id="rId8"/>
    <p:sldId id="272" r:id="rId9"/>
    <p:sldId id="269" r:id="rId10"/>
    <p:sldId id="273" r:id="rId11"/>
    <p:sldId id="263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přepravených ložených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List1!$B$2:$B$7</c:f>
              <c:numCache>
                <c:formatCode># ##0</c:formatCode>
                <c:ptCount val="6"/>
                <c:pt idx="0">
                  <c:v>300527</c:v>
                </c:pt>
                <c:pt idx="1">
                  <c:v>54222</c:v>
                </c:pt>
                <c:pt idx="2">
                  <c:v>246305</c:v>
                </c:pt>
                <c:pt idx="3">
                  <c:v>101814</c:v>
                </c:pt>
                <c:pt idx="4">
                  <c:v>119291</c:v>
                </c:pt>
                <c:pt idx="5">
                  <c:v>25200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přepravených ložených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List1!$C$2:$C$7</c:f>
              <c:numCache>
                <c:formatCode># ##0</c:formatCode>
                <c:ptCount val="6"/>
                <c:pt idx="0">
                  <c:v>499029</c:v>
                </c:pt>
                <c:pt idx="1">
                  <c:v>116067</c:v>
                </c:pt>
                <c:pt idx="2">
                  <c:v>382962</c:v>
                </c:pt>
                <c:pt idx="3">
                  <c:v>157725</c:v>
                </c:pt>
                <c:pt idx="4">
                  <c:v>194948</c:v>
                </c:pt>
                <c:pt idx="5">
                  <c:v>30289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přepravených ložených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List1!$D$2:$D$7</c:f>
              <c:numCache>
                <c:formatCode># ##0</c:formatCode>
                <c:ptCount val="6"/>
                <c:pt idx="0">
                  <c:v>529167</c:v>
                </c:pt>
                <c:pt idx="1">
                  <c:v>132722</c:v>
                </c:pt>
                <c:pt idx="2">
                  <c:v>396445</c:v>
                </c:pt>
                <c:pt idx="3">
                  <c:v>167177</c:v>
                </c:pt>
                <c:pt idx="4">
                  <c:v>199351</c:v>
                </c:pt>
                <c:pt idx="5">
                  <c:v>29917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přepravených ložených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List1!$E$2:$E$7</c:f>
              <c:numCache>
                <c:formatCode># ##0</c:formatCode>
                <c:ptCount val="6"/>
                <c:pt idx="0">
                  <c:v>563957</c:v>
                </c:pt>
                <c:pt idx="1">
                  <c:v>143337</c:v>
                </c:pt>
                <c:pt idx="2">
                  <c:v>420620</c:v>
                </c:pt>
                <c:pt idx="3">
                  <c:v>187345</c:v>
                </c:pt>
                <c:pt idx="4">
                  <c:v>199717</c:v>
                </c:pt>
                <c:pt idx="5">
                  <c:v>33558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přepravených ložených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List1!$F$2:$F$7</c:f>
              <c:numCache>
                <c:formatCode># ##0</c:formatCode>
                <c:ptCount val="6"/>
                <c:pt idx="0">
                  <c:v>616088</c:v>
                </c:pt>
                <c:pt idx="1">
                  <c:v>171218</c:v>
                </c:pt>
                <c:pt idx="2">
                  <c:v>444870</c:v>
                </c:pt>
                <c:pt idx="3">
                  <c:v>211285</c:v>
                </c:pt>
                <c:pt idx="4">
                  <c:v>205718</c:v>
                </c:pt>
                <c:pt idx="5">
                  <c:v>27867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přepravených ložených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List1!$G$2:$G$7</c:f>
              <c:numCache>
                <c:formatCode># ##0</c:formatCode>
                <c:ptCount val="6"/>
                <c:pt idx="0">
                  <c:v>646479</c:v>
                </c:pt>
                <c:pt idx="1">
                  <c:v>178881</c:v>
                </c:pt>
                <c:pt idx="2">
                  <c:v>467598</c:v>
                </c:pt>
                <c:pt idx="3">
                  <c:v>227153</c:v>
                </c:pt>
                <c:pt idx="4">
                  <c:v>217685</c:v>
                </c:pt>
                <c:pt idx="5">
                  <c:v>22760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11776"/>
        <c:axId val="120021760"/>
      </c:barChart>
      <c:catAx>
        <c:axId val="12001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021760"/>
        <c:crosses val="autoZero"/>
        <c:auto val="1"/>
        <c:lblAlgn val="ctr"/>
        <c:lblOffset val="100"/>
        <c:noMultiLvlLbl val="0"/>
      </c:catAx>
      <c:valAx>
        <c:axId val="120021760"/>
        <c:scaling>
          <c:orientation val="minMax"/>
        </c:scaling>
        <c:delete val="0"/>
        <c:axPos val="l"/>
        <c:majorGridlines/>
        <c:numFmt formatCode="# ##0" sourceLinked="1"/>
        <c:majorTickMark val="out"/>
        <c:minorTickMark val="none"/>
        <c:tickLblPos val="nextTo"/>
        <c:crossAx val="12001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prázdných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List1!$B$2:$B$7</c:f>
              <c:numCache>
                <c:formatCode># ##0</c:formatCode>
                <c:ptCount val="6"/>
                <c:pt idx="0">
                  <c:v>97143</c:v>
                </c:pt>
                <c:pt idx="1">
                  <c:v>35750</c:v>
                </c:pt>
                <c:pt idx="2">
                  <c:v>61393</c:v>
                </c:pt>
                <c:pt idx="3">
                  <c:v>35512</c:v>
                </c:pt>
                <c:pt idx="4">
                  <c:v>21118</c:v>
                </c:pt>
                <c:pt idx="5">
                  <c:v>4754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prázdných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List1!$C$2:$C$7</c:f>
              <c:numCache>
                <c:formatCode># ##0</c:formatCode>
                <c:ptCount val="6"/>
                <c:pt idx="0">
                  <c:v>180211</c:v>
                </c:pt>
                <c:pt idx="1">
                  <c:v>77038</c:v>
                </c:pt>
                <c:pt idx="2">
                  <c:v>103173</c:v>
                </c:pt>
                <c:pt idx="3">
                  <c:v>64264</c:v>
                </c:pt>
                <c:pt idx="4">
                  <c:v>31067</c:v>
                </c:pt>
                <c:pt idx="5">
                  <c:v>7842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prázdných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List1!$D$2:$D$7</c:f>
              <c:numCache>
                <c:formatCode># ##0</c:formatCode>
                <c:ptCount val="6"/>
                <c:pt idx="0">
                  <c:v>194682</c:v>
                </c:pt>
                <c:pt idx="1">
                  <c:v>81937</c:v>
                </c:pt>
                <c:pt idx="2">
                  <c:v>105222</c:v>
                </c:pt>
                <c:pt idx="3">
                  <c:v>63886</c:v>
                </c:pt>
                <c:pt idx="4">
                  <c:v>36968</c:v>
                </c:pt>
                <c:pt idx="5">
                  <c:v>11891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prázdných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List1!$E$2:$E$7</c:f>
              <c:numCache>
                <c:formatCode># ##0</c:formatCode>
                <c:ptCount val="6"/>
                <c:pt idx="0">
                  <c:v>195719</c:v>
                </c:pt>
                <c:pt idx="1">
                  <c:v>90497</c:v>
                </c:pt>
                <c:pt idx="2">
                  <c:v>105222</c:v>
                </c:pt>
                <c:pt idx="3">
                  <c:v>52137</c:v>
                </c:pt>
                <c:pt idx="4">
                  <c:v>39637</c:v>
                </c:pt>
                <c:pt idx="5">
                  <c:v>13448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prázdných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List1!$F$2:$F$7</c:f>
              <c:numCache>
                <c:formatCode># ##0</c:formatCode>
                <c:ptCount val="6"/>
                <c:pt idx="0">
                  <c:v>207846</c:v>
                </c:pt>
                <c:pt idx="1">
                  <c:v>106552</c:v>
                </c:pt>
                <c:pt idx="2">
                  <c:v>101294</c:v>
                </c:pt>
                <c:pt idx="3">
                  <c:v>43110</c:v>
                </c:pt>
                <c:pt idx="4">
                  <c:v>43879</c:v>
                </c:pt>
                <c:pt idx="5">
                  <c:v>14305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Počet prázdných kontejnerů celkem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List1!$G$2:$G$7</c:f>
              <c:numCache>
                <c:formatCode># ##0</c:formatCode>
                <c:ptCount val="6"/>
                <c:pt idx="0">
                  <c:v>215700</c:v>
                </c:pt>
                <c:pt idx="1">
                  <c:v>120366</c:v>
                </c:pt>
                <c:pt idx="2">
                  <c:v>95334</c:v>
                </c:pt>
                <c:pt idx="3">
                  <c:v>35021</c:v>
                </c:pt>
                <c:pt idx="4">
                  <c:v>47139</c:v>
                </c:pt>
                <c:pt idx="5">
                  <c:v>13174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59008"/>
        <c:axId val="120060544"/>
      </c:barChart>
      <c:catAx>
        <c:axId val="12005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060544"/>
        <c:crosses val="autoZero"/>
        <c:auto val="1"/>
        <c:lblAlgn val="ctr"/>
        <c:lblOffset val="100"/>
        <c:noMultiLvlLbl val="0"/>
      </c:catAx>
      <c:valAx>
        <c:axId val="120060544"/>
        <c:scaling>
          <c:orientation val="minMax"/>
        </c:scaling>
        <c:delete val="0"/>
        <c:axPos val="l"/>
        <c:majorGridlines/>
        <c:numFmt formatCode="# ##0" sourceLinked="1"/>
        <c:majorTickMark val="out"/>
        <c:minorTickMark val="none"/>
        <c:tickLblPos val="nextTo"/>
        <c:crossAx val="120059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Tunové kilometry celkem (tis.)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List1!$B$2:$B$7</c:f>
              <c:numCache>
                <c:formatCode># ##0</c:formatCode>
                <c:ptCount val="6"/>
                <c:pt idx="0">
                  <c:v>1060512</c:v>
                </c:pt>
                <c:pt idx="1">
                  <c:v>249750</c:v>
                </c:pt>
                <c:pt idx="2">
                  <c:v>810762</c:v>
                </c:pt>
                <c:pt idx="3">
                  <c:v>318586</c:v>
                </c:pt>
                <c:pt idx="4">
                  <c:v>335278</c:v>
                </c:pt>
                <c:pt idx="5">
                  <c:v>156889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Tunové kilometry celkem (tis.)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List1!$C$2:$C$7</c:f>
              <c:numCache>
                <c:formatCode># ##0</c:formatCode>
                <c:ptCount val="6"/>
                <c:pt idx="0">
                  <c:v>1826087</c:v>
                </c:pt>
                <c:pt idx="1">
                  <c:v>525912</c:v>
                </c:pt>
                <c:pt idx="2">
                  <c:v>1300175</c:v>
                </c:pt>
                <c:pt idx="3">
                  <c:v>557005</c:v>
                </c:pt>
                <c:pt idx="4">
                  <c:v>524148</c:v>
                </c:pt>
                <c:pt idx="5">
                  <c:v>219022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Tunové kilometry celkem (tis.)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List1!$D$2:$D$7</c:f>
              <c:numCache>
                <c:formatCode># ##0</c:formatCode>
                <c:ptCount val="6"/>
                <c:pt idx="0">
                  <c:v>2113470</c:v>
                </c:pt>
                <c:pt idx="1">
                  <c:v>670408</c:v>
                </c:pt>
                <c:pt idx="2">
                  <c:v>1443062</c:v>
                </c:pt>
                <c:pt idx="3">
                  <c:v>616870</c:v>
                </c:pt>
                <c:pt idx="4">
                  <c:v>551314</c:v>
                </c:pt>
                <c:pt idx="5">
                  <c:v>274878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Tunové kilometry celkem (tis.)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List1!$E$2:$E$7</c:f>
              <c:numCache>
                <c:formatCode># ##0</c:formatCode>
                <c:ptCount val="6"/>
                <c:pt idx="0">
                  <c:v>2302410</c:v>
                </c:pt>
                <c:pt idx="1">
                  <c:v>647572</c:v>
                </c:pt>
                <c:pt idx="2">
                  <c:v>1654838</c:v>
                </c:pt>
                <c:pt idx="3">
                  <c:v>722772</c:v>
                </c:pt>
                <c:pt idx="4">
                  <c:v>593472</c:v>
                </c:pt>
                <c:pt idx="5">
                  <c:v>338594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Tunové kilometry celkem (tis.)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List1!$F$2:$F$7</c:f>
              <c:numCache>
                <c:formatCode># ##0</c:formatCode>
                <c:ptCount val="6"/>
                <c:pt idx="0">
                  <c:v>1974234</c:v>
                </c:pt>
                <c:pt idx="1">
                  <c:v>576838</c:v>
                </c:pt>
                <c:pt idx="2">
                  <c:v>1397396</c:v>
                </c:pt>
                <c:pt idx="3">
                  <c:v>665244</c:v>
                </c:pt>
                <c:pt idx="4">
                  <c:v>553410</c:v>
                </c:pt>
                <c:pt idx="5">
                  <c:v>178742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Tunové kilometry celkem (tis.)</c:v>
                </c:pt>
                <c:pt idx="1">
                  <c:v>Vnitrostátní</c:v>
                </c:pt>
                <c:pt idx="2">
                  <c:v>Mezinárodní celkem</c:v>
                </c:pt>
                <c:pt idx="3">
                  <c:v>Z toho vývoz</c:v>
                </c:pt>
                <c:pt idx="4">
                  <c:v>Z toho dovoz</c:v>
                </c:pt>
                <c:pt idx="5">
                  <c:v>Z toho tranzit přes ČR</c:v>
                </c:pt>
              </c:strCache>
            </c:strRef>
          </c:cat>
          <c:val>
            <c:numRef>
              <c:f>List1!$G$2:$G$7</c:f>
              <c:numCache>
                <c:formatCode># ##0</c:formatCode>
                <c:ptCount val="6"/>
                <c:pt idx="0">
                  <c:v>2108787</c:v>
                </c:pt>
                <c:pt idx="1">
                  <c:v>576017</c:v>
                </c:pt>
                <c:pt idx="2">
                  <c:v>1532700</c:v>
                </c:pt>
                <c:pt idx="3">
                  <c:v>672622</c:v>
                </c:pt>
                <c:pt idx="4">
                  <c:v>714495</c:v>
                </c:pt>
                <c:pt idx="5">
                  <c:v>145582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87904"/>
        <c:axId val="206242560"/>
      </c:barChart>
      <c:catAx>
        <c:axId val="12018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6242560"/>
        <c:crosses val="autoZero"/>
        <c:auto val="1"/>
        <c:lblAlgn val="ctr"/>
        <c:lblOffset val="100"/>
        <c:noMultiLvlLbl val="0"/>
      </c:catAx>
      <c:valAx>
        <c:axId val="206242560"/>
        <c:scaling>
          <c:orientation val="minMax"/>
        </c:scaling>
        <c:delete val="0"/>
        <c:axPos val="l"/>
        <c:majorGridlines/>
        <c:numFmt formatCode="# ##0" sourceLinked="1"/>
        <c:majorTickMark val="out"/>
        <c:minorTickMark val="none"/>
        <c:tickLblPos val="nextTo"/>
        <c:crossAx val="120187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8DDE9E-AEE4-4794-B87A-288ED2BDDC42}" type="datetimeFigureOut">
              <a:rPr lang="cs-CZ" smtClean="0"/>
              <a:t>1. 2. 2017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6CAA60-02B4-40D0-B31D-FAFF5009422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Možnosti a využití </a:t>
            </a:r>
            <a:r>
              <a:rPr lang="cs-CZ" b="1" dirty="0" smtClean="0"/>
              <a:t>kontejnerové </a:t>
            </a:r>
            <a:r>
              <a:rPr lang="cs-CZ" b="1" dirty="0"/>
              <a:t>dopravy v EU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2207096"/>
          </a:xfrm>
        </p:spPr>
        <p:txBody>
          <a:bodyPr>
            <a:normAutofit/>
          </a:bodyPr>
          <a:lstStyle/>
          <a:p>
            <a:r>
              <a:rPr lang="cs-CZ" dirty="0" smtClean="0"/>
              <a:t>Vypracoval : Martin Matuška</a:t>
            </a:r>
          </a:p>
          <a:p>
            <a:r>
              <a:rPr lang="cs-CZ" dirty="0" smtClean="0"/>
              <a:t>Vedoucí práce: prof. Ing. František Němec, Ph.D.</a:t>
            </a:r>
          </a:p>
          <a:p>
            <a:r>
              <a:rPr lang="cs-CZ" dirty="0" smtClean="0"/>
              <a:t>Oponent : Ing. Jaroslav Mašek, Ph.D.</a:t>
            </a:r>
          </a:p>
          <a:p>
            <a:endParaRPr lang="cs-CZ" sz="1600" dirty="0" smtClean="0"/>
          </a:p>
          <a:p>
            <a:r>
              <a:rPr lang="cs-CZ" sz="1600" dirty="0" smtClean="0"/>
              <a:t>České Budějovice ,únor 2017</a:t>
            </a:r>
            <a:endParaRPr lang="cs-CZ" sz="1600" dirty="0"/>
          </a:p>
        </p:txBody>
      </p:sp>
      <p:pic>
        <p:nvPicPr>
          <p:cNvPr id="1026" name="Picture 2" descr="Výsledek obrázku pro v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KD na území ČR - tunokilometry</a:t>
            </a:r>
            <a:endParaRPr lang="cs-CZ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988696905"/>
              </p:ext>
            </p:extLst>
          </p:nvPr>
        </p:nvGraphicFramePr>
        <p:xfrm>
          <a:off x="395536" y="1916832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Budoucí vývoj?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posledním deseti letech se počet přepravených kontejnerů a tun přepravovaného materiálu v EU téměř zdvojnásobil</a:t>
            </a:r>
          </a:p>
          <a:p>
            <a:r>
              <a:rPr lang="cs-CZ" dirty="0" smtClean="0"/>
              <a:t>Kontejner jako takový už nelze moc inovovat, je třeba se zaměřit na infrastrukturu a zjednodušit celý přepravní proces</a:t>
            </a:r>
          </a:p>
          <a:p>
            <a:r>
              <a:rPr lang="cs-CZ" dirty="0" smtClean="0"/>
              <a:t>Přímé vlakové spojení z Číny do EU (nová hedvábná stezka)</a:t>
            </a:r>
            <a:endParaRPr lang="cs-CZ" dirty="0"/>
          </a:p>
        </p:txBody>
      </p:sp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odpovědi vedoucího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Jaký </a:t>
            </a:r>
            <a:r>
              <a:rPr lang="cs-CZ" dirty="0"/>
              <a:t>má ”Vyhláška č. 274/1999 Sb., kterou se stanoví druhy a </a:t>
            </a:r>
            <a:r>
              <a:rPr lang="cs-CZ" dirty="0" smtClean="0"/>
              <a:t>kategorie vojenských </a:t>
            </a:r>
            <a:r>
              <a:rPr lang="cs-CZ" dirty="0"/>
              <a:t>vozidel, schvalování jejich technické způsobilosti, provádění technických </a:t>
            </a:r>
            <a:r>
              <a:rPr lang="cs-CZ" dirty="0" smtClean="0"/>
              <a:t>prohlídek vojenských </a:t>
            </a:r>
            <a:r>
              <a:rPr lang="cs-CZ" dirty="0"/>
              <a:t>vozidel a zkoušek technických zařízení vojenských vozidel, ve znění pozdějších </a:t>
            </a:r>
            <a:r>
              <a:rPr lang="cs-CZ" dirty="0" smtClean="0"/>
              <a:t>předpisů</a:t>
            </a:r>
            <a:r>
              <a:rPr lang="cs-CZ" dirty="0"/>
              <a:t>” vliv na kontejnerovou dopravu</a:t>
            </a:r>
            <a:r>
              <a:rPr lang="cs-CZ" dirty="0" smtClean="0"/>
              <a:t>? </a:t>
            </a:r>
            <a:r>
              <a:rPr lang="cs-CZ" i="1" dirty="0" smtClean="0"/>
              <a:t>Je to související právní předpis pro KD, kdy jde o možnost přepravit vojenskou techniku pomocí kontejnerové dopravy</a:t>
            </a:r>
            <a:endParaRPr lang="cs-CZ" i="1" dirty="0"/>
          </a:p>
          <a:p>
            <a:r>
              <a:rPr lang="cs-CZ" dirty="0" smtClean="0"/>
              <a:t>Str</a:t>
            </a:r>
            <a:r>
              <a:rPr lang="cs-CZ" dirty="0"/>
              <a:t>. 24. ”Tunový kilometr představuje přepravu jedné tuny zboží na jeden kilometr.” </a:t>
            </a:r>
            <a:r>
              <a:rPr lang="cs-CZ" dirty="0" smtClean="0"/>
              <a:t>Používá se </a:t>
            </a:r>
            <a:r>
              <a:rPr lang="cs-CZ" dirty="0"/>
              <a:t>pro tento údaj i jiné označení</a:t>
            </a:r>
            <a:r>
              <a:rPr lang="cs-CZ" dirty="0" smtClean="0"/>
              <a:t>? </a:t>
            </a:r>
            <a:r>
              <a:rPr lang="cs-CZ" i="1" dirty="0" smtClean="0"/>
              <a:t>Ano, tunokilometr, zkratkou </a:t>
            </a:r>
            <a:r>
              <a:rPr lang="cs-CZ" i="1" dirty="0" err="1" smtClean="0"/>
              <a:t>tkm</a:t>
            </a:r>
            <a:r>
              <a:rPr lang="cs-CZ" i="1" dirty="0" smtClean="0"/>
              <a:t>.</a:t>
            </a:r>
            <a:endParaRPr lang="cs-CZ" i="1" dirty="0"/>
          </a:p>
          <a:p>
            <a:endParaRPr lang="cs-CZ" dirty="0"/>
          </a:p>
        </p:txBody>
      </p:sp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odpovědi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</a:t>
            </a:r>
            <a:r>
              <a:rPr lang="cs-CZ" dirty="0" err="1"/>
              <a:t>cieli</a:t>
            </a:r>
            <a:r>
              <a:rPr lang="cs-CZ" dirty="0"/>
              <a:t> práce </a:t>
            </a:r>
            <a:r>
              <a:rPr lang="cs-CZ" dirty="0" err="1"/>
              <a:t>uvádzate</a:t>
            </a:r>
            <a:r>
              <a:rPr lang="cs-CZ" dirty="0"/>
              <a:t>, že budete </a:t>
            </a:r>
            <a:r>
              <a:rPr lang="cs-CZ" dirty="0" err="1"/>
              <a:t>analyzovať</a:t>
            </a:r>
            <a:r>
              <a:rPr lang="cs-CZ" dirty="0"/>
              <a:t> KD a logistické </a:t>
            </a:r>
            <a:r>
              <a:rPr lang="cs-CZ" dirty="0" err="1"/>
              <a:t>centrá</a:t>
            </a:r>
            <a:r>
              <a:rPr lang="cs-CZ" dirty="0"/>
              <a:t> v </a:t>
            </a:r>
            <a:r>
              <a:rPr lang="cs-CZ" dirty="0" smtClean="0"/>
              <a:t>ČR a </a:t>
            </a:r>
            <a:r>
              <a:rPr lang="cs-CZ" dirty="0"/>
              <a:t>EÚ, kde v práci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venujete</a:t>
            </a:r>
            <a:r>
              <a:rPr lang="cs-CZ" dirty="0"/>
              <a:t> analýze KD a logistických </a:t>
            </a:r>
            <a:r>
              <a:rPr lang="cs-CZ" dirty="0" err="1"/>
              <a:t>centier</a:t>
            </a:r>
            <a:r>
              <a:rPr lang="cs-CZ" dirty="0"/>
              <a:t> v EÚ</a:t>
            </a:r>
            <a:r>
              <a:rPr lang="cs-CZ" dirty="0" smtClean="0"/>
              <a:t>? </a:t>
            </a:r>
            <a:r>
              <a:rPr lang="cs-CZ" i="1" dirty="0" smtClean="0"/>
              <a:t>Bohužel toto bylo v práci opomenuto, zaměřil jsem se především na ČR a její celkovou návaznost na EU.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Aký</a:t>
            </a:r>
            <a:r>
              <a:rPr lang="cs-CZ" dirty="0"/>
              <a:t> je vývoj a prognóza </a:t>
            </a:r>
            <a:r>
              <a:rPr lang="cs-CZ" dirty="0" err="1"/>
              <a:t>vývoja</a:t>
            </a:r>
            <a:r>
              <a:rPr lang="cs-CZ" dirty="0"/>
              <a:t> KD v </a:t>
            </a:r>
            <a:r>
              <a:rPr lang="cs-CZ" dirty="0" smtClean="0"/>
              <a:t>EÚ? </a:t>
            </a:r>
            <a:r>
              <a:rPr lang="cs-CZ" i="1" dirty="0" smtClean="0"/>
              <a:t>KD roste závratným tempem, za posledních deset let se počet přepravených kontejnerů v EU téměř zdvojnásobil, tento trend lze očekávat i nadále, již ne jen takovým tempem, jelikož  je celý systém KD velmi propracovaný.</a:t>
            </a:r>
            <a:endParaRPr lang="cs-CZ" i="1" dirty="0"/>
          </a:p>
          <a:p>
            <a:endParaRPr lang="cs-CZ" dirty="0"/>
          </a:p>
        </p:txBody>
      </p:sp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2181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pro zvolené téma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zájem</a:t>
            </a:r>
          </a:p>
          <a:p>
            <a:r>
              <a:rPr lang="cs-CZ" dirty="0" smtClean="0"/>
              <a:t>Aktuálnost a globální důležitost</a:t>
            </a:r>
          </a:p>
          <a:p>
            <a:r>
              <a:rPr lang="cs-CZ" dirty="0" smtClean="0"/>
              <a:t>Využití daného problému v mé pracovní pozici</a:t>
            </a:r>
            <a:endParaRPr lang="cs-CZ" dirty="0"/>
          </a:p>
        </p:txBody>
      </p:sp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</a:t>
            </a:r>
            <a:r>
              <a:rPr lang="cs-CZ" dirty="0"/>
              <a:t>systému kontejnerové dopravy ČR v </a:t>
            </a:r>
            <a:r>
              <a:rPr lang="cs-CZ" dirty="0" smtClean="0"/>
              <a:t>rámci EU</a:t>
            </a:r>
          </a:p>
          <a:p>
            <a:r>
              <a:rPr lang="cs-CZ" dirty="0" smtClean="0"/>
              <a:t>Historický vývoj</a:t>
            </a:r>
          </a:p>
          <a:p>
            <a:r>
              <a:rPr lang="cs-CZ" dirty="0" smtClean="0"/>
              <a:t>Analýza využití logistických center</a:t>
            </a:r>
          </a:p>
          <a:p>
            <a:r>
              <a:rPr lang="cs-CZ" dirty="0" smtClean="0"/>
              <a:t>Příklad konkrétní společnosti</a:t>
            </a:r>
          </a:p>
          <a:p>
            <a:r>
              <a:rPr lang="cs-CZ" dirty="0" smtClean="0"/>
              <a:t>Specifikace budoucích trendů</a:t>
            </a:r>
            <a:endParaRPr lang="cs-CZ" dirty="0"/>
          </a:p>
        </p:txBody>
      </p:sp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20" y="3049926"/>
            <a:ext cx="51720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Unifikovaná přepravní jednotka</a:t>
            </a:r>
          </a:p>
          <a:p>
            <a:r>
              <a:rPr lang="cs-CZ" dirty="0" smtClean="0"/>
              <a:t>Pevná ocelová bedna</a:t>
            </a:r>
          </a:p>
          <a:p>
            <a:r>
              <a:rPr lang="cs-CZ" dirty="0" smtClean="0"/>
              <a:t>Možnost stohování</a:t>
            </a:r>
          </a:p>
          <a:p>
            <a:r>
              <a:rPr lang="cs-CZ" dirty="0" smtClean="0"/>
              <a:t>Více typů a rozměrů</a:t>
            </a:r>
            <a:endParaRPr lang="cs-CZ" dirty="0"/>
          </a:p>
        </p:txBody>
      </p:sp>
      <p:pic>
        <p:nvPicPr>
          <p:cNvPr id="6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72" y="3025119"/>
            <a:ext cx="5832648" cy="340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Železniční doprava</a:t>
            </a:r>
          </a:p>
          <a:p>
            <a:r>
              <a:rPr lang="cs-CZ" dirty="0" smtClean="0"/>
              <a:t>Silniční doprava</a:t>
            </a:r>
          </a:p>
          <a:p>
            <a:r>
              <a:rPr lang="cs-CZ" dirty="0" smtClean="0"/>
              <a:t>Vodní doprava</a:t>
            </a:r>
          </a:p>
          <a:p>
            <a:r>
              <a:rPr lang="cs-CZ" dirty="0" smtClean="0"/>
              <a:t>Letecká doprava</a:t>
            </a:r>
          </a:p>
        </p:txBody>
      </p:sp>
      <p:pic>
        <p:nvPicPr>
          <p:cNvPr id="7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dirty="0" smtClean="0"/>
              <a:t>Terminál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r>
              <a:rPr lang="cs-CZ" dirty="0" smtClean="0"/>
              <a:t>Logistické centrum, překladiště</a:t>
            </a:r>
          </a:p>
          <a:p>
            <a:r>
              <a:rPr lang="cs-CZ" dirty="0" smtClean="0"/>
              <a:t>Poskytuje komplexní služby pro zákazníka (logistika, distribuce, zasilatelství, konsolidace)</a:t>
            </a:r>
          </a:p>
          <a:p>
            <a:r>
              <a:rPr lang="cs-CZ" dirty="0" smtClean="0"/>
              <a:t>Sdružuje přepravní proudy mezi jednotlivými dopravci</a:t>
            </a:r>
          </a:p>
          <a:p>
            <a:r>
              <a:rPr lang="cs-CZ" dirty="0" smtClean="0"/>
              <a:t>Utváří komplexní logistický řetězec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040560" cy="25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Terminály na území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336704" cy="438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KD na území ČR -</a:t>
            </a:r>
            <a:r>
              <a:rPr lang="cs-CZ" dirty="0" smtClean="0"/>
              <a:t> </a:t>
            </a:r>
            <a:r>
              <a:rPr lang="cs-CZ" dirty="0"/>
              <a:t>počet přepravených ložených kontejnerů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996025128"/>
              </p:ext>
            </p:extLst>
          </p:nvPr>
        </p:nvGraphicFramePr>
        <p:xfrm>
          <a:off x="467544" y="1988840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KD na území ČR - počet</a:t>
            </a:r>
            <a:br>
              <a:rPr lang="cs-CZ" dirty="0" smtClean="0"/>
            </a:br>
            <a:r>
              <a:rPr lang="cs-CZ" dirty="0" smtClean="0"/>
              <a:t>prázdných kontejnerů</a:t>
            </a:r>
            <a:endParaRPr lang="cs-CZ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922756511"/>
              </p:ext>
            </p:extLst>
          </p:nvPr>
        </p:nvGraphicFramePr>
        <p:xfrm>
          <a:off x="683568" y="1916832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Výsledek obrázku pro v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0" y="0"/>
            <a:ext cx="965580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415</Words>
  <Application>Microsoft Office PowerPoint</Application>
  <PresentationFormat>Předvádění na obrazovce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Tok</vt:lpstr>
      <vt:lpstr>Možnosti a využití kontejnerové dopravy v EU </vt:lpstr>
      <vt:lpstr>Motivace pro zvolené téma</vt:lpstr>
      <vt:lpstr>Cíl práce</vt:lpstr>
      <vt:lpstr>Kontejner</vt:lpstr>
      <vt:lpstr>Technologie dopravy</vt:lpstr>
      <vt:lpstr>Terminál</vt:lpstr>
      <vt:lpstr>Terminály na území ČR</vt:lpstr>
      <vt:lpstr>Analýza KD na území ČR - počet přepravených ložených kontejnerů</vt:lpstr>
      <vt:lpstr>Analýza KD na území ČR - počet prázdných kontejnerů</vt:lpstr>
      <vt:lpstr>Analýza KD na území ČR - tunokilometry</vt:lpstr>
      <vt:lpstr>Budoucí vývoj?</vt:lpstr>
      <vt:lpstr>Otázky a odpovědi vedoucího</vt:lpstr>
      <vt:lpstr>Otázky a odpovědi oponenta</vt:lpstr>
      <vt:lpstr>Děkuji Vám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a využití kontejnerové dopravy v EU </dc:title>
  <dc:creator>Martin</dc:creator>
  <cp:lastModifiedBy>Martin</cp:lastModifiedBy>
  <cp:revision>30</cp:revision>
  <dcterms:created xsi:type="dcterms:W3CDTF">2017-01-30T16:01:46Z</dcterms:created>
  <dcterms:modified xsi:type="dcterms:W3CDTF">2017-02-01T20:59:41Z</dcterms:modified>
</cp:coreProperties>
</file>