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  <p:sldMasterId id="2147483785" r:id="rId2"/>
    <p:sldMasterId id="2147483797" r:id="rId3"/>
  </p:sldMasterIdLst>
  <p:sldIdLst>
    <p:sldId id="256" r:id="rId4"/>
    <p:sldId id="257" r:id="rId5"/>
    <p:sldId id="260" r:id="rId6"/>
    <p:sldId id="269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59" r:id="rId15"/>
    <p:sldId id="270" r:id="rId16"/>
    <p:sldId id="258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dolejsi\Desktop\&#352;kola\BP\Z&#225;znam%20hodno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dolejsi\Desktop\&#352;kola\BP\export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ndolejsi\Desktop\&#352;kola\BP\export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ndolejsi\Desktop\&#352;kola\BP\export.xls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dolejsi\Desktop\&#352;kola\BP\export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ndolejsi\Desktop\&#352;kola\BP\export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ndolejsi\Desktop\&#352;kola\BP\export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Hladina akustického</a:t>
            </a:r>
            <a:r>
              <a:rPr lang="cs-CZ" baseline="0"/>
              <a:t> tlaku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'List1 (3)'!$I$3:$L$3</c:f>
              <c:strCache>
                <c:ptCount val="4"/>
                <c:pt idx="0">
                  <c:v>P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strCache>
            </c:strRef>
          </c:cat>
          <c:val>
            <c:numRef>
              <c:f>'List1 (3)'!$I$5:$L$5</c:f>
              <c:numCache>
                <c:formatCode>General</c:formatCode>
                <c:ptCount val="4"/>
                <c:pt idx="0">
                  <c:v>26</c:v>
                </c:pt>
                <c:pt idx="1">
                  <c:v>28</c:v>
                </c:pt>
                <c:pt idx="2">
                  <c:v>53</c:v>
                </c:pt>
                <c:pt idx="3">
                  <c:v>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1252720"/>
        <c:axId val="302835048"/>
      </c:barChart>
      <c:catAx>
        <c:axId val="3012527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baseline="0" dirty="0" smtClean="0"/>
                  <a:t>Hladina hluku pozadí a hladina hluku při testování skupin 1, 2, 3</a:t>
                </a:r>
                <a:endParaRPr lang="cs-CZ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2835048"/>
        <c:crosses val="autoZero"/>
        <c:auto val="1"/>
        <c:lblAlgn val="ctr"/>
        <c:lblOffset val="100"/>
        <c:noMultiLvlLbl val="0"/>
      </c:catAx>
      <c:valAx>
        <c:axId val="302835048"/>
        <c:scaling>
          <c:orientation val="minMax"/>
          <c:max val="8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LAeq,T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1252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Test</a:t>
            </a:r>
            <a:r>
              <a:rPr lang="cs-CZ" baseline="0"/>
              <a:t> pozornosti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4425952686001642"/>
          <c:y val="0.11820181300866803"/>
          <c:w val="0.54247042465509543"/>
          <c:h val="0.68496923178720304"/>
        </c:manualLayout>
      </c:layout>
      <c:barChart>
        <c:barDir val="col"/>
        <c:grouping val="clustered"/>
        <c:varyColors val="0"/>
        <c:ser>
          <c:idx val="0"/>
          <c:order val="0"/>
          <c:tx>
            <c:v>Relativní pozornost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'Test 1'!$F$24:$F$26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'Test 1'!$G$24:$G$26</c:f>
              <c:numCache>
                <c:formatCode>General</c:formatCode>
                <c:ptCount val="3"/>
                <c:pt idx="0">
                  <c:v>100</c:v>
                </c:pt>
                <c:pt idx="1">
                  <c:v>95.091100969546687</c:v>
                </c:pt>
                <c:pt idx="2">
                  <c:v>93.161917492255014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2838576"/>
        <c:axId val="302836616"/>
      </c:barChart>
      <c:catAx>
        <c:axId val="3028385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baseline="0"/>
                  <a:t>Skupina respondentů</a:t>
                </a:r>
              </a:p>
              <a:p>
                <a:pPr>
                  <a:defRPr/>
                </a:pP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2836616"/>
        <c:crosses val="autoZero"/>
        <c:auto val="1"/>
        <c:lblAlgn val="ctr"/>
        <c:lblOffset val="100"/>
        <c:noMultiLvlLbl val="0"/>
      </c:catAx>
      <c:valAx>
        <c:axId val="302836616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%</a:t>
                </a:r>
              </a:p>
            </c:rich>
          </c:tx>
          <c:layout>
            <c:manualLayout>
              <c:xMode val="edge"/>
              <c:yMode val="edge"/>
              <c:x val="3.0555555555555555E-2"/>
              <c:y val="0.542098643919510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2838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Test soustředění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Relativní soustředění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'Test 1 (2)'!$F$24:$F$26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'Test 1 (2)'!$G$24:$G$26</c:f>
              <c:numCache>
                <c:formatCode>General</c:formatCode>
                <c:ptCount val="3"/>
                <c:pt idx="0">
                  <c:v>100</c:v>
                </c:pt>
                <c:pt idx="1">
                  <c:v>91.279887482419127</c:v>
                </c:pt>
                <c:pt idx="2">
                  <c:v>95.639943741209564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2836224"/>
        <c:axId val="302838184"/>
      </c:barChart>
      <c:catAx>
        <c:axId val="3028362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baseline="0"/>
                  <a:t>Skupina respondentů</a:t>
                </a:r>
              </a:p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2838184"/>
        <c:crosses val="autoZero"/>
        <c:auto val="1"/>
        <c:lblAlgn val="ctr"/>
        <c:lblOffset val="100"/>
        <c:noMultiLvlLbl val="0"/>
      </c:catAx>
      <c:valAx>
        <c:axId val="302838184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%</a:t>
                </a:r>
              </a:p>
            </c:rich>
          </c:tx>
          <c:layout>
            <c:manualLayout>
              <c:xMode val="edge"/>
              <c:yMode val="edge"/>
              <c:x val="3.0555555555555555E-2"/>
              <c:y val="0.5420986439195100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283622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Test výkonnosti - Atribut</a:t>
            </a:r>
            <a:r>
              <a:rPr lang="cs-CZ" baseline="0"/>
              <a:t> 1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Relativní výkonnost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'Test 1 (3)'!$F$24:$F$26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'Test 1 (3)'!$G$24:$G$26</c:f>
              <c:numCache>
                <c:formatCode>General</c:formatCode>
                <c:ptCount val="3"/>
                <c:pt idx="0">
                  <c:v>100</c:v>
                </c:pt>
                <c:pt idx="1">
                  <c:v>96.140081722694362</c:v>
                </c:pt>
                <c:pt idx="2">
                  <c:v>95.086599148686332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2839360"/>
        <c:axId val="302838968"/>
      </c:barChart>
      <c:catAx>
        <c:axId val="3028393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baseline="0"/>
                  <a:t>Skupina respondentů</a:t>
                </a:r>
              </a:p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rich>
          </c:tx>
          <c:layout>
            <c:manualLayout>
              <c:xMode val="edge"/>
              <c:yMode val="edge"/>
              <c:x val="0.21828521772217638"/>
              <c:y val="0.8826375503076601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2838968"/>
        <c:crosses val="autoZero"/>
        <c:auto val="1"/>
        <c:lblAlgn val="ctr"/>
        <c:lblOffset val="100"/>
        <c:noMultiLvlLbl val="0"/>
      </c:catAx>
      <c:valAx>
        <c:axId val="302838968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%</a:t>
                </a:r>
              </a:p>
            </c:rich>
          </c:tx>
          <c:layout>
            <c:manualLayout>
              <c:xMode val="edge"/>
              <c:yMode val="edge"/>
              <c:x val="3.0555555555555555E-2"/>
              <c:y val="0.5420986439195100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283936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Test</a:t>
            </a:r>
            <a:r>
              <a:rPr lang="cs-CZ" baseline="0"/>
              <a:t> výkonnosti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Průměrný počet chyb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'Test 1'!$F$24:$F$26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'Test 1'!$H$24:$H$26</c:f>
              <c:numCache>
                <c:formatCode>General</c:formatCode>
                <c:ptCount val="3"/>
                <c:pt idx="0">
                  <c:v>5.8823529411764705E-2</c:v>
                </c:pt>
                <c:pt idx="1">
                  <c:v>0.35294117647058826</c:v>
                </c:pt>
                <c:pt idx="2">
                  <c:v>5.8823529411764705E-2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2837008"/>
        <c:axId val="302833480"/>
      </c:barChart>
      <c:catAx>
        <c:axId val="3028370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baseline="0"/>
                  <a:t>Skupina respondentů</a:t>
                </a:r>
              </a:p>
              <a:p>
                <a:pPr>
                  <a:defRPr/>
                </a:pP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2833480"/>
        <c:crosses val="autoZero"/>
        <c:auto val="1"/>
        <c:lblAlgn val="ctr"/>
        <c:lblOffset val="100"/>
        <c:noMultiLvlLbl val="0"/>
      </c:catAx>
      <c:valAx>
        <c:axId val="302833480"/>
        <c:scaling>
          <c:orientation val="minMax"/>
          <c:max val="0.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ks</a:t>
                </a:r>
              </a:p>
            </c:rich>
          </c:tx>
          <c:layout>
            <c:manualLayout>
              <c:xMode val="edge"/>
              <c:yMode val="edge"/>
              <c:x val="3.0555555555555555E-2"/>
              <c:y val="0.542098643919510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283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Test</a:t>
            </a:r>
            <a:r>
              <a:rPr lang="cs-CZ" baseline="0"/>
              <a:t> soustředění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Průměrný počet chyb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'Test 1 (2)'!$F$24:$F$26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'Test 1 (2)'!$H$24:$H$26</c:f>
              <c:numCache>
                <c:formatCode>General</c:formatCode>
                <c:ptCount val="3"/>
                <c:pt idx="0">
                  <c:v>0.17647058823529413</c:v>
                </c:pt>
                <c:pt idx="1">
                  <c:v>0.29411764705882354</c:v>
                </c:pt>
                <c:pt idx="2">
                  <c:v>0.35294117647058826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2833872"/>
        <c:axId val="302835440"/>
      </c:barChart>
      <c:catAx>
        <c:axId val="3028338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baseline="0"/>
                  <a:t>Skupina respondentů</a:t>
                </a:r>
              </a:p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2835440"/>
        <c:crosses val="autoZero"/>
        <c:auto val="1"/>
        <c:lblAlgn val="ctr"/>
        <c:lblOffset val="100"/>
        <c:noMultiLvlLbl val="0"/>
      </c:catAx>
      <c:valAx>
        <c:axId val="302835440"/>
        <c:scaling>
          <c:orientation val="minMax"/>
          <c:max val="0.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ks</a:t>
                </a:r>
              </a:p>
            </c:rich>
          </c:tx>
          <c:layout>
            <c:manualLayout>
              <c:xMode val="edge"/>
              <c:yMode val="edge"/>
              <c:x val="3.0555555555555555E-2"/>
              <c:y val="0.5420986439195100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28338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Test</a:t>
            </a:r>
            <a:r>
              <a:rPr lang="cs-CZ" baseline="0"/>
              <a:t> výkonnosti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Počet chyb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'Test 1 (3)'!$F$24:$F$26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'Test 1 (3)'!$I$24:$I$26</c:f>
              <c:numCache>
                <c:formatCode>General</c:formatCode>
                <c:ptCount val="3"/>
                <c:pt idx="0">
                  <c:v>2.882352941176471</c:v>
                </c:pt>
                <c:pt idx="1">
                  <c:v>2.7058823529411775</c:v>
                </c:pt>
                <c:pt idx="2">
                  <c:v>3.352941176470587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2833088"/>
        <c:axId val="302835832"/>
      </c:barChart>
      <c:catAx>
        <c:axId val="3028330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baseline="0"/>
                  <a:t>Skupina respondentů</a:t>
                </a:r>
              </a:p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2835832"/>
        <c:crosses val="autoZero"/>
        <c:auto val="1"/>
        <c:lblAlgn val="ctr"/>
        <c:lblOffset val="100"/>
        <c:noMultiLvlLbl val="0"/>
      </c:catAx>
      <c:valAx>
        <c:axId val="302835832"/>
        <c:scaling>
          <c:orientation val="minMax"/>
          <c:max val="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ks</a:t>
                </a:r>
              </a:p>
            </c:rich>
          </c:tx>
          <c:layout>
            <c:manualLayout>
              <c:xMode val="edge"/>
              <c:yMode val="edge"/>
              <c:x val="3.0555555555555555E-2"/>
              <c:y val="0.5420986439195100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283308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632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547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650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641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512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770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033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923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317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003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71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2412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9646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020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1469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3199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7235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9748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1769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5443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7746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699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2071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25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2281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924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1258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0512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38102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2448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2122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346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025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728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58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82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699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38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03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8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BF8B4-B091-4986-89C0-637E42AF6C21}" type="datetimeFigureOut">
              <a:rPr lang="cs-CZ" smtClean="0"/>
              <a:t>1. 2. 2017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7998F88-E006-46B1-8194-C4801E7FA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54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4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dolejsi.webky.cz/" TargetMode="Externa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lejsi.webky.cz/" TargetMode="Externa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4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Jan Dolejší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Hygiena a kvalita </a:t>
            </a:r>
            <a:r>
              <a:rPr lang="cs-CZ" b="1" dirty="0" smtClean="0"/>
              <a:t>prostředí v </a:t>
            </a:r>
            <a:r>
              <a:rPr lang="cs-CZ" b="1" dirty="0"/>
              <a:t>prostorách konkrétních </a:t>
            </a:r>
            <a:r>
              <a:rPr lang="cs-CZ" b="1" dirty="0" smtClean="0"/>
              <a:t>škol</a:t>
            </a:r>
          </a:p>
          <a:p>
            <a:endParaRPr lang="cs-CZ" b="1" dirty="0"/>
          </a:p>
          <a:p>
            <a:r>
              <a:rPr lang="cs-CZ" b="1" dirty="0" smtClean="0"/>
              <a:t>Vysoká škola technická a ekonomická v Českých Budějovicích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900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02352" y="626674"/>
            <a:ext cx="8911687" cy="1280890"/>
          </a:xfrm>
        </p:spPr>
        <p:txBody>
          <a:bodyPr/>
          <a:lstStyle/>
          <a:p>
            <a:r>
              <a:rPr lang="cs-CZ" dirty="0" smtClean="0"/>
              <a:t>Vyhodnocení výsledků – Atribut 2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808901" y="5011917"/>
            <a:ext cx="3935731" cy="487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Test č. 1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194927" y="5077904"/>
            <a:ext cx="3935731" cy="487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Test č. 2</a:t>
            </a:r>
          </a:p>
          <a:p>
            <a:endParaRPr lang="cs-CZ" dirty="0"/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7867718" y="5011917"/>
            <a:ext cx="3935731" cy="4870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Test č. 3 (vysoká chybovost způsobena výkladem zadání)</a:t>
            </a:r>
          </a:p>
          <a:p>
            <a:endParaRPr lang="cs-CZ" dirty="0"/>
          </a:p>
        </p:txBody>
      </p:sp>
      <p:graphicFrame>
        <p:nvGraphicFramePr>
          <p:cNvPr id="12" name="Graf 11"/>
          <p:cNvGraphicFramePr/>
          <p:nvPr>
            <p:extLst>
              <p:ext uri="{D42A27DB-BD31-4B8C-83A1-F6EECF244321}">
                <p14:modId xmlns:p14="http://schemas.microsoft.com/office/powerpoint/2010/main" val="2748297240"/>
              </p:ext>
            </p:extLst>
          </p:nvPr>
        </p:nvGraphicFramePr>
        <p:xfrm>
          <a:off x="808901" y="1597058"/>
          <a:ext cx="3386027" cy="3201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 12"/>
          <p:cNvGraphicFramePr/>
          <p:nvPr>
            <p:extLst>
              <p:ext uri="{D42A27DB-BD31-4B8C-83A1-F6EECF244321}">
                <p14:modId xmlns:p14="http://schemas.microsoft.com/office/powerpoint/2010/main" val="3593746442"/>
              </p:ext>
            </p:extLst>
          </p:nvPr>
        </p:nvGraphicFramePr>
        <p:xfrm>
          <a:off x="4194927" y="1597058"/>
          <a:ext cx="3672791" cy="3201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f 13"/>
          <p:cNvGraphicFramePr/>
          <p:nvPr>
            <p:extLst>
              <p:ext uri="{D42A27DB-BD31-4B8C-83A1-F6EECF244321}">
                <p14:modId xmlns:p14="http://schemas.microsoft.com/office/powerpoint/2010/main" val="3532719377"/>
              </p:ext>
            </p:extLst>
          </p:nvPr>
        </p:nvGraphicFramePr>
        <p:xfrm>
          <a:off x="7867718" y="1597058"/>
          <a:ext cx="3646321" cy="3201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87821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 výsledků – Subjektivní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Uživatelé </a:t>
            </a:r>
            <a:r>
              <a:rPr lang="cs-CZ" dirty="0"/>
              <a:t>pociťují na sobě subjektivně ve všech dotazovaných oblastech </a:t>
            </a:r>
            <a:r>
              <a:rPr lang="cs-CZ" dirty="0" smtClean="0"/>
              <a:t>zhoršení výkonnosti </a:t>
            </a:r>
            <a:r>
              <a:rPr lang="cs-CZ" dirty="0"/>
              <a:t>i celkové psychické pohody. </a:t>
            </a:r>
            <a:endParaRPr lang="cs-CZ" dirty="0" smtClean="0"/>
          </a:p>
          <a:p>
            <a:r>
              <a:rPr lang="cs-CZ" dirty="0" smtClean="0"/>
              <a:t>Zhoršení i fyzických schopností</a:t>
            </a:r>
          </a:p>
          <a:p>
            <a:r>
              <a:rPr lang="cs-CZ" dirty="0" smtClean="0"/>
              <a:t>U Skupiny 3 byly časté stížnosti</a:t>
            </a:r>
          </a:p>
          <a:p>
            <a:pPr lvl="1"/>
            <a:r>
              <a:rPr lang="cs-CZ" dirty="0" smtClean="0"/>
              <a:t> na </a:t>
            </a:r>
            <a:r>
              <a:rPr lang="cs-CZ" dirty="0"/>
              <a:t>bolest </a:t>
            </a:r>
            <a:r>
              <a:rPr lang="cs-CZ" dirty="0" smtClean="0"/>
              <a:t>hlavy</a:t>
            </a:r>
          </a:p>
          <a:p>
            <a:pPr lvl="1"/>
            <a:r>
              <a:rPr lang="cs-CZ" dirty="0" smtClean="0"/>
              <a:t>Únavu</a:t>
            </a:r>
          </a:p>
          <a:p>
            <a:pPr lvl="1"/>
            <a:r>
              <a:rPr lang="cs-CZ" dirty="0" smtClean="0"/>
              <a:t>schopnost </a:t>
            </a:r>
            <a:r>
              <a:rPr lang="cs-CZ" dirty="0"/>
              <a:t>se soustředit na zadané </a:t>
            </a:r>
            <a:r>
              <a:rPr lang="cs-CZ" dirty="0" smtClean="0"/>
              <a:t>úkoly </a:t>
            </a:r>
          </a:p>
          <a:p>
            <a:r>
              <a:rPr lang="cs-CZ" dirty="0" smtClean="0"/>
              <a:t>Subjektivní </a:t>
            </a:r>
            <a:r>
              <a:rPr lang="cs-CZ" dirty="0"/>
              <a:t>zhoršení výkonnosti uživatelů se pohybovalo průměrně v hodnotách snížení o </a:t>
            </a:r>
            <a:r>
              <a:rPr lang="cs-CZ" b="1" dirty="0"/>
              <a:t>28% resp. 47</a:t>
            </a:r>
            <a:r>
              <a:rPr lang="cs-CZ" b="1" dirty="0" smtClean="0"/>
              <a:t>%</a:t>
            </a:r>
          </a:p>
          <a:p>
            <a:r>
              <a:rPr lang="cs-CZ" dirty="0" smtClean="0"/>
              <a:t>(Předpoklad výrazného snížení výkonnosti dle objektivních hledisek v čase)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543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výsledk</a:t>
            </a:r>
            <a:r>
              <a:rPr lang="cs-CZ" dirty="0"/>
              <a:t>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nepřímá úměra </a:t>
            </a:r>
            <a:r>
              <a:rPr lang="cs-CZ" dirty="0"/>
              <a:t>hladiny hluku v </a:t>
            </a:r>
            <a:r>
              <a:rPr lang="cs-CZ" dirty="0" smtClean="0"/>
              <a:t>prostředí: vyšší hluk při </a:t>
            </a:r>
            <a:r>
              <a:rPr lang="cs-CZ" dirty="0"/>
              <a:t>duševní </a:t>
            </a:r>
            <a:r>
              <a:rPr lang="cs-CZ" dirty="0" smtClean="0"/>
              <a:t>práci - více se bude pociťovat syndrom SBS (</a:t>
            </a:r>
            <a:r>
              <a:rPr lang="cs-CZ" dirty="0" err="1" smtClean="0"/>
              <a:t>Sick</a:t>
            </a:r>
            <a:r>
              <a:rPr lang="cs-CZ" dirty="0" smtClean="0"/>
              <a:t> </a:t>
            </a:r>
            <a:r>
              <a:rPr lang="cs-CZ" dirty="0" err="1" smtClean="0"/>
              <a:t>Building</a:t>
            </a:r>
            <a:r>
              <a:rPr lang="cs-CZ" dirty="0" smtClean="0"/>
              <a:t> Syndrome)</a:t>
            </a:r>
          </a:p>
          <a:p>
            <a:r>
              <a:rPr lang="cs-CZ" dirty="0" smtClean="0"/>
              <a:t>V hlučném prostředí mírně klesá kvalita duševní práce </a:t>
            </a:r>
          </a:p>
          <a:p>
            <a:r>
              <a:rPr lang="cs-CZ" dirty="0" smtClean="0"/>
              <a:t>(ale výrazně roste negativní vnímání prostoru)</a:t>
            </a:r>
          </a:p>
          <a:p>
            <a:r>
              <a:rPr lang="cs-CZ" dirty="0" smtClean="0"/>
              <a:t>Hladina hluku pozadí v řešené místnosti</a:t>
            </a:r>
          </a:p>
          <a:p>
            <a:r>
              <a:rPr lang="cs-CZ" dirty="0" smtClean="0"/>
              <a:t>Akustická pohoda místnosti</a:t>
            </a:r>
          </a:p>
          <a:p>
            <a:r>
              <a:rPr lang="cs-CZ" dirty="0" smtClean="0"/>
              <a:t>Prostorová akustika (doporučení doplnit akustickým podhledem)</a:t>
            </a:r>
          </a:p>
          <a:p>
            <a:pPr lvl="1"/>
            <a:r>
              <a:rPr lang="cs-CZ" dirty="0" smtClean="0"/>
              <a:t>Snížení hluku</a:t>
            </a:r>
          </a:p>
          <a:p>
            <a:pPr lvl="1"/>
            <a:r>
              <a:rPr lang="cs-CZ" dirty="0" smtClean="0"/>
              <a:t>Tišší a klidnější prostředí</a:t>
            </a:r>
          </a:p>
          <a:p>
            <a:pPr lvl="1"/>
            <a:r>
              <a:rPr lang="cs-CZ" dirty="0" smtClean="0"/>
              <a:t>Lepší srozumitelnost řeči</a:t>
            </a:r>
          </a:p>
          <a:p>
            <a:pPr marL="0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352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Odpovědi – Akustické mikroklima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63727" y="2152454"/>
            <a:ext cx="6488801" cy="4370894"/>
          </a:xfrm>
        </p:spPr>
        <p:txBody>
          <a:bodyPr>
            <a:normAutofit/>
          </a:bodyPr>
          <a:lstStyle/>
          <a:p>
            <a:r>
              <a:rPr lang="cs-CZ" dirty="0" smtClean="0"/>
              <a:t>Používané parametry při hodnocení akustického mikroklimatu</a:t>
            </a:r>
          </a:p>
          <a:p>
            <a:pPr lvl="1"/>
            <a:r>
              <a:rPr lang="cs-CZ" dirty="0" err="1" smtClean="0"/>
              <a:t>LAmax</a:t>
            </a:r>
            <a:r>
              <a:rPr lang="cs-CZ" dirty="0" smtClean="0"/>
              <a:t> (maximální hladina akustického tlaku)</a:t>
            </a:r>
          </a:p>
          <a:p>
            <a:pPr lvl="1"/>
            <a:r>
              <a:rPr lang="cs-CZ" dirty="0" err="1" smtClean="0"/>
              <a:t>LAeq,T</a:t>
            </a:r>
            <a:r>
              <a:rPr lang="cs-CZ" dirty="0" smtClean="0"/>
              <a:t> (ekvivalentní hladina akustického tlaku)</a:t>
            </a:r>
          </a:p>
          <a:p>
            <a:pPr lvl="1"/>
            <a:r>
              <a:rPr lang="cs-CZ" dirty="0" smtClean="0"/>
              <a:t>T30, T20, EDT (Doba dozvuku)</a:t>
            </a:r>
          </a:p>
          <a:p>
            <a:pPr lvl="1"/>
            <a:r>
              <a:rPr lang="cs-CZ" dirty="0" smtClean="0"/>
              <a:t>STI, STIPA, RASTI, STITEL (Srozumitelnost řeči)</a:t>
            </a:r>
          </a:p>
          <a:p>
            <a:pPr lvl="1"/>
            <a:r>
              <a:rPr lang="cs-CZ" dirty="0" smtClean="0"/>
              <a:t>Ustálený, impulsní a proměnný hluk</a:t>
            </a:r>
          </a:p>
          <a:p>
            <a:pPr lvl="1"/>
            <a:r>
              <a:rPr lang="cs-CZ" dirty="0" smtClean="0"/>
              <a:t>Zvuk</a:t>
            </a:r>
          </a:p>
          <a:p>
            <a:pPr lvl="1"/>
            <a:r>
              <a:rPr lang="cs-CZ" dirty="0" smtClean="0"/>
              <a:t>Hluk pozadí</a:t>
            </a:r>
          </a:p>
          <a:p>
            <a:pPr lvl="1"/>
            <a:r>
              <a:rPr lang="cs-CZ" dirty="0" smtClean="0"/>
              <a:t>Ultrazvuk/infrazvuk, nízko/vysokofrekvenční zvuk</a:t>
            </a:r>
          </a:p>
          <a:p>
            <a:pPr lvl="1"/>
            <a:r>
              <a:rPr lang="cs-CZ" dirty="0" smtClean="0"/>
              <a:t>Hladina vibrací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381188" y="2152454"/>
            <a:ext cx="4123424" cy="4370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Složky akustického mikroklimatu (hlukové prostředí): </a:t>
            </a:r>
          </a:p>
          <a:p>
            <a:pPr lvl="1"/>
            <a:r>
              <a:rPr lang="cs-CZ" dirty="0" smtClean="0"/>
              <a:t>Přímý zvuk</a:t>
            </a:r>
          </a:p>
          <a:p>
            <a:pPr lvl="1"/>
            <a:r>
              <a:rPr lang="cs-CZ" dirty="0" smtClean="0"/>
              <a:t>Odražený (nepřímý) zvuk</a:t>
            </a:r>
          </a:p>
          <a:p>
            <a:pPr lvl="1"/>
            <a:r>
              <a:rPr lang="cs-CZ" dirty="0" smtClean="0"/>
              <a:t>Zvuk z vnějšího prostředí šířený vzduchem</a:t>
            </a:r>
          </a:p>
          <a:p>
            <a:pPr lvl="1"/>
            <a:r>
              <a:rPr lang="cs-CZ" dirty="0" smtClean="0"/>
              <a:t>Zvuk z vnějšího prostředí šířený konstrukcí</a:t>
            </a:r>
          </a:p>
          <a:p>
            <a:pPr lvl="1"/>
            <a:r>
              <a:rPr lang="cs-CZ" dirty="0" smtClean="0"/>
              <a:t>Kročejový hluk</a:t>
            </a:r>
          </a:p>
          <a:p>
            <a:pPr lvl="1"/>
            <a:r>
              <a:rPr lang="cs-CZ" dirty="0" smtClean="0"/>
              <a:t>Sekundární strukturální hluk z vnějšího/vnitřního prostředí </a:t>
            </a:r>
          </a:p>
          <a:p>
            <a:pPr lvl="2"/>
            <a:r>
              <a:rPr lang="cs-CZ" dirty="0" smtClean="0"/>
              <a:t>Přímý</a:t>
            </a:r>
          </a:p>
          <a:p>
            <a:pPr lvl="2"/>
            <a:r>
              <a:rPr lang="cs-CZ" dirty="0" smtClean="0"/>
              <a:t>Odražený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693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77387" y="2679154"/>
            <a:ext cx="8911687" cy="1280890"/>
          </a:xfrm>
        </p:spPr>
        <p:txBody>
          <a:bodyPr/>
          <a:lstStyle/>
          <a:p>
            <a:r>
              <a:rPr lang="cs-CZ" dirty="0" smtClean="0"/>
              <a:t>Děkuji za pozornost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85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Teoretická část</a:t>
            </a:r>
          </a:p>
          <a:p>
            <a:pPr algn="just"/>
            <a:r>
              <a:rPr lang="cs-CZ" dirty="0" smtClean="0"/>
              <a:t>Popis výzkumného úkolu</a:t>
            </a:r>
          </a:p>
          <a:p>
            <a:pPr algn="just"/>
            <a:r>
              <a:rPr lang="cs-CZ" dirty="0" smtClean="0"/>
              <a:t>Sběr dat</a:t>
            </a:r>
          </a:p>
          <a:p>
            <a:pPr algn="just"/>
            <a:r>
              <a:rPr lang="cs-CZ" dirty="0" smtClean="0"/>
              <a:t>Vyhodnocení dat a diskuse výsledků</a:t>
            </a:r>
          </a:p>
          <a:p>
            <a:pPr algn="just"/>
            <a:r>
              <a:rPr lang="cs-CZ" dirty="0" smtClean="0"/>
              <a:t>Shrnutí výzkumného úkolu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517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Teoretická část – Vnitřní prostředí staveb – Vnímaná kvalita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Fyzikální faktory (</a:t>
            </a:r>
            <a:r>
              <a:rPr lang="cs-CZ" u="sng" dirty="0" smtClean="0"/>
              <a:t>akustika</a:t>
            </a:r>
            <a:r>
              <a:rPr lang="cs-CZ" dirty="0" smtClean="0"/>
              <a:t>, tepelná technika, osvětlení, …)</a:t>
            </a:r>
          </a:p>
          <a:p>
            <a:pPr algn="just"/>
            <a:r>
              <a:rPr lang="cs-CZ" dirty="0" smtClean="0"/>
              <a:t>Chemické faktory (formaldehyd, oxidy – např. CO2, …)</a:t>
            </a:r>
          </a:p>
          <a:p>
            <a:pPr algn="just"/>
            <a:r>
              <a:rPr lang="cs-CZ" dirty="0" smtClean="0"/>
              <a:t>Biologické faktory</a:t>
            </a:r>
          </a:p>
          <a:p>
            <a:pPr algn="just"/>
            <a:r>
              <a:rPr lang="cs-CZ" dirty="0" smtClean="0"/>
              <a:t>Psychologické faktory</a:t>
            </a:r>
          </a:p>
          <a:p>
            <a:pPr algn="just"/>
            <a:r>
              <a:rPr lang="cs-CZ" dirty="0" smtClean="0"/>
              <a:t>(individuální vnímání)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Subjektivní/objektivní hodnoty</a:t>
            </a:r>
          </a:p>
          <a:p>
            <a:pPr lvl="1" algn="just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3806" y="3349658"/>
            <a:ext cx="3938841" cy="2670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782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Výzkumný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Popsat vliv akustické složky na uživatele budov</a:t>
            </a:r>
          </a:p>
          <a:p>
            <a:r>
              <a:rPr lang="cs-CZ" dirty="0" smtClean="0"/>
              <a:t>Popsat úroveň vnímání akustiky</a:t>
            </a:r>
          </a:p>
          <a:p>
            <a:r>
              <a:rPr lang="cs-CZ" dirty="0" smtClean="0"/>
              <a:t>Vyčíslit vliv akusticky zhoršeného prostředí na duševní </a:t>
            </a:r>
            <a:r>
              <a:rPr lang="cs-CZ" dirty="0" smtClean="0"/>
              <a:t>práci (nejjednodušší pomocí porovnání s referenčním stavem)</a:t>
            </a:r>
            <a:endParaRPr lang="cs-CZ" dirty="0" smtClean="0"/>
          </a:p>
          <a:p>
            <a:r>
              <a:rPr lang="cs-CZ" dirty="0" smtClean="0"/>
              <a:t>Popsat a vyhodnotit stav vnitřního prostředí vybrané místnosti konkrétní školy z hlediska zvolených aspektů</a:t>
            </a:r>
          </a:p>
          <a:p>
            <a:pPr lvl="1"/>
            <a:r>
              <a:rPr lang="cs-CZ" dirty="0" smtClean="0"/>
              <a:t>Prostorová akustika</a:t>
            </a:r>
          </a:p>
          <a:p>
            <a:pPr lvl="1"/>
            <a:r>
              <a:rPr lang="cs-CZ" dirty="0" smtClean="0"/>
              <a:t>Hluk</a:t>
            </a:r>
          </a:p>
          <a:p>
            <a:pPr lvl="1"/>
            <a:r>
              <a:rPr lang="cs-CZ" dirty="0" smtClean="0"/>
              <a:t>Vliv zvýšené hlukové zátěže na osoby (teoretické)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7563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Výzkumný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02557"/>
            <a:ext cx="8638112" cy="485049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Místnost D216 v závislosti na úrovni zhoršení vybraného aspektu (akustika)</a:t>
            </a:r>
          </a:p>
          <a:p>
            <a:r>
              <a:rPr lang="cs-CZ" dirty="0" smtClean="0"/>
              <a:t>Krátkodobé působení a vliv na člověka (schopnost vykonávat duševní práci) – 3 skupiny:</a:t>
            </a:r>
          </a:p>
          <a:p>
            <a:r>
              <a:rPr lang="cs-CZ" u="sng" dirty="0" smtClean="0"/>
              <a:t>Standardní prostředí</a:t>
            </a:r>
          </a:p>
          <a:p>
            <a:r>
              <a:rPr lang="cs-CZ" u="sng" dirty="0" smtClean="0"/>
              <a:t>Akusticky zhoršené prostředí</a:t>
            </a:r>
          </a:p>
          <a:p>
            <a:r>
              <a:rPr lang="cs-CZ" u="sng" dirty="0" smtClean="0"/>
              <a:t>Velmi zhoršené prostředí</a:t>
            </a:r>
          </a:p>
          <a:p>
            <a:pPr lvl="1"/>
            <a:r>
              <a:rPr lang="cs-CZ" dirty="0" smtClean="0"/>
              <a:t>Rychlost zpracování úkolu</a:t>
            </a:r>
          </a:p>
          <a:p>
            <a:pPr lvl="1"/>
            <a:r>
              <a:rPr lang="cs-CZ" dirty="0" smtClean="0"/>
              <a:t>Schopnost soustředění</a:t>
            </a:r>
          </a:p>
          <a:p>
            <a:pPr lvl="1"/>
            <a:r>
              <a:rPr lang="cs-CZ" dirty="0" smtClean="0"/>
              <a:t>Chybovost</a:t>
            </a:r>
          </a:p>
          <a:p>
            <a:pPr lvl="1"/>
            <a:r>
              <a:rPr lang="cs-CZ" dirty="0" smtClean="0"/>
              <a:t>Výkonnost</a:t>
            </a:r>
          </a:p>
          <a:p>
            <a:pPr lvl="1"/>
            <a:r>
              <a:rPr lang="cs-CZ" dirty="0" smtClean="0"/>
              <a:t>Duševní pohoda</a:t>
            </a:r>
          </a:p>
          <a:p>
            <a:pPr lvl="1"/>
            <a:r>
              <a:rPr lang="cs-CZ" dirty="0" smtClean="0"/>
              <a:t>Fyziologické jevy</a:t>
            </a:r>
          </a:p>
          <a:p>
            <a:r>
              <a:rPr lang="cs-CZ" dirty="0" smtClean="0"/>
              <a:t>Statistické zpracování výsledků</a:t>
            </a:r>
          </a:p>
          <a:p>
            <a:endParaRPr lang="cs-CZ" dirty="0"/>
          </a:p>
        </p:txBody>
      </p:sp>
      <p:graphicFrame>
        <p:nvGraphicFramePr>
          <p:cNvPr id="23" name="Graf 22"/>
          <p:cNvGraphicFramePr/>
          <p:nvPr>
            <p:extLst>
              <p:ext uri="{D42A27DB-BD31-4B8C-83A1-F6EECF244321}">
                <p14:modId xmlns:p14="http://schemas.microsoft.com/office/powerpoint/2010/main" val="2918982691"/>
              </p:ext>
            </p:extLst>
          </p:nvPr>
        </p:nvGraphicFramePr>
        <p:xfrm>
          <a:off x="6932612" y="2301958"/>
          <a:ext cx="4572000" cy="3609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3465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Sběr dat – Objektivní vnímání vnitřního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5980022" cy="3777622"/>
          </a:xfrm>
        </p:spPr>
        <p:txBody>
          <a:bodyPr/>
          <a:lstStyle/>
          <a:p>
            <a:r>
              <a:rPr lang="cs-CZ" dirty="0" smtClean="0"/>
              <a:t>Zkoumáno na daném počtu respondentů rozdělených do skupin (skupina 1, 2, 3)</a:t>
            </a:r>
          </a:p>
          <a:p>
            <a:r>
              <a:rPr lang="cs-CZ" dirty="0" smtClean="0"/>
              <a:t>Každá skupina ve stejných podmínkách (kromě akustické složky vnitřního prostředí)</a:t>
            </a:r>
          </a:p>
          <a:p>
            <a:r>
              <a:rPr lang="cs-CZ" dirty="0" smtClean="0"/>
              <a:t>Sběr dat pro objektivní hodnocení online (</a:t>
            </a:r>
            <a:r>
              <a:rPr lang="cs-CZ" dirty="0" smtClean="0">
                <a:hlinkClick r:id="rId2"/>
              </a:rPr>
              <a:t>www.dolejsi.webky.cz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Test pozornosti</a:t>
            </a:r>
          </a:p>
          <a:p>
            <a:pPr lvl="1"/>
            <a:r>
              <a:rPr lang="cs-CZ" dirty="0" smtClean="0"/>
              <a:t>Test soustředění</a:t>
            </a:r>
          </a:p>
          <a:p>
            <a:pPr lvl="1"/>
            <a:r>
              <a:rPr lang="cs-CZ" dirty="0" smtClean="0"/>
              <a:t>Test výkonnosti (vpravo)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Zástupný symbol pro obsah 3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2587" y="2132972"/>
            <a:ext cx="3198159" cy="3778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127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Sběr dat – Subjektivní vnímání vnitřního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Zkoumáno na daném počtu respondentů rozdělených do skupin (skupina 1, 2, 3)</a:t>
            </a:r>
          </a:p>
          <a:p>
            <a:r>
              <a:rPr lang="cs-CZ" dirty="0"/>
              <a:t>Každá skupina ve stejných podmínkách (kromě akustické složky vnitřního prostředí)</a:t>
            </a:r>
          </a:p>
          <a:p>
            <a:r>
              <a:rPr lang="cs-CZ" dirty="0" smtClean="0"/>
              <a:t>Každý respondent dobrovolně vyplňuje zadaný dotazník – uzavřené otázky, 1-5</a:t>
            </a:r>
          </a:p>
          <a:p>
            <a:r>
              <a:rPr lang="cs-CZ" dirty="0" smtClean="0"/>
              <a:t>Ústní pohovor po skončení testů s vybranými respondenty</a:t>
            </a:r>
          </a:p>
          <a:p>
            <a:r>
              <a:rPr lang="cs-CZ" dirty="0" smtClean="0"/>
              <a:t>Dotazy, připomínky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178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 výsledků - statistika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703514"/>
              </p:ext>
            </p:extLst>
          </p:nvPr>
        </p:nvGraphicFramePr>
        <p:xfrm>
          <a:off x="7053943" y="2133600"/>
          <a:ext cx="4773432" cy="2630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5321"/>
                <a:gridCol w="1066459"/>
                <a:gridCol w="775196"/>
                <a:gridCol w="753228"/>
                <a:gridCol w="75322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Datum odeslání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Přezdívka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Délka testování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Počet správných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Počet chyb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3.9.15 22:07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12A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49,158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3.9.15 22:18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Přezdívka 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50,698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3.9.15 22:21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44,592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3.9.15 22:25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Marekzprahy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42,177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3.9.15 22:28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Marek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39,915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3.9.15 22:29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Marekzprahy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22,867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3.9.15 23:23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270,725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4.9.15 1:05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51,421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4.9.15 1:12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51,517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4.9.15 1:13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Marek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4,812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4.9.15 4:20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jan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22,96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4.9.15 5:01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abs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12,468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Zástupný symbol pro obsah 2"/>
          <p:cNvSpPr txBox="1">
            <a:spLocks/>
          </p:cNvSpPr>
          <p:nvPr/>
        </p:nvSpPr>
        <p:spPr>
          <a:xfrm>
            <a:off x="2589212" y="2133600"/>
            <a:ext cx="3935731" cy="377762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Export dat z objektivního online dotazníku (</a:t>
            </a:r>
            <a:r>
              <a:rPr lang="cs-CZ" dirty="0" err="1" smtClean="0"/>
              <a:t>xls</a:t>
            </a:r>
            <a:r>
              <a:rPr lang="cs-CZ" dirty="0" smtClean="0"/>
              <a:t>)</a:t>
            </a:r>
          </a:p>
          <a:p>
            <a:r>
              <a:rPr lang="cs-CZ" dirty="0" smtClean="0"/>
              <a:t>Vyhodnocení papírových dotazníků (subjektivní hodnocení)</a:t>
            </a:r>
          </a:p>
          <a:p>
            <a:endParaRPr lang="cs-CZ" dirty="0" smtClean="0"/>
          </a:p>
          <a:p>
            <a:r>
              <a:rPr lang="cs-CZ" dirty="0" smtClean="0"/>
              <a:t>Každá skupina ve stejných podmínkách (kromě akustické složky vnitřního prostředí)</a:t>
            </a:r>
          </a:p>
          <a:p>
            <a:r>
              <a:rPr lang="cs-CZ" dirty="0" smtClean="0"/>
              <a:t>Sběr dat pro objektivní hodnocení online (</a:t>
            </a:r>
            <a:r>
              <a:rPr lang="cs-CZ" dirty="0" smtClean="0">
                <a:hlinkClick r:id="rId2"/>
              </a:rPr>
              <a:t>www.dolejsi.webky.cz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Test pozornosti</a:t>
            </a:r>
          </a:p>
          <a:p>
            <a:pPr lvl="1"/>
            <a:r>
              <a:rPr lang="cs-CZ" dirty="0" smtClean="0"/>
              <a:t>Test soustředění</a:t>
            </a:r>
          </a:p>
          <a:p>
            <a:pPr lvl="1"/>
            <a:r>
              <a:rPr lang="cs-CZ" dirty="0" smtClean="0"/>
              <a:t>Test výkonnosti (vpravo)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404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 výsledků – Atribut 1</a:t>
            </a:r>
            <a:endParaRPr lang="cs-CZ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903635333"/>
              </p:ext>
            </p:extLst>
          </p:nvPr>
        </p:nvGraphicFramePr>
        <p:xfrm>
          <a:off x="808901" y="1597058"/>
          <a:ext cx="3386027" cy="337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2613209854"/>
              </p:ext>
            </p:extLst>
          </p:nvPr>
        </p:nvGraphicFramePr>
        <p:xfrm>
          <a:off x="4194928" y="1597058"/>
          <a:ext cx="3676453" cy="337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1771549082"/>
              </p:ext>
            </p:extLst>
          </p:nvPr>
        </p:nvGraphicFramePr>
        <p:xfrm>
          <a:off x="7871381" y="1597058"/>
          <a:ext cx="3889590" cy="337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Zástupný symbol pro obsah 2"/>
          <p:cNvSpPr txBox="1">
            <a:spLocks/>
          </p:cNvSpPr>
          <p:nvPr/>
        </p:nvSpPr>
        <p:spPr>
          <a:xfrm>
            <a:off x="864910" y="5022432"/>
            <a:ext cx="3935731" cy="487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Test č. 1 (t)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84694" y="5010890"/>
            <a:ext cx="3935731" cy="487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Test č. 2 (počet správně)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7848310" y="5021343"/>
            <a:ext cx="3935731" cy="487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Test č. 3 (t)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68830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404</TotalTime>
  <Words>684</Words>
  <Application>Microsoft Office PowerPoint</Application>
  <PresentationFormat>Širokoúhlá obrazovka</PresentationFormat>
  <Paragraphs>196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14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Wingdings</vt:lpstr>
      <vt:lpstr>Wingdings 2</vt:lpstr>
      <vt:lpstr>Wingdings 3</vt:lpstr>
      <vt:lpstr>HDOfficeLightV0</vt:lpstr>
      <vt:lpstr>1_HDOfficeLightV0</vt:lpstr>
      <vt:lpstr>Stébla</vt:lpstr>
      <vt:lpstr>Jan Dolejší</vt:lpstr>
      <vt:lpstr>Úvod</vt:lpstr>
      <vt:lpstr>Teoretická část – Vnitřní prostředí staveb – Vnímaná kvalita prostředí</vt:lpstr>
      <vt:lpstr>Výzkumný úkol</vt:lpstr>
      <vt:lpstr>Výzkumný úkol</vt:lpstr>
      <vt:lpstr>Sběr dat – Objektivní vnímání vnitřního prostředí</vt:lpstr>
      <vt:lpstr>Sběr dat – Subjektivní vnímání vnitřního prostředí</vt:lpstr>
      <vt:lpstr>Vyhodnocení výsledků - statistika</vt:lpstr>
      <vt:lpstr>Vyhodnocení výsledků – Atribut 1</vt:lpstr>
      <vt:lpstr>Vyhodnocení výsledků – Atribut 2</vt:lpstr>
      <vt:lpstr>Vyhodnocení výsledků – Subjektivní hodnocení</vt:lpstr>
      <vt:lpstr>Shrnutí výsledků</vt:lpstr>
      <vt:lpstr>Odpovědi – Akustické mikroklima</vt:lpstr>
      <vt:lpstr>Děkuji za pozornost 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 Dolejší</dc:title>
  <dc:creator>jandolejsi</dc:creator>
  <cp:lastModifiedBy>jandolejsi</cp:lastModifiedBy>
  <cp:revision>30</cp:revision>
  <dcterms:created xsi:type="dcterms:W3CDTF">2017-01-22T18:28:46Z</dcterms:created>
  <dcterms:modified xsi:type="dcterms:W3CDTF">2017-02-01T13:17:01Z</dcterms:modified>
</cp:coreProperties>
</file>