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2" r:id="rId8"/>
    <p:sldId id="268" r:id="rId9"/>
    <p:sldId id="270" r:id="rId10"/>
    <p:sldId id="269" r:id="rId11"/>
    <p:sldId id="271" r:id="rId12"/>
    <p:sldId id="261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och.SPORTISIMONB\Desktop\BP\THU_2012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04183084966176"/>
          <c:y val="5.8905734731724967E-2"/>
          <c:w val="0.75858144917305459"/>
          <c:h val="0.63568865564225308"/>
        </c:manualLayout>
      </c:layout>
      <c:lineChart>
        <c:grouping val="standard"/>
        <c:varyColors val="0"/>
        <c:ser>
          <c:idx val="0"/>
          <c:order val="0"/>
          <c:tx>
            <c:v>SVISLÁ NOSNÁ KONSTRUKCE ZDĚNÁ Z CIHEL, TVÁRNIC, BLOKŮ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367900805943315E-2"/>
                  <c:y val="5.5813360678056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314660076415776E-2"/>
                  <c:y val="5.529299846964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398798669232923E-2"/>
                  <c:y val="3.775412793957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314660076415776E-2"/>
                  <c:y val="4.6077498724705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589889136450911E-2"/>
                  <c:y val="5.1725813791962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THU!$Q$14:$U$14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THU!$Q$5:$U$5</c:f>
              <c:numCache>
                <c:formatCode>#,##0.00</c:formatCode>
                <c:ptCount val="5"/>
                <c:pt idx="0">
                  <c:v>4491</c:v>
                </c:pt>
                <c:pt idx="1">
                  <c:v>4491</c:v>
                </c:pt>
                <c:pt idx="2">
                  <c:v>4401</c:v>
                </c:pt>
                <c:pt idx="3">
                  <c:v>4465</c:v>
                </c:pt>
                <c:pt idx="4">
                  <c:v>4508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THU!$A$13</c:f>
              <c:strCache>
                <c:ptCount val="1"/>
                <c:pt idx="0">
                  <c:v>SVISLÁ NOSNÁ KONSTRUKCE DŘEVĚNÁ A NA BÁZI DŘEVNÍ HMOTY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680612530378798E-2"/>
                  <c:y val="-5.915839018885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264870850201058E-2"/>
                  <c:y val="-5.150341261886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128388012309927E-2"/>
                  <c:y val="-6.2764765217100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324733458949472E-2"/>
                  <c:y val="-4.9396233920974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894018963767945E-2"/>
                  <c:y val="-6.0346997326679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THU!$Q$14:$U$14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THU!$Q$6:$U$6</c:f>
              <c:numCache>
                <c:formatCode>#,##0.00</c:formatCode>
                <c:ptCount val="5"/>
                <c:pt idx="0">
                  <c:v>6894</c:v>
                </c:pt>
                <c:pt idx="1">
                  <c:v>6894</c:v>
                </c:pt>
                <c:pt idx="2">
                  <c:v>6756</c:v>
                </c:pt>
                <c:pt idx="3">
                  <c:v>6850</c:v>
                </c:pt>
                <c:pt idx="4">
                  <c:v>6920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THU!$O$13</c:f>
              <c:strCache>
                <c:ptCount val="1"/>
                <c:pt idx="0">
                  <c:v>PRŮMĚR PRO VŠECHNY MATERIÁLOVÉ CHARAKTERISTIKY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304343352598897E-2"/>
                  <c:y val="-5.529299846964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680663035169328E-2"/>
                  <c:y val="-5.529299846964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382703398714407E-2"/>
                  <c:y val="-7.929808773613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680663035169328E-2"/>
                  <c:y val="-4.607749872470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237834166467327E-2"/>
                  <c:y val="-9.0520174135934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THU!$Q$14:$U$14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THU!$Q$7:$U$7</c:f>
              <c:numCache>
                <c:formatCode>#,##0.00</c:formatCode>
                <c:ptCount val="5"/>
                <c:pt idx="0">
                  <c:v>4808</c:v>
                </c:pt>
                <c:pt idx="1">
                  <c:v>4808</c:v>
                </c:pt>
                <c:pt idx="2">
                  <c:v>4712</c:v>
                </c:pt>
                <c:pt idx="3">
                  <c:v>5746</c:v>
                </c:pt>
                <c:pt idx="4">
                  <c:v>4826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62149008"/>
        <c:axId val="262146264"/>
      </c:lineChart>
      <c:catAx>
        <c:axId val="26214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roky</a:t>
                </a:r>
              </a:p>
            </c:rich>
          </c:tx>
          <c:layout>
            <c:manualLayout>
              <c:xMode val="edge"/>
              <c:yMode val="edge"/>
              <c:x val="0.89708823073370836"/>
              <c:y val="0.71574716172974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2146264"/>
        <c:crosses val="autoZero"/>
        <c:auto val="1"/>
        <c:lblAlgn val="ctr"/>
        <c:lblOffset val="100"/>
        <c:noMultiLvlLbl val="0"/>
      </c:catAx>
      <c:valAx>
        <c:axId val="262146264"/>
        <c:scaling>
          <c:orientation val="minMax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cena czk/m3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21490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130301376868325E-2"/>
          <c:y val="0.79502979357310066"/>
          <c:w val="0.84736689219598749"/>
          <c:h val="0.18030035902858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0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3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1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37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33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9D28-89F3-41D3-967D-D8A18C7ADCB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7FA7-94CF-49DF-803D-BF552084B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87500" y="178585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VYHODNOCENÍ VARIANTNÍHO PROVEDENÍ KONSTRUKCE OBVODOVÉHO PLÁŠTĚ</a:t>
            </a:r>
            <a:endParaRPr lang="cs-CZ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64500" y="6196957"/>
            <a:ext cx="3949700" cy="463335"/>
          </a:xfrm>
        </p:spPr>
        <p:txBody>
          <a:bodyPr/>
          <a:lstStyle/>
          <a:p>
            <a:r>
              <a:rPr lang="cs-CZ" dirty="0" smtClean="0"/>
              <a:t>STANISLAV ZLOCH, 2016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50900" y="45945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POROVNÁNÍ SYSTÉMU Z TEPELNĚ TECHNICKÝCH PARAMETRŮ -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68475"/>
            <a:ext cx="10515600" cy="4351338"/>
          </a:xfrm>
        </p:spPr>
        <p:txBody>
          <a:bodyPr/>
          <a:lstStyle/>
          <a:p>
            <a:r>
              <a:rPr lang="cs-CZ" dirty="0"/>
              <a:t>Zdroje </a:t>
            </a:r>
            <a:r>
              <a:rPr lang="cs-CZ" dirty="0" smtClean="0"/>
              <a:t>dat: výpočty součinitele prostupu tepla pro jednotlivé varianty</a:t>
            </a:r>
            <a:endParaRPr lang="cs-CZ" dirty="0"/>
          </a:p>
          <a:p>
            <a:r>
              <a:rPr lang="cs-CZ" dirty="0"/>
              <a:t>Použité </a:t>
            </a:r>
            <a:r>
              <a:rPr lang="cs-CZ" dirty="0" smtClean="0"/>
              <a:t>metody: komparace jednotlivých variant z hlediska prostorových nároků při stejném součiniteli prostupu tepla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45803"/>
            <a:ext cx="3375676" cy="137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67002"/>
            <a:ext cx="3320808" cy="15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57" y="3567002"/>
            <a:ext cx="3339232" cy="124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Výsledek obrázku pro prostup tep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99" y="3776945"/>
            <a:ext cx="1800691" cy="21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POROVNÁNÍ SYSTÉMU Z TEPELNĚ TECHNICKÝCH PARAMETRŮ - </a:t>
            </a:r>
            <a:r>
              <a:rPr lang="cs-CZ" b="1" dirty="0" smtClean="0"/>
              <a:t>VÝSLEDKY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36232" y="1825624"/>
            <a:ext cx="7687962" cy="4351338"/>
          </a:xfrm>
        </p:spPr>
        <p:txBody>
          <a:bodyPr/>
          <a:lstStyle/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DŘEVO </a:t>
            </a:r>
            <a:r>
              <a:rPr lang="cs-CZ" dirty="0"/>
              <a:t>– Rámová dřevostavba systému „</a:t>
            </a:r>
            <a:r>
              <a:rPr lang="cs-CZ" dirty="0" err="1"/>
              <a:t>two</a:t>
            </a:r>
            <a:r>
              <a:rPr lang="cs-CZ" dirty="0"/>
              <a:t>-by-</a:t>
            </a:r>
            <a:r>
              <a:rPr lang="cs-CZ" dirty="0" err="1"/>
              <a:t>four</a:t>
            </a:r>
            <a:r>
              <a:rPr lang="cs-CZ" dirty="0"/>
              <a:t>“ s instalační interiérovou </a:t>
            </a:r>
            <a:r>
              <a:rPr lang="cs-CZ" dirty="0" err="1"/>
              <a:t>předstěnou</a:t>
            </a:r>
            <a:r>
              <a:rPr lang="cs-CZ" dirty="0"/>
              <a:t>,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BETON – Skořepinové tvárnice zděné na cementovou maltu se systémem vnitřní izolace.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CIHLA </a:t>
            </a:r>
            <a:r>
              <a:rPr lang="cs-CZ" dirty="0"/>
              <a:t>– Broušené cihelné tvárnice zděné na </a:t>
            </a:r>
            <a:r>
              <a:rPr lang="cs-CZ" dirty="0" smtClean="0"/>
              <a:t>tenkovrstvou </a:t>
            </a:r>
            <a:r>
              <a:rPr lang="cs-CZ" dirty="0"/>
              <a:t>maltu s fasádou systému ETICS,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23637" y="1956271"/>
            <a:ext cx="3435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dirty="0" smtClean="0"/>
              <a:t>100 %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 smtClean="0"/>
              <a:t>142 %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 smtClean="0"/>
              <a:t>165%</a:t>
            </a:r>
            <a:endParaRPr lang="cs-CZ" sz="24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r="18" b="32650"/>
          <a:stretch/>
        </p:blipFill>
        <p:spPr bwMode="auto">
          <a:xfrm>
            <a:off x="6146457" y="4682259"/>
            <a:ext cx="2154555" cy="1696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89" y="4645417"/>
            <a:ext cx="2034694" cy="1770575"/>
          </a:xfrm>
          <a:prstGeom prst="rect">
            <a:avLst/>
          </a:prstGeom>
          <a:noFill/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28" y="4682259"/>
            <a:ext cx="1943623" cy="17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0" y="4985217"/>
            <a:ext cx="2128912" cy="157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772"/>
            <a:ext cx="7848599" cy="4351338"/>
          </a:xfrm>
        </p:spPr>
        <p:txBody>
          <a:bodyPr/>
          <a:lstStyle/>
          <a:p>
            <a:r>
              <a:rPr lang="cs-CZ" dirty="0" smtClean="0"/>
              <a:t>Odpověď na výzkumné </a:t>
            </a:r>
            <a:r>
              <a:rPr lang="cs-CZ" dirty="0" smtClean="0"/>
              <a:t>otázky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/>
              <a:t>	Který z vybraných systémů je nejvýhodnější </a:t>
            </a:r>
            <a:r>
              <a:rPr lang="cs-CZ" dirty="0" smtClean="0"/>
              <a:t>	pokud </a:t>
            </a:r>
            <a:r>
              <a:rPr lang="cs-CZ" dirty="0"/>
              <a:t>investor </a:t>
            </a:r>
            <a:r>
              <a:rPr lang="cs-CZ" dirty="0" smtClean="0"/>
              <a:t>požaduje</a:t>
            </a:r>
            <a:r>
              <a:rPr lang="cs-CZ" dirty="0"/>
              <a:t>:</a:t>
            </a:r>
          </a:p>
          <a:p>
            <a:pPr marL="1428750" lvl="2" indent="-514350">
              <a:buAutoNum type="alphaLcParenR"/>
            </a:pPr>
            <a:r>
              <a:rPr lang="cs-CZ" sz="2800" dirty="0"/>
              <a:t>Co nejnižší cenu provedené stavby?</a:t>
            </a:r>
          </a:p>
          <a:p>
            <a:pPr marL="1428750" lvl="2" indent="-514350">
              <a:buAutoNum type="alphaLcParenR"/>
            </a:pPr>
            <a:r>
              <a:rPr lang="cs-CZ" sz="2800" dirty="0"/>
              <a:t>Co nejkratší dobu výstavby?</a:t>
            </a:r>
          </a:p>
          <a:p>
            <a:pPr marL="1428750" lvl="2" indent="-514350">
              <a:buAutoNum type="alphaLcParenR"/>
            </a:pPr>
            <a:r>
              <a:rPr lang="cs-CZ" sz="2800" dirty="0"/>
              <a:t>Co nejmenší zastavěnou plochu při shodné vnitřní užitné ploše a shodných tepelně izolačních vlastnostech?</a:t>
            </a:r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166412" y="2874494"/>
            <a:ext cx="3025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ZDĚNÁ STAVBA Z CIHELNÝCH BLOKŮ</a:t>
            </a:r>
          </a:p>
          <a:p>
            <a:pPr marL="0" indent="0">
              <a:buNone/>
            </a:pPr>
            <a:r>
              <a:rPr lang="cs-CZ" sz="2800" dirty="0" smtClean="0"/>
              <a:t>DŘEVOSTAVBA</a:t>
            </a:r>
          </a:p>
          <a:p>
            <a:pPr marL="0" indent="0">
              <a:buNone/>
            </a:pPr>
            <a:r>
              <a:rPr lang="cs-CZ" dirty="0" smtClean="0"/>
              <a:t>DŘEVOSTAVBA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4098" name="Picture 2" descr="Výsledek obrázku pro CIH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61" y="5742115"/>
            <a:ext cx="1050370" cy="9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HRUBÁ STAV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70" y="5449497"/>
            <a:ext cx="1673030" cy="12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DŘEVOSTAV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32" y="5543479"/>
            <a:ext cx="1594409" cy="11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foš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88" y="5775641"/>
            <a:ext cx="1229670" cy="12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686798" y="6111899"/>
            <a:ext cx="671698" cy="423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336751" y="6050338"/>
            <a:ext cx="671698" cy="423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7839635" y="3200400"/>
            <a:ext cx="1008530" cy="8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449671" y="3766441"/>
            <a:ext cx="1398494" cy="12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8343900" y="4545106"/>
            <a:ext cx="678747" cy="12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6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ODPOVĚDI NA OTÁZKY VEDOUCÍHO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690688"/>
            <a:ext cx="8317126" cy="44862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 znamená pojem „</a:t>
            </a:r>
            <a:r>
              <a:rPr lang="cs-CZ" dirty="0" err="1" smtClean="0"/>
              <a:t>sick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syndrom“?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Soubor nemocí způsobený dlouhodobým pobýváním v uzavřených prostorech</a:t>
            </a:r>
          </a:p>
          <a:p>
            <a:r>
              <a:rPr lang="cs-CZ" dirty="0" smtClean="0"/>
              <a:t>Jak je dosahováno vzduchotěsnosti obálky budovy u dřevostaveb a jak u masivních zděných staveb?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Dřevostavby – opláštění + vzduchotěsná páska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Masivní konstrukce – vnitřní omítka</a:t>
            </a:r>
          </a:p>
          <a:p>
            <a:r>
              <a:rPr lang="cs-CZ" dirty="0" smtClean="0"/>
              <a:t>Proč je kondenzace vodní páry u dřevostaveb považována za rizikový faktor z hlediska jejich trvanlivosti?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degradace nosné konstrukce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degradace izolačního materiálu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syndrom nezdravých bud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57" y="1564333"/>
            <a:ext cx="2520779" cy="11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lower door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267" y="3038088"/>
            <a:ext cx="1160506" cy="15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líseň izol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89" y="4955510"/>
            <a:ext cx="2221126" cy="14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hniloba dřevěná konstruk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93" y="5179453"/>
            <a:ext cx="2009003" cy="15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vzduchotěsn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94" y="2914114"/>
            <a:ext cx="1862081" cy="18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ODPOVĚDI NA OTÁZKY OPONENTA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byly získány hodnoty k časovému porovnání?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technické listy a postupy výrobců a dodavatelů materiálů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lastní </a:t>
            </a:r>
            <a:r>
              <a:rPr lang="cs-CZ" dirty="0"/>
              <a:t>zkušenosti</a:t>
            </a:r>
          </a:p>
          <a:p>
            <a:r>
              <a:rPr lang="cs-CZ" dirty="0" smtClean="0"/>
              <a:t>Skutečně se staví více domů v pasivním standardu na bázi dřevostaveb? Z kterého zdroje bylo čerpáno?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Přesné statistiky neexistují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„Téměř </a:t>
            </a:r>
            <a:r>
              <a:rPr lang="cs-CZ" sz="2400" dirty="0"/>
              <a:t>všechny dnes realizované </a:t>
            </a:r>
            <a:r>
              <a:rPr lang="cs-CZ" sz="2400" dirty="0" smtClean="0"/>
              <a:t>montované domy </a:t>
            </a:r>
            <a:r>
              <a:rPr lang="cs-CZ" sz="2400" dirty="0"/>
              <a:t>se již staví v nízkoenergetickém nebo pasivním standardu, popř. máme také domy s nulovou spotřebou energie nebo dokonce domy tzv. energeticky plusové.“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- Ing. Vratislav Blaha CSc. – předseda asociace dodavatelů montovaných domů </a:t>
            </a:r>
            <a:r>
              <a:rPr lang="cs-CZ" sz="2200" dirty="0" smtClean="0"/>
              <a:t>pro www.d</a:t>
            </a:r>
            <a:r>
              <a:rPr lang="cs-CZ" sz="2200" dirty="0" smtClean="0"/>
              <a:t>r</a:t>
            </a:r>
            <a:r>
              <a:rPr lang="cs-CZ" sz="2200" dirty="0" smtClean="0"/>
              <a:t>evostavitel.cz </a:t>
            </a:r>
            <a:r>
              <a:rPr lang="cs-CZ" sz="2200" dirty="0"/>
              <a:t>10/2015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technický list cih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08" y="1690688"/>
            <a:ext cx="1415041" cy="20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773" y="2515201"/>
            <a:ext cx="10725665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/>
              <a:t>DĚKUJI ZA POZORNOST</a:t>
            </a:r>
            <a:endParaRPr lang="cs-CZ" sz="5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413790" y="5820032"/>
            <a:ext cx="24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STANISLAV ZLOCH, 2016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788773" y="3840764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MOTIVACE A DŮVODY K ŘEŠENÍ DANÉHO PROBLÉMU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Pro porovnání jsem si vybral nejenom hledisko časové a finanční náročnosti, ale především hledisko tepelně technických vlastností a s nimi úzce spojené hledisko prostorové. S navyšující se cenou pozemků a jejich ubýváním v městských a příměstských oblastech je stále častěji nutností navrhnout dispozici (a vlastně celé obálky) budovy dle specifik daného pozemku.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Práce </a:t>
            </a:r>
            <a:r>
              <a:rPr lang="cs-CZ" dirty="0"/>
              <a:t>by měla přinést jednoduchou odpověď na to, jaký konstrukční systém vybrat v případě, kdy stavebník potřebuje získat co největší obytnou plochu při omezené zastavitelné ploše pozemku a požaduje po vybraném konstrukčním systému dosažení shodných tepelně technických vlastností, jako mají konkurenční systémy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bakalářské práce:</a:t>
            </a:r>
          </a:p>
          <a:p>
            <a:pPr marL="0" indent="0">
              <a:buNone/>
            </a:pPr>
            <a:r>
              <a:rPr lang="cs-CZ" dirty="0" smtClean="0"/>
              <a:t>„Předmětem </a:t>
            </a:r>
            <a:r>
              <a:rPr lang="cs-CZ" dirty="0"/>
              <a:t>bakalářské práce je vyhodnocení variant obvodového pláště budovy z hlediska tepelně – technických vlastností, časové a finanční náročnosti. Předpokládá se stavebně konstrukční studie jednotlivých variant spolu s architektonickou studií a výkresovou dokumentací ve stupni „Projekt pro stavební povolení“ u jedné z variant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HYPOTÉZY NEBO VÝZKUMNÉ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Výzkumné otázky: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Který z vybraných systémů je nejvýhodnější pokud investor 	požaduje:</a:t>
            </a:r>
          </a:p>
          <a:p>
            <a:pPr marL="1428750" lvl="2" indent="-514350">
              <a:buAutoNum type="alphaLcParenR"/>
            </a:pPr>
            <a:r>
              <a:rPr lang="cs-CZ" sz="2800" dirty="0" smtClean="0"/>
              <a:t>Co nejnižší cenu provedené stavby?</a:t>
            </a:r>
          </a:p>
          <a:p>
            <a:pPr marL="1428750" lvl="2" indent="-514350">
              <a:buAutoNum type="alphaLcParenR"/>
            </a:pPr>
            <a:r>
              <a:rPr lang="cs-CZ" sz="2800" dirty="0" smtClean="0"/>
              <a:t>Co nejkratší dobu výstavby?</a:t>
            </a:r>
          </a:p>
          <a:p>
            <a:pPr marL="1428750" lvl="2" indent="-514350">
              <a:buAutoNum type="alphaLcParenR"/>
            </a:pPr>
            <a:r>
              <a:rPr lang="cs-CZ" sz="2800" dirty="0" smtClean="0"/>
              <a:t>Co nejmenší zastavěnou plochu při shodné vnitřní užitné ploše a shodných tepelně izolačních vlastnostech?</a:t>
            </a:r>
            <a:endParaRPr lang="cs-CZ" sz="2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POROVNÁVANÉ VARIANTY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5001"/>
            <a:ext cx="8305800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3 vybrané varianty pro posouzení/vyhodnocení obvodového pláště:</a:t>
            </a:r>
          </a:p>
          <a:p>
            <a:pPr lvl="1">
              <a:lnSpc>
                <a:spcPct val="120000"/>
              </a:lnSpc>
            </a:pPr>
            <a:r>
              <a:rPr lang="cs-CZ" sz="2800" dirty="0" smtClean="0"/>
              <a:t>CIHLA </a:t>
            </a:r>
            <a:r>
              <a:rPr lang="cs-CZ" sz="2800" dirty="0"/>
              <a:t>– Broušené cihelné tvárnice zděné na </a:t>
            </a:r>
            <a:r>
              <a:rPr lang="cs-CZ" sz="2800" dirty="0" smtClean="0"/>
              <a:t>		tenkovrstvou </a:t>
            </a:r>
            <a:r>
              <a:rPr lang="cs-CZ" sz="2800" dirty="0"/>
              <a:t>maltu s fasádou systému ETICS,</a:t>
            </a:r>
          </a:p>
          <a:p>
            <a:pPr lvl="1">
              <a:lnSpc>
                <a:spcPct val="120000"/>
              </a:lnSpc>
            </a:pPr>
            <a:r>
              <a:rPr lang="cs-CZ" sz="2800" dirty="0" smtClean="0"/>
              <a:t>DŘEVO </a:t>
            </a:r>
            <a:r>
              <a:rPr lang="cs-CZ" sz="2800" dirty="0"/>
              <a:t>– Rámová dřevostavba systému „</a:t>
            </a:r>
            <a:r>
              <a:rPr lang="cs-CZ" sz="2800" dirty="0" err="1" smtClean="0"/>
              <a:t>two</a:t>
            </a:r>
            <a:r>
              <a:rPr lang="cs-CZ" sz="2800" dirty="0" smtClean="0"/>
              <a:t>-by-	</a:t>
            </a:r>
            <a:r>
              <a:rPr lang="cs-CZ" sz="2800" dirty="0" err="1" smtClean="0"/>
              <a:t>four</a:t>
            </a:r>
            <a:r>
              <a:rPr lang="cs-CZ" sz="2800" dirty="0"/>
              <a:t>“ s instalační interiérovou </a:t>
            </a:r>
            <a:r>
              <a:rPr lang="cs-CZ" sz="2800" dirty="0" err="1"/>
              <a:t>předstěnou</a:t>
            </a:r>
            <a:r>
              <a:rPr lang="cs-CZ" sz="2800" dirty="0"/>
              <a:t>,</a:t>
            </a:r>
          </a:p>
          <a:p>
            <a:pPr lvl="1">
              <a:lnSpc>
                <a:spcPct val="120000"/>
              </a:lnSpc>
            </a:pPr>
            <a:r>
              <a:rPr lang="cs-CZ" sz="2800" dirty="0" smtClean="0"/>
              <a:t>BETON </a:t>
            </a:r>
            <a:r>
              <a:rPr lang="cs-CZ" sz="2800" dirty="0"/>
              <a:t>– Skořepinové tvárnice zděné na </a:t>
            </a:r>
            <a:r>
              <a:rPr lang="cs-CZ" sz="2800" dirty="0" smtClean="0"/>
              <a:t>	cementovou </a:t>
            </a:r>
            <a:r>
              <a:rPr lang="cs-CZ" sz="2800" dirty="0"/>
              <a:t>maltu se systémem vnitřní izolace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r="18" b="32650"/>
          <a:stretch/>
        </p:blipFill>
        <p:spPr bwMode="auto">
          <a:xfrm>
            <a:off x="10037445" y="1698797"/>
            <a:ext cx="2154555" cy="1696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60" y="3155694"/>
            <a:ext cx="2034694" cy="1770575"/>
          </a:xfrm>
          <a:prstGeom prst="rect">
            <a:avLst/>
          </a:prstGeom>
          <a:noFill/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83" y="4852587"/>
            <a:ext cx="1943623" cy="1754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3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POROVNÁNÍ Z FINANČNÍHO HLEDISKA -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59257"/>
            <a:ext cx="10515600" cy="2734018"/>
          </a:xfrm>
        </p:spPr>
        <p:txBody>
          <a:bodyPr/>
          <a:lstStyle/>
          <a:p>
            <a:r>
              <a:rPr lang="cs-CZ" dirty="0" smtClean="0"/>
              <a:t>Zdroje </a:t>
            </a:r>
            <a:r>
              <a:rPr lang="cs-CZ" dirty="0" smtClean="0"/>
              <a:t>dat: Rozpočtové ukazatele (vydavatel RTS)</a:t>
            </a:r>
            <a:endParaRPr lang="cs-CZ" dirty="0" smtClean="0"/>
          </a:p>
          <a:p>
            <a:r>
              <a:rPr lang="cs-CZ" dirty="0"/>
              <a:t>Použité </a:t>
            </a:r>
            <a:r>
              <a:rPr lang="cs-CZ" dirty="0" smtClean="0"/>
              <a:t>metody: </a:t>
            </a:r>
          </a:p>
          <a:p>
            <a:pPr marL="0" indent="0">
              <a:buNone/>
            </a:pPr>
            <a:r>
              <a:rPr lang="cs-CZ" dirty="0" smtClean="0"/>
              <a:t>	tabulkové porovnání dvou materiálových charakteristik pro 	oblast 803 budovy pro bydlení: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svislá nosná konstrukce dřevěná a na bázi dřevní hmoty,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svislá konstrukce zděná z cihel, tvárnic a bloků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891" y="2082801"/>
            <a:ext cx="1616199" cy="6946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647" y="4893275"/>
            <a:ext cx="2052251" cy="1871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379" y="4525928"/>
            <a:ext cx="3642488" cy="22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POROVNÁNÍ Z FINANČNÍHO HLEDISKA - </a:t>
            </a:r>
            <a:r>
              <a:rPr lang="cs-CZ" b="1" dirty="0" smtClean="0"/>
              <a:t>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2760"/>
            <a:ext cx="10851292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600" dirty="0" smtClean="0"/>
              <a:t>SVISLÁ KCE. ZDĚNÁ Z CIHEL, TVÁRNIC A BLOKŮ			90,27 % </a:t>
            </a:r>
            <a:r>
              <a:rPr lang="cs-CZ" sz="2600" dirty="0" err="1" smtClean="0"/>
              <a:t>pr</a:t>
            </a:r>
            <a:r>
              <a:rPr lang="cs-CZ" sz="2600" dirty="0"/>
              <a:t>.</a:t>
            </a:r>
          </a:p>
          <a:p>
            <a:pPr marL="514350" indent="-514350">
              <a:buAutoNum type="arabicPeriod"/>
            </a:pPr>
            <a:r>
              <a:rPr lang="cs-CZ" sz="2600" dirty="0" smtClean="0"/>
              <a:t>SVISLÁ </a:t>
            </a:r>
            <a:r>
              <a:rPr lang="cs-CZ" sz="2600" dirty="0"/>
              <a:t>NOSNÁ KCE. DŘEVĚNÁ A NA BÁZI DŘEVNÍ </a:t>
            </a:r>
            <a:r>
              <a:rPr lang="cs-CZ" sz="2600" dirty="0" smtClean="0"/>
              <a:t>HMOTY	          138,55 % </a:t>
            </a:r>
            <a:r>
              <a:rPr lang="cs-CZ" sz="2600" dirty="0" err="1" smtClean="0"/>
              <a:t>pr</a:t>
            </a:r>
            <a:r>
              <a:rPr lang="cs-CZ" sz="2600" dirty="0" smtClean="0"/>
              <a:t>.</a:t>
            </a:r>
            <a:endParaRPr lang="cs-CZ" sz="2600" dirty="0"/>
          </a:p>
          <a:p>
            <a:pPr marL="0" indent="0">
              <a:buNone/>
            </a:pPr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63057012"/>
              </p:ext>
            </p:extLst>
          </p:nvPr>
        </p:nvGraphicFramePr>
        <p:xfrm>
          <a:off x="1187399" y="3403257"/>
          <a:ext cx="438023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457" y="3161701"/>
            <a:ext cx="4755292" cy="12078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377" y="5561741"/>
            <a:ext cx="5661453" cy="11213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457" y="4417420"/>
            <a:ext cx="5703294" cy="11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POROVNÁNÍ Z ČASOVÉHO HLEDISKA -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</a:t>
            </a:r>
            <a:r>
              <a:rPr lang="cs-CZ" dirty="0" smtClean="0"/>
              <a:t>dat: Technické listy výrobců a dodavatelů materiálů, vlastní zkušenost</a:t>
            </a:r>
          </a:p>
          <a:p>
            <a:endParaRPr lang="cs-CZ" dirty="0" smtClean="0"/>
          </a:p>
          <a:p>
            <a:r>
              <a:rPr lang="cs-CZ" dirty="0" smtClean="0"/>
              <a:t>Použité metody:</a:t>
            </a:r>
          </a:p>
          <a:p>
            <a:pPr marL="0" indent="0">
              <a:buNone/>
            </a:pPr>
            <a:r>
              <a:rPr lang="cs-CZ" dirty="0" smtClean="0"/>
              <a:t>	Tabulkové porovnání tří vybraných variant bez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započtení</a:t>
            </a:r>
            <a:r>
              <a:rPr lang="cs-CZ" dirty="0"/>
              <a:t> </a:t>
            </a:r>
            <a:r>
              <a:rPr lang="cs-CZ" dirty="0" smtClean="0"/>
              <a:t>prostojů (čistý technologický čas)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838200" y="1394127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Výsledek obrázku pro technický list cih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6" y="2283812"/>
            <a:ext cx="1415041" cy="20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technické listy 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27" y="2363232"/>
            <a:ext cx="1376759" cy="18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POROVNÁNÍ Z ČASOVÉHO HLEDISKA - </a:t>
            </a:r>
            <a:r>
              <a:rPr lang="cs-CZ" b="1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32" y="1825624"/>
            <a:ext cx="7687962" cy="4351338"/>
          </a:xfrm>
        </p:spPr>
        <p:txBody>
          <a:bodyPr/>
          <a:lstStyle/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DŘEVO </a:t>
            </a:r>
            <a:r>
              <a:rPr lang="cs-CZ" dirty="0"/>
              <a:t>– Rámová dřevostavba systému „</a:t>
            </a:r>
            <a:r>
              <a:rPr lang="cs-CZ" dirty="0" err="1"/>
              <a:t>two</a:t>
            </a:r>
            <a:r>
              <a:rPr lang="cs-CZ" dirty="0"/>
              <a:t>-by-</a:t>
            </a:r>
            <a:r>
              <a:rPr lang="cs-CZ" dirty="0" err="1"/>
              <a:t>four</a:t>
            </a:r>
            <a:r>
              <a:rPr lang="cs-CZ" dirty="0"/>
              <a:t>“ s instalační interiérovou </a:t>
            </a:r>
            <a:r>
              <a:rPr lang="cs-CZ" dirty="0" err="1"/>
              <a:t>předstěnou</a:t>
            </a:r>
            <a:r>
              <a:rPr lang="cs-CZ" dirty="0"/>
              <a:t>,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BETON – Skořepinové tvárnice zděné na cementovou maltu se systémem vnitřní izolace.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CIHLA </a:t>
            </a:r>
            <a:r>
              <a:rPr lang="cs-CZ" dirty="0"/>
              <a:t>– Broušené cihelné tvárnice zděné na </a:t>
            </a:r>
            <a:r>
              <a:rPr lang="cs-CZ" dirty="0" smtClean="0"/>
              <a:t>tenkovrstvou </a:t>
            </a:r>
            <a:r>
              <a:rPr lang="cs-CZ" dirty="0"/>
              <a:t>maltu s fasádou systému ETICS,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38200" y="1690688"/>
            <a:ext cx="106165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669638"/>
            <a:ext cx="5655277" cy="14431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112772"/>
            <a:ext cx="5655277" cy="4870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23637" y="1956271"/>
            <a:ext cx="3435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dirty="0" smtClean="0"/>
              <a:t>100 %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 smtClean="0"/>
              <a:t>114 %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 smtClean="0"/>
              <a:t>129%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4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403</Words>
  <Application>Microsoft Office PowerPoint</Application>
  <PresentationFormat>Širokoúhlá obrazovka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  VYHODNOCENÍ VARIANTNÍHO PROVEDENÍ KONSTRUKCE OBVODOVÉHO PLÁŠTĚ</vt:lpstr>
      <vt:lpstr>MOTIVACE A DŮVODY K ŘEŠENÍ DANÉHO PROBLÉMU</vt:lpstr>
      <vt:lpstr>CÍL PRÁCE</vt:lpstr>
      <vt:lpstr>HYPOTÉZY NEBO VÝZKUMNÉ OTÁZKY</vt:lpstr>
      <vt:lpstr>POROVNÁVANÉ VARIANTY</vt:lpstr>
      <vt:lpstr>POROVNÁNÍ Z FINANČNÍHO HLEDISKA - POSTUP</vt:lpstr>
      <vt:lpstr>POROVNÁNÍ Z FINANČNÍHO HLEDISKA - VYHODNOCENÍ</vt:lpstr>
      <vt:lpstr>POROVNÁNÍ Z ČASOVÉHO HLEDISKA - POSTUP</vt:lpstr>
      <vt:lpstr>POROVNÁNÍ Z ČASOVÉHO HLEDISKA - VÝSLEDKY</vt:lpstr>
      <vt:lpstr>POROVNÁNÍ SYSTÉMU Z TEPELNĚ TECHNICKÝCH PARAMETRŮ - POSTUP</vt:lpstr>
      <vt:lpstr>POROVNÁNÍ SYSTÉMU Z TEPELNĚ TECHNICKÝCH PARAMETRŮ - VÝSLEDKY</vt:lpstr>
      <vt:lpstr>ZÁVĚREČNÉ SHRNUTÍ</vt:lpstr>
      <vt:lpstr>ODPOVĚDI NA OTÁZKY VEDOUCÍHO PRÁCE</vt:lpstr>
      <vt:lpstr>ODPOVĚDI NA OTÁZKY OPONENTA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variantního provedení konstrukce obvodového pláště</dc:title>
  <dc:creator>Zloch Stanislav</dc:creator>
  <cp:lastModifiedBy>Zloch Stanislav</cp:lastModifiedBy>
  <cp:revision>27</cp:revision>
  <dcterms:created xsi:type="dcterms:W3CDTF">2017-01-31T16:22:27Z</dcterms:created>
  <dcterms:modified xsi:type="dcterms:W3CDTF">2017-02-01T17:32:23Z</dcterms:modified>
</cp:coreProperties>
</file>