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  <p:sldId id="276" r:id="rId19"/>
    <p:sldId id="277" r:id="rId20"/>
    <p:sldId id="261" r:id="rId21"/>
    <p:sldId id="264" r:id="rId22"/>
    <p:sldId id="262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3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Časy operací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List1!$A$2:$A$8</c:f>
              <c:strCache>
                <c:ptCount val="7"/>
                <c:pt idx="0">
                  <c:v>Řezání</c:v>
                </c:pt>
                <c:pt idx="1">
                  <c:v>Frézování</c:v>
                </c:pt>
                <c:pt idx="2">
                  <c:v>Vrtání</c:v>
                </c:pt>
                <c:pt idx="3">
                  <c:v>Soustružení</c:v>
                </c:pt>
                <c:pt idx="4">
                  <c:v>Kontrola a protokolování</c:v>
                </c:pt>
                <c:pt idx="5">
                  <c:v>Lakování</c:v>
                </c:pt>
                <c:pt idx="6">
                  <c:v>Transport a skladování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  <c:pt idx="4">
                  <c:v>30</c:v>
                </c:pt>
                <c:pt idx="5">
                  <c:v>210</c:v>
                </c:pt>
                <c:pt idx="6">
                  <c:v>40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Cena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Hliník s barvou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Cena v Kč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2165.1799999999998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Hliník s metalickou barvou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Cena v Kč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2442.6799999999998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Uhlíkový kompozit s polymerní matricí a lakem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Cena v Kč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2877.68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79073376"/>
        <c:axId val="1279085344"/>
      </c:barChart>
      <c:catAx>
        <c:axId val="12790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79085344"/>
        <c:crosses val="autoZero"/>
        <c:auto val="1"/>
        <c:lblAlgn val="ctr"/>
        <c:lblOffset val="100"/>
        <c:noMultiLvlLbl val="0"/>
      </c:catAx>
      <c:valAx>
        <c:axId val="12790853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7907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Hmotnost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Hliník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Hmotnost v KG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0.63600000000000001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CFRP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Hmotnost v KG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0.33700000000000002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79073920"/>
        <c:axId val="1279078272"/>
      </c:barChart>
      <c:catAx>
        <c:axId val="127907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79078272"/>
        <c:crosses val="autoZero"/>
        <c:auto val="1"/>
        <c:lblAlgn val="ctr"/>
        <c:lblOffset val="100"/>
        <c:noMultiLvlLbl val="0"/>
      </c:catAx>
      <c:valAx>
        <c:axId val="12790782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7907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Vlastnosti materiálů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Hliník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Pevnost v ohybu (MPa)</c:v>
                </c:pt>
                <c:pt idx="1">
                  <c:v>Ohybový modul (GPa)</c:v>
                </c:pt>
                <c:pt idx="2">
                  <c:v>Pevnost v tahu (MPa)</c:v>
                </c:pt>
                <c:pt idx="3">
                  <c:v>Modul pružnosti v tahu (GPa)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180</c:v>
                </c:pt>
                <c:pt idx="1">
                  <c:v>70</c:v>
                </c:pt>
                <c:pt idx="2">
                  <c:v>180</c:v>
                </c:pt>
                <c:pt idx="3">
                  <c:v>70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CFRP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Pevnost v ohybu (MPa)</c:v>
                </c:pt>
                <c:pt idx="1">
                  <c:v>Ohybový modul (GPa)</c:v>
                </c:pt>
                <c:pt idx="2">
                  <c:v>Pevnost v tahu (MPa)</c:v>
                </c:pt>
                <c:pt idx="3">
                  <c:v>Modul pružnosti v tahu (GPa)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2000</c:v>
                </c:pt>
                <c:pt idx="1">
                  <c:v>200</c:v>
                </c:pt>
                <c:pt idx="2">
                  <c:v>1400</c:v>
                </c:pt>
                <c:pt idx="3">
                  <c:v>140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79085888"/>
        <c:axId val="1279077184"/>
      </c:barChart>
      <c:catAx>
        <c:axId val="127908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79077184"/>
        <c:crosses val="autoZero"/>
        <c:auto val="1"/>
        <c:lblAlgn val="ctr"/>
        <c:lblOffset val="100"/>
        <c:noMultiLvlLbl val="0"/>
      </c:catAx>
      <c:valAx>
        <c:axId val="12790771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7908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7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88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59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356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969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71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94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90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34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74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60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7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89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81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20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71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AC62-7E99-4831-8C2E-B44B243ECA16}" type="datetimeFigureOut">
              <a:rPr lang="cs-CZ" smtClean="0"/>
              <a:t>06.06.2016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57506F-A1EE-4FE5-807B-B1C92D2D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69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36813" y="2508048"/>
            <a:ext cx="8915399" cy="2262781"/>
          </a:xfrm>
        </p:spPr>
        <p:txBody>
          <a:bodyPr>
            <a:noAutofit/>
          </a:bodyPr>
          <a:lstStyle/>
          <a:p>
            <a:r>
              <a:rPr lang="cs-CZ" sz="4900" dirty="0"/>
              <a:t>Obrábění uhlíkových kompozitních materiálů s polymerními matricemi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36813" y="4968117"/>
            <a:ext cx="8915399" cy="149279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Autor bakalářské práce: Zbyněk Svoboda</a:t>
            </a:r>
          </a:p>
          <a:p>
            <a:r>
              <a:rPr lang="cs-CZ" dirty="0" smtClean="0"/>
              <a:t>Vedoucí </a:t>
            </a:r>
            <a:r>
              <a:rPr lang="cs-CZ" dirty="0"/>
              <a:t>bakalářské práce</a:t>
            </a:r>
            <a:r>
              <a:rPr lang="cs-CZ" dirty="0" smtClean="0"/>
              <a:t>: doc</a:t>
            </a:r>
            <a:r>
              <a:rPr lang="cs-CZ" dirty="0"/>
              <a:t>. Ing. Soňa Rusnáková, Ph.D.</a:t>
            </a:r>
            <a:endParaRPr lang="cs-CZ" dirty="0" smtClean="0"/>
          </a:p>
          <a:p>
            <a:r>
              <a:rPr lang="cs-CZ" dirty="0" smtClean="0"/>
              <a:t>Oponent </a:t>
            </a:r>
            <a:r>
              <a:rPr lang="cs-CZ" dirty="0"/>
              <a:t>bakalářské práce</a:t>
            </a:r>
            <a:r>
              <a:rPr lang="cs-CZ" dirty="0" smtClean="0"/>
              <a:t>: doc</a:t>
            </a:r>
            <a:r>
              <a:rPr lang="cs-CZ" dirty="0"/>
              <a:t>. Ing. Ján </a:t>
            </a:r>
            <a:r>
              <a:rPr lang="cs-CZ" dirty="0" err="1"/>
              <a:t>Kmec</a:t>
            </a:r>
            <a:r>
              <a:rPr lang="cs-CZ" dirty="0"/>
              <a:t>, CSc.</a:t>
            </a:r>
            <a:endParaRPr lang="cs-CZ" dirty="0" smtClean="0"/>
          </a:p>
          <a:p>
            <a:r>
              <a:rPr lang="cs-CZ" dirty="0" smtClean="0"/>
              <a:t>České Budějovice, červen 2016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2436813" y="298535"/>
            <a:ext cx="9602786" cy="1446550"/>
            <a:chOff x="2436813" y="298535"/>
            <a:chExt cx="9602786" cy="1446550"/>
          </a:xfrm>
        </p:grpSpPr>
        <p:sp>
          <p:nvSpPr>
            <p:cNvPr id="11" name="TextovéPole 10"/>
            <p:cNvSpPr txBox="1"/>
            <p:nvPr/>
          </p:nvSpPr>
          <p:spPr>
            <a:xfrm>
              <a:off x="3876813" y="298535"/>
              <a:ext cx="672278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700" b="1" dirty="0" smtClean="0">
                  <a:solidFill>
                    <a:srgbClr val="983033"/>
                  </a:solidFill>
                </a:rPr>
                <a:t>Vysoká škola technická a ekonomická</a:t>
              </a:r>
            </a:p>
            <a:p>
              <a:r>
                <a:rPr lang="cs-CZ" sz="2700" b="1" dirty="0">
                  <a:solidFill>
                    <a:srgbClr val="983033"/>
                  </a:solidFill>
                </a:rPr>
                <a:t>v</a:t>
              </a:r>
              <a:r>
                <a:rPr lang="cs-CZ" sz="2700" b="1" dirty="0" smtClean="0">
                  <a:solidFill>
                    <a:srgbClr val="983033"/>
                  </a:solidFill>
                </a:rPr>
                <a:t> Českých Budějovicích</a:t>
              </a:r>
            </a:p>
            <a:p>
              <a:pPr>
                <a:spcBef>
                  <a:spcPts val="1200"/>
                </a:spcBef>
              </a:pPr>
              <a:r>
                <a:rPr lang="cs-CZ" sz="2400" b="1" dirty="0" smtClean="0">
                  <a:solidFill>
                    <a:srgbClr val="983033"/>
                  </a:solidFill>
                </a:rPr>
                <a:t>Ústav </a:t>
              </a:r>
              <a:r>
                <a:rPr lang="cs-CZ" sz="2400" b="1" dirty="0" err="1" smtClean="0">
                  <a:solidFill>
                    <a:srgbClr val="983033"/>
                  </a:solidFill>
                </a:rPr>
                <a:t>technicko</a:t>
              </a:r>
              <a:r>
                <a:rPr lang="cs-CZ" sz="2400" b="1" dirty="0" err="1">
                  <a:solidFill>
                    <a:srgbClr val="983033"/>
                  </a:solidFill>
                </a:rPr>
                <a:t>-</a:t>
              </a:r>
              <a:r>
                <a:rPr lang="cs-CZ" sz="2400" b="1" dirty="0" err="1" smtClean="0">
                  <a:solidFill>
                    <a:srgbClr val="983033"/>
                  </a:solidFill>
                </a:rPr>
                <a:t>technologický</a:t>
              </a:r>
              <a:endParaRPr lang="cs-CZ" sz="2400" b="1" dirty="0">
                <a:solidFill>
                  <a:srgbClr val="983033"/>
                </a:solidFill>
              </a:endParaRPr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6813" y="305085"/>
              <a:ext cx="1440000" cy="1440000"/>
            </a:xfrm>
            <a:prstGeom prst="rect">
              <a:avLst/>
            </a:prstGeom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99599" y="301810"/>
              <a:ext cx="144000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99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Technologický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Tvůrčí a kreativní činnost</a:t>
            </a:r>
          </a:p>
          <a:p>
            <a:r>
              <a:rPr lang="cs-CZ" sz="2000" dirty="0" smtClean="0"/>
              <a:t>Ujasnění následností operací</a:t>
            </a:r>
          </a:p>
          <a:p>
            <a:r>
              <a:rPr lang="cs-CZ" sz="2000" dirty="0" smtClean="0"/>
              <a:t>Minimalizování komplikací</a:t>
            </a:r>
          </a:p>
          <a:p>
            <a:r>
              <a:rPr lang="cs-CZ" sz="2000" dirty="0" smtClean="0"/>
              <a:t>Optimalizace výroby</a:t>
            </a:r>
          </a:p>
          <a:p>
            <a:r>
              <a:rPr lang="cs-CZ" sz="2000" dirty="0" smtClean="0"/>
              <a:t>Volba materiálů a rozměru polotovaru</a:t>
            </a:r>
          </a:p>
          <a:p>
            <a:r>
              <a:rPr lang="cs-CZ" sz="2000" dirty="0" smtClean="0"/>
              <a:t>Stanovení strojů a nástrojů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6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součásti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Uhlíkový kompozitní materiál s polymerní matricí</a:t>
            </a:r>
          </a:p>
          <a:p>
            <a:r>
              <a:rPr lang="cs-CZ" sz="2000" dirty="0" smtClean="0"/>
              <a:t>Spojení s dalšími hlinkovými součástmi</a:t>
            </a:r>
          </a:p>
          <a:p>
            <a:r>
              <a:rPr lang="cs-CZ" sz="2000" dirty="0" smtClean="0"/>
              <a:t>Usazení do čtvercové drážky</a:t>
            </a:r>
          </a:p>
          <a:p>
            <a:r>
              <a:rPr lang="cs-CZ" sz="2000" dirty="0" smtClean="0"/>
              <a:t>Uchycení přesnými šrouby průměru 5mm</a:t>
            </a:r>
          </a:p>
          <a:p>
            <a:r>
              <a:rPr lang="cs-CZ" sz="2000" dirty="0" smtClean="0"/>
              <a:t>Válcová část součásti povrchově upravena lakem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59513" r="77196" b="-1"/>
          <a:stretch/>
        </p:blipFill>
        <p:spPr>
          <a:xfrm>
            <a:off x="8465911" y="4771481"/>
            <a:ext cx="1370753" cy="16217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78119" b="62625"/>
          <a:stretch/>
        </p:blipFill>
        <p:spPr>
          <a:xfrm>
            <a:off x="10189279" y="4771481"/>
            <a:ext cx="1315333" cy="149701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114488" y="6329129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26960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Zvolení rozměru polotovaru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Maximální rozměry součásti</a:t>
            </a:r>
          </a:p>
          <a:p>
            <a:pPr lvl="1"/>
            <a:r>
              <a:rPr lang="cs-CZ" sz="1800" dirty="0" smtClean="0"/>
              <a:t>Průměr: 35mm</a:t>
            </a:r>
          </a:p>
          <a:p>
            <a:pPr lvl="1"/>
            <a:r>
              <a:rPr lang="cs-CZ" sz="1800" dirty="0" smtClean="0"/>
              <a:t>Délka: 350mm</a:t>
            </a:r>
            <a:endParaRPr lang="cs-CZ" sz="1800" dirty="0"/>
          </a:p>
          <a:p>
            <a:r>
              <a:rPr lang="cs-CZ" sz="2000" dirty="0" smtClean="0"/>
              <a:t>Polotovar z hlediska minimalizace odpadu</a:t>
            </a:r>
          </a:p>
          <a:p>
            <a:pPr lvl="1"/>
            <a:r>
              <a:rPr lang="cs-CZ" sz="1800" dirty="0" smtClean="0"/>
              <a:t>Průměr: minimálně 35mm</a:t>
            </a:r>
          </a:p>
          <a:p>
            <a:pPr lvl="1"/>
            <a:r>
              <a:rPr lang="cs-CZ" sz="1800" dirty="0" smtClean="0"/>
              <a:t>Délka: 400mm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755" y="4022411"/>
            <a:ext cx="4596245" cy="247386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855830" y="6496272"/>
            <a:ext cx="33361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 smtClean="0"/>
              <a:t>Zdroj: http</a:t>
            </a:r>
            <a:r>
              <a:rPr lang="cs-CZ" sz="800" i="1" dirty="0"/>
              <a:t>://</a:t>
            </a:r>
            <a:r>
              <a:rPr lang="cs-CZ" sz="800" i="1" dirty="0" smtClean="0"/>
              <a:t>www.litomysky.cz/mat/IMM/DSC16355.JPG [online]</a:t>
            </a:r>
            <a:endParaRPr lang="cs-CZ" sz="800" i="1" dirty="0"/>
          </a:p>
        </p:txBody>
      </p:sp>
    </p:spTree>
    <p:extLst>
      <p:ext uri="{BB962C8B-B14F-4D97-AF65-F5344CB8AC3E}">
        <p14:creationId xmlns:p14="http://schemas.microsoft.com/office/powerpoint/2010/main" val="18389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Výrobní postup součásti</a:t>
            </a:r>
            <a:endParaRPr lang="cs-CZ" dirty="0"/>
          </a:p>
        </p:txBody>
      </p:sp>
      <p:pic>
        <p:nvPicPr>
          <p:cNvPr id="250" name="Zástupný symbol pro obsah 24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95" t="24735" r="23466" b="19644"/>
          <a:stretch/>
        </p:blipFill>
        <p:spPr>
          <a:xfrm>
            <a:off x="6242719" y="1983670"/>
            <a:ext cx="5760000" cy="3938064"/>
          </a:xfrm>
          <a:prstGeom prst="rect">
            <a:avLst/>
          </a:prstGeom>
        </p:spPr>
      </p:pic>
      <p:pic>
        <p:nvPicPr>
          <p:cNvPr id="249" name="Obrázek 248"/>
          <p:cNvPicPr>
            <a:picLocks noChangeAspect="1"/>
          </p:cNvPicPr>
          <p:nvPr/>
        </p:nvPicPr>
        <p:blipFill rotWithShape="1">
          <a:blip r:embed="rId3"/>
          <a:srcRect l="30771" t="26764" r="23490" b="13336"/>
          <a:stretch/>
        </p:blipFill>
        <p:spPr>
          <a:xfrm>
            <a:off x="290391" y="1680596"/>
            <a:ext cx="5760000" cy="4241138"/>
          </a:xfrm>
          <a:prstGeom prst="rect">
            <a:avLst/>
          </a:prstGeom>
        </p:spPr>
      </p:pic>
      <p:pic>
        <p:nvPicPr>
          <p:cNvPr id="251" name="Obrázek 250"/>
          <p:cNvPicPr>
            <a:picLocks noChangeAspect="1"/>
          </p:cNvPicPr>
          <p:nvPr/>
        </p:nvPicPr>
        <p:blipFill rotWithShape="1">
          <a:blip r:embed="rId4"/>
          <a:srcRect b="91603"/>
          <a:stretch/>
        </p:blipFill>
        <p:spPr>
          <a:xfrm>
            <a:off x="6242719" y="1680596"/>
            <a:ext cx="5761219" cy="356292"/>
          </a:xfrm>
          <a:prstGeom prst="rect">
            <a:avLst/>
          </a:prstGeom>
        </p:spPr>
      </p:pic>
      <p:sp>
        <p:nvSpPr>
          <p:cNvPr id="252" name="Obdélník 251"/>
          <p:cNvSpPr/>
          <p:nvPr/>
        </p:nvSpPr>
        <p:spPr>
          <a:xfrm>
            <a:off x="10612595" y="5921734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7472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Tolerance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299541"/>
              </p:ext>
            </p:extLst>
          </p:nvPr>
        </p:nvGraphicFramePr>
        <p:xfrm>
          <a:off x="2592924" y="1328511"/>
          <a:ext cx="3743660" cy="5093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633"/>
                <a:gridCol w="1359654"/>
                <a:gridCol w="1478373"/>
              </a:tblGrid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Kóta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Tolerance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4xR1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±0,1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25,0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- 0,1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2b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25,0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- 0,1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Ø12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±0,3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Ø35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- 0,3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25,0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±0,1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Ø5</a:t>
                      </a: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5h7</a:t>
                      </a: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350,0</a:t>
                      </a: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±0,3</a:t>
                      </a: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300,0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±0,3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Ø30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±0,3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25,0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±0,1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Ø5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5h7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21,2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- 0,1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12b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21,2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- 0,1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Ø12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±0,3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  <a:tr h="2996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4xR1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±0,1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62" marR="55562" marT="0" marB="0" anchor="ctr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5033280" y="6422476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/>
              <a:t>Zdroj: Vlastní zpracování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23404" y="0"/>
            <a:ext cx="4262261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9295541" y="6422476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10490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strojů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325" y="1850811"/>
            <a:ext cx="3097500" cy="216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325" y="4395279"/>
            <a:ext cx="3003636" cy="216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868" y="1850811"/>
            <a:ext cx="2013700" cy="252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868" y="4755279"/>
            <a:ext cx="2459407" cy="18000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795325" y="1461691"/>
            <a:ext cx="259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Pásová pila SH 330BR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795325" y="4001479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Frézka FSS 400 V/2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691868" y="1456532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Vrtačka sloupová VS 32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691868" y="4385947"/>
            <a:ext cx="366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Soustruh hrotový SV 18 RA/1000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502701" y="6555278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/>
              <a:t>Zdroj: Vlastní zpracování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8761151" y="6555278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18684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nástrojů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228299"/>
            <a:ext cx="8915400" cy="5486400"/>
          </a:xfrm>
        </p:spPr>
        <p:txBody>
          <a:bodyPr numCol="2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Pilový </a:t>
            </a:r>
            <a:r>
              <a:rPr lang="cs-CZ" dirty="0"/>
              <a:t>pás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400" dirty="0"/>
              <a:t>Rozměr:		</a:t>
            </a:r>
            <a:r>
              <a:rPr lang="cs-CZ" sz="1400" dirty="0" smtClean="0"/>
              <a:t>	27 </a:t>
            </a:r>
            <a:r>
              <a:rPr lang="cs-CZ" sz="1400" dirty="0"/>
              <a:t>x 0,9 x 4150 </a:t>
            </a:r>
            <a:r>
              <a:rPr lang="cs-CZ" sz="1400" dirty="0" smtClean="0"/>
              <a:t>mm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400" dirty="0"/>
              <a:t>Počet zubů na palec:	</a:t>
            </a:r>
            <a:r>
              <a:rPr lang="cs-CZ" sz="1400" dirty="0" smtClean="0"/>
              <a:t>8/12</a:t>
            </a:r>
            <a:endParaRPr lang="cs-CZ" sz="14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400" dirty="0"/>
              <a:t>Materiál:	 	</a:t>
            </a:r>
            <a:r>
              <a:rPr lang="cs-CZ" sz="1400" dirty="0" smtClean="0"/>
              <a:t>	HSS-M </a:t>
            </a:r>
            <a:r>
              <a:rPr lang="cs-CZ" sz="1400" dirty="0"/>
              <a:t>42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Fréza</a:t>
            </a:r>
            <a:endParaRPr lang="cs-CZ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400" dirty="0"/>
              <a:t>Fréza válcová čelní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cs-CZ" sz="1100" dirty="0" smtClean="0"/>
              <a:t>Průměr</a:t>
            </a:r>
            <a:r>
              <a:rPr lang="cs-CZ" sz="1100" dirty="0"/>
              <a:t>:		25 mm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cs-CZ" sz="1100" dirty="0"/>
              <a:t>Počet zubů	</a:t>
            </a:r>
            <a:r>
              <a:rPr lang="cs-CZ" sz="1100" dirty="0" smtClean="0"/>
              <a:t>5</a:t>
            </a:r>
            <a:endParaRPr lang="cs-CZ" sz="1100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cs-CZ" sz="1100" dirty="0"/>
              <a:t>Materiál:		HSSCo8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200" dirty="0" smtClean="0"/>
              <a:t>Vhodnější </a:t>
            </a:r>
            <a:r>
              <a:rPr lang="cs-CZ" sz="1200" dirty="0" err="1" smtClean="0"/>
              <a:t>special</a:t>
            </a:r>
            <a:r>
              <a:rPr lang="cs-CZ" sz="1200" dirty="0" smtClean="0"/>
              <a:t>. fréza od </a:t>
            </a:r>
            <a:r>
              <a:rPr lang="cs-CZ" sz="1200" dirty="0"/>
              <a:t>Sandvik </a:t>
            </a:r>
            <a:r>
              <a:rPr lang="cs-CZ" sz="1200" dirty="0" smtClean="0"/>
              <a:t>Coromant:</a:t>
            </a:r>
            <a:endParaRPr lang="cs-CZ" sz="12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400" dirty="0" err="1"/>
              <a:t>CoroMill</a:t>
            </a:r>
            <a:r>
              <a:rPr lang="cs-CZ" sz="1400" dirty="0"/>
              <a:t> </a:t>
            </a:r>
            <a:r>
              <a:rPr lang="cs-CZ" sz="1400" dirty="0" err="1"/>
              <a:t>Plura</a:t>
            </a:r>
            <a:r>
              <a:rPr lang="cs-CZ" sz="1400" dirty="0"/>
              <a:t> </a:t>
            </a:r>
            <a:r>
              <a:rPr lang="cs-CZ" sz="1400" dirty="0" smtClean="0"/>
              <a:t>S215…</a:t>
            </a:r>
            <a:endParaRPr lang="cs-CZ" sz="1400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cs-CZ" sz="1100" dirty="0"/>
              <a:t>Průměr:		16 mm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cs-CZ" sz="1100" dirty="0"/>
              <a:t>Počet zubů:	</a:t>
            </a:r>
            <a:r>
              <a:rPr lang="cs-CZ" sz="1100" dirty="0" smtClean="0"/>
              <a:t>4</a:t>
            </a:r>
            <a:endParaRPr lang="cs-CZ" sz="1100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cs-CZ" sz="1100" dirty="0"/>
              <a:t>Materiál:		Nástrojová ocel 52 HRC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Vrták</a:t>
            </a:r>
            <a:endParaRPr lang="cs-CZ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400" dirty="0" smtClean="0"/>
              <a:t>Průměr</a:t>
            </a:r>
            <a:r>
              <a:rPr lang="cs-CZ" sz="1400" dirty="0"/>
              <a:t>:	</a:t>
            </a:r>
            <a:r>
              <a:rPr lang="cs-CZ" sz="1400" dirty="0" smtClean="0"/>
              <a:t>5 </a:t>
            </a:r>
            <a:r>
              <a:rPr lang="cs-CZ" sz="1400" dirty="0"/>
              <a:t>mm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400" dirty="0"/>
              <a:t>Materiál:	</a:t>
            </a:r>
            <a:r>
              <a:rPr lang="cs-CZ" sz="1400" dirty="0" smtClean="0"/>
              <a:t>HSS</a:t>
            </a:r>
            <a:endParaRPr lang="cs-CZ" sz="14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200" dirty="0" smtClean="0"/>
              <a:t>Vhodnější specializovaný vrták od Sandvik Coromant </a:t>
            </a:r>
            <a:r>
              <a:rPr lang="cs-CZ" sz="1200" dirty="0"/>
              <a:t>z řady </a:t>
            </a:r>
            <a:r>
              <a:rPr lang="cs-CZ" sz="1200" dirty="0" err="1"/>
              <a:t>CoroDrill</a:t>
            </a:r>
            <a:r>
              <a:rPr lang="cs-CZ" sz="1200" dirty="0"/>
              <a:t> 856, </a:t>
            </a:r>
            <a:r>
              <a:rPr lang="cs-CZ" sz="1200" dirty="0" smtClean="0"/>
              <a:t> snižující </a:t>
            </a:r>
            <a:r>
              <a:rPr lang="cs-CZ" sz="1200" dirty="0"/>
              <a:t>riziko </a:t>
            </a:r>
            <a:r>
              <a:rPr lang="cs-CZ" sz="1200" dirty="0" smtClean="0"/>
              <a:t>delaminace, například</a:t>
            </a:r>
            <a:r>
              <a:rPr lang="cs-CZ" sz="1200" dirty="0"/>
              <a:t>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400" dirty="0"/>
              <a:t>Vrták pro CFRP </a:t>
            </a:r>
            <a:r>
              <a:rPr lang="cs-CZ" sz="1400" dirty="0" err="1"/>
              <a:t>CoroDrill</a:t>
            </a:r>
            <a:r>
              <a:rPr lang="cs-CZ" sz="1400" dirty="0"/>
              <a:t> 856: </a:t>
            </a:r>
            <a:r>
              <a:rPr lang="cs-CZ" sz="1400" dirty="0" smtClean="0"/>
              <a:t>N20C</a:t>
            </a:r>
            <a:endParaRPr lang="cs-CZ" sz="1400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cs-CZ" sz="1100" dirty="0"/>
              <a:t>Průměr:		5 mm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cs-CZ" sz="1100" dirty="0"/>
              <a:t>Materiál:		</a:t>
            </a:r>
            <a:r>
              <a:rPr lang="cs-CZ" sz="1100" dirty="0" smtClean="0"/>
              <a:t>HSS s </a:t>
            </a:r>
            <a:r>
              <a:rPr lang="cs-CZ" sz="1100" dirty="0"/>
              <a:t>diamantovým </a:t>
            </a:r>
            <a:r>
              <a:rPr lang="cs-CZ" sz="1100" dirty="0" smtClean="0"/>
              <a:t>povlakem</a:t>
            </a:r>
            <a:endParaRPr lang="cs-CZ" sz="11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/>
              <a:t>Nože</a:t>
            </a:r>
            <a:endParaRPr lang="cs-CZ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400" dirty="0"/>
              <a:t>Zapichovací lichoběžníkový nůž Radeco POLDI – HSS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cs-CZ" sz="1100" dirty="0"/>
              <a:t>Rozměry:		1,6 x 6 x 100 mm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cs-CZ" sz="1100" dirty="0"/>
              <a:t>Materiál:		HSS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400" dirty="0" smtClean="0"/>
              <a:t>Uběrací </a:t>
            </a:r>
            <a:r>
              <a:rPr lang="cs-CZ" sz="1400" dirty="0"/>
              <a:t>nůž s SK VBD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400" dirty="0"/>
              <a:t>Držák SCMT 09T3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cs-CZ" sz="1100" dirty="0"/>
              <a:t>Rozměr:		14 x 16 mm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cs-CZ" sz="1100" dirty="0"/>
              <a:t>Destičky:		SCMT 09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cs-CZ" sz="1400" dirty="0"/>
              <a:t>Destička VBD SCMT 09T308 SM IC9150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cs-CZ" sz="1100" dirty="0"/>
              <a:t>Rádius:		0,8 mm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cs-CZ" sz="1100" dirty="0"/>
              <a:t>Materiál:		</a:t>
            </a:r>
            <a:r>
              <a:rPr lang="cs-CZ" sz="1100" dirty="0" smtClean="0"/>
              <a:t>HSS </a:t>
            </a:r>
            <a:r>
              <a:rPr lang="cs-CZ" sz="1100" dirty="0"/>
              <a:t>s diamantovým povlakem</a:t>
            </a:r>
          </a:p>
        </p:txBody>
      </p:sp>
    </p:spTree>
    <p:extLst>
      <p:ext uri="{BB962C8B-B14F-4D97-AF65-F5344CB8AC3E}">
        <p14:creationId xmlns:p14="http://schemas.microsoft.com/office/powerpoint/2010/main" val="26468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Geometrie nástrojů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Frézování obdobná geometrie s nástroji pro obrábění kovových materiálů</a:t>
            </a:r>
          </a:p>
          <a:p>
            <a:pPr lvl="1"/>
            <a:r>
              <a:rPr lang="cs-CZ" dirty="0"/>
              <a:t>rádius řezné hrany a řezné špičky by měl dosahovat co nejnižších hodnot</a:t>
            </a:r>
          </a:p>
          <a:p>
            <a:r>
              <a:rPr lang="cs-CZ" dirty="0" smtClean="0"/>
              <a:t>Soustružení -</a:t>
            </a:r>
            <a:r>
              <a:rPr lang="cs-CZ" dirty="0"/>
              <a:t> pozitivní </a:t>
            </a:r>
            <a:r>
              <a:rPr lang="cs-CZ" dirty="0" smtClean="0"/>
              <a:t>geometrie řezného břitu </a:t>
            </a:r>
          </a:p>
          <a:p>
            <a:pPr lvl="1"/>
            <a:r>
              <a:rPr lang="cs-CZ" dirty="0" smtClean="0"/>
              <a:t>úhel </a:t>
            </a:r>
            <a:r>
              <a:rPr lang="cs-CZ" dirty="0"/>
              <a:t>hřbetu se volí v rozmezí 10° - 12</a:t>
            </a:r>
            <a:r>
              <a:rPr lang="cs-CZ" dirty="0" smtClean="0"/>
              <a:t>°, </a:t>
            </a:r>
            <a:r>
              <a:rPr lang="cs-CZ" dirty="0"/>
              <a:t>úhel čela 18° - 20</a:t>
            </a:r>
            <a:r>
              <a:rPr lang="cs-CZ" dirty="0" smtClean="0"/>
              <a:t>°</a:t>
            </a:r>
          </a:p>
          <a:p>
            <a:r>
              <a:rPr lang="cs-CZ" dirty="0" smtClean="0"/>
              <a:t>Vrtání - běžná geometrie</a:t>
            </a:r>
          </a:p>
          <a:p>
            <a:pPr lvl="1"/>
            <a:r>
              <a:rPr lang="cs-CZ" dirty="0"/>
              <a:t>nejmenší délku příčného </a:t>
            </a:r>
            <a:r>
              <a:rPr lang="cs-CZ" dirty="0" smtClean="0"/>
              <a:t>ostří</a:t>
            </a:r>
          </a:p>
          <a:p>
            <a:r>
              <a:rPr lang="cs-CZ" dirty="0" smtClean="0"/>
              <a:t>Sandvik Coromant – specializované nástroje</a:t>
            </a:r>
          </a:p>
          <a:p>
            <a:pPr lvl="1"/>
            <a:r>
              <a:rPr lang="cs-CZ" dirty="0" smtClean="0"/>
              <a:t>Fréza - </a:t>
            </a:r>
            <a:r>
              <a:rPr lang="cs-CZ" dirty="0" err="1"/>
              <a:t>CoroMill</a:t>
            </a:r>
            <a:r>
              <a:rPr lang="cs-CZ" dirty="0"/>
              <a:t> </a:t>
            </a:r>
            <a:r>
              <a:rPr lang="cs-CZ" dirty="0" err="1"/>
              <a:t>Plura</a:t>
            </a:r>
            <a:r>
              <a:rPr lang="cs-CZ" dirty="0"/>
              <a:t> </a:t>
            </a:r>
            <a:r>
              <a:rPr lang="cs-CZ" dirty="0" smtClean="0"/>
              <a:t>S215…</a:t>
            </a:r>
            <a:endParaRPr lang="cs-CZ" dirty="0"/>
          </a:p>
          <a:p>
            <a:pPr lvl="1"/>
            <a:r>
              <a:rPr lang="cs-CZ" dirty="0" smtClean="0"/>
              <a:t>Vrták - </a:t>
            </a:r>
            <a:r>
              <a:rPr lang="cs-CZ" dirty="0" err="1"/>
              <a:t>CoroDrill</a:t>
            </a:r>
            <a:r>
              <a:rPr lang="cs-CZ" dirty="0"/>
              <a:t> 856: </a:t>
            </a:r>
            <a:r>
              <a:rPr lang="cs-CZ" dirty="0" smtClean="0"/>
              <a:t>N20C</a:t>
            </a:r>
            <a:endParaRPr lang="cs-CZ" dirty="0"/>
          </a:p>
          <a:p>
            <a:pPr marL="457200" lvl="1" indent="0">
              <a:buNone/>
            </a:pPr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77233" t="24740" r="5491" b="13542"/>
          <a:stretch/>
        </p:blipFill>
        <p:spPr>
          <a:xfrm>
            <a:off x="10314007" y="3086100"/>
            <a:ext cx="1877993" cy="3771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53514" t="51042" r="36676" b="24479"/>
          <a:stretch/>
        </p:blipFill>
        <p:spPr>
          <a:xfrm>
            <a:off x="8305800" y="4040517"/>
            <a:ext cx="2008207" cy="281748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9150783" y="6650195"/>
            <a:ext cx="30412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/>
              <a:t>Zdroj: </a:t>
            </a:r>
            <a:r>
              <a:rPr lang="cs-CZ" sz="800" i="1" dirty="0" smtClean="0"/>
              <a:t>Katalog nástrojů Sandvik Coromant C-2940-155-CZE</a:t>
            </a:r>
            <a:endParaRPr lang="cs-CZ" sz="800" i="1" dirty="0"/>
          </a:p>
        </p:txBody>
      </p:sp>
    </p:spTree>
    <p:extLst>
      <p:ext uri="{BB962C8B-B14F-4D97-AF65-F5344CB8AC3E}">
        <p14:creationId xmlns:p14="http://schemas.microsoft.com/office/powerpoint/2010/main" val="307641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 pro výrobu prototypu</a:t>
            </a:r>
            <a:endParaRPr lang="cs-CZ" dirty="0"/>
          </a:p>
        </p:txBody>
      </p:sp>
      <p:graphicFrame>
        <p:nvGraphicFramePr>
          <p:cNvPr id="18" name="Zástupný symbol pro obsah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153083"/>
              </p:ext>
            </p:extLst>
          </p:nvPr>
        </p:nvGraphicFramePr>
        <p:xfrm>
          <a:off x="892105" y="2369024"/>
          <a:ext cx="7137328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61959"/>
              </p:ext>
            </p:extLst>
          </p:nvPr>
        </p:nvGraphicFramePr>
        <p:xfrm>
          <a:off x="8161212" y="2532797"/>
          <a:ext cx="3698692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6118"/>
                <a:gridCol w="129257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Operace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Potřebný čas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Řezání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 minut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Frézování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40 minut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Vrtání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 minut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Soustružení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 minut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Kontrola a protokolování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30 minut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Lakování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210 minut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Transport a skladování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40 minut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Celkem</a:t>
                      </a:r>
                      <a:endParaRPr lang="cs-CZ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360 minut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6748377" y="5524000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/>
              <a:t>Zdroj: Vlastní zpracování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10526978" y="5524000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16957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Cenová kalkulace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Cena polotovaru na trhu: 1700 Kč</a:t>
            </a:r>
          </a:p>
          <a:p>
            <a:r>
              <a:rPr lang="cs-CZ" dirty="0" smtClean="0"/>
              <a:t>Strojní hodinová sazba: 180 Kč/hodinu</a:t>
            </a:r>
          </a:p>
          <a:p>
            <a:r>
              <a:rPr lang="cs-CZ" dirty="0" smtClean="0"/>
              <a:t>Litr barvy s tužidlem: 750 Kč</a:t>
            </a:r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009389"/>
              </p:ext>
            </p:extLst>
          </p:nvPr>
        </p:nvGraphicFramePr>
        <p:xfrm>
          <a:off x="2589212" y="3332897"/>
          <a:ext cx="5933440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390"/>
                <a:gridCol w="2554154"/>
                <a:gridCol w="140189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Položka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Čas (h)/Množství (ks nebo l)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Cena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Řezání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0,167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30,06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Frézování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0,667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120,06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Vrtání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0,333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59,94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Soustružení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0,167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30,06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Transportní zařízení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0,667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120,06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Lakování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3,500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630,00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Lak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0,250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187,50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Polotovar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1,000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1700,00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Celkem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2877,68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7221945" y="6518012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10675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Motivace a důvod k řešení problému</a:t>
            </a:r>
          </a:p>
          <a:p>
            <a:r>
              <a:rPr lang="cs-CZ" sz="2000" dirty="0" smtClean="0"/>
              <a:t>Cíl práce</a:t>
            </a:r>
          </a:p>
          <a:p>
            <a:r>
              <a:rPr lang="cs-CZ" sz="2000" dirty="0" smtClean="0"/>
              <a:t>Výzkumný problém</a:t>
            </a:r>
          </a:p>
          <a:p>
            <a:r>
              <a:rPr lang="cs-CZ" sz="2000" dirty="0" smtClean="0"/>
              <a:t>Metodika</a:t>
            </a:r>
          </a:p>
          <a:p>
            <a:r>
              <a:rPr lang="cs-CZ" sz="2000" dirty="0" smtClean="0"/>
              <a:t>Aplikační část</a:t>
            </a:r>
          </a:p>
          <a:p>
            <a:r>
              <a:rPr lang="cs-CZ" sz="2000" dirty="0" smtClean="0"/>
              <a:t>Čas pro výrobu</a:t>
            </a:r>
          </a:p>
          <a:p>
            <a:r>
              <a:rPr lang="cs-CZ" sz="2000" dirty="0" smtClean="0"/>
              <a:t>Cenová kalkulace</a:t>
            </a:r>
          </a:p>
          <a:p>
            <a:r>
              <a:rPr lang="cs-CZ" sz="2000" dirty="0" smtClean="0"/>
              <a:t>Shrnutí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66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</a:t>
            </a:r>
            <a:endParaRPr lang="cs-CZ" dirty="0"/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515860"/>
              </p:ext>
            </p:extLst>
          </p:nvPr>
        </p:nvGraphicFramePr>
        <p:xfrm>
          <a:off x="5480254" y="1620072"/>
          <a:ext cx="39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Zástupný symbol pro obsah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299636"/>
              </p:ext>
            </p:extLst>
          </p:nvPr>
        </p:nvGraphicFramePr>
        <p:xfrm>
          <a:off x="9559293" y="1620072"/>
          <a:ext cx="235971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val="3011032929"/>
              </p:ext>
            </p:extLst>
          </p:nvPr>
        </p:nvGraphicFramePr>
        <p:xfrm>
          <a:off x="321972" y="1620072"/>
          <a:ext cx="5061397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bdélník 16"/>
          <p:cNvSpPr/>
          <p:nvPr/>
        </p:nvSpPr>
        <p:spPr>
          <a:xfrm>
            <a:off x="8130533" y="5220072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/>
              <a:t>Zdroj: Vlastní zpracování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0574219" y="5220072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/>
              <a:t>Zdroj: Vlastní zpracování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592925" y="5220072"/>
            <a:ext cx="28873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/>
              <a:t>Zdroj: http://www.5m.cz/cz/kompozitni-profily</a:t>
            </a:r>
            <a:r>
              <a:rPr lang="cs-CZ" sz="800" i="1" dirty="0" smtClean="0"/>
              <a:t>/ [online]</a:t>
            </a:r>
            <a:endParaRPr lang="cs-CZ" sz="800" i="1" dirty="0"/>
          </a:p>
        </p:txBody>
      </p:sp>
    </p:spTree>
    <p:extLst>
      <p:ext uri="{BB962C8B-B14F-4D97-AF65-F5344CB8AC3E}">
        <p14:creationId xmlns:p14="http://schemas.microsoft.com/office/powerpoint/2010/main" val="15262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 prospěch hliníku: Cena, lehčí obrobitelnost</a:t>
            </a:r>
          </a:p>
          <a:p>
            <a:pPr lvl="1"/>
            <a:r>
              <a:rPr lang="cs-CZ" dirty="0" smtClean="0"/>
              <a:t>Hliník až 10x levnější</a:t>
            </a:r>
          </a:p>
          <a:p>
            <a:pPr lvl="1"/>
            <a:r>
              <a:rPr lang="cs-CZ" dirty="0" smtClean="0"/>
              <a:t>Ve finálním výsledku rozdíl 435,00-712,50 Kč</a:t>
            </a:r>
          </a:p>
          <a:p>
            <a:r>
              <a:rPr lang="cs-CZ" dirty="0" smtClean="0"/>
              <a:t>Ve prospěch kompozitu: Hmotnost, pevnost</a:t>
            </a:r>
          </a:p>
          <a:p>
            <a:pPr lvl="1"/>
            <a:r>
              <a:rPr lang="cs-CZ" dirty="0" smtClean="0"/>
              <a:t>Uhlíkový kompozit o 0,299kg lehčí</a:t>
            </a:r>
          </a:p>
          <a:p>
            <a:r>
              <a:rPr lang="cs-CZ" dirty="0" smtClean="0"/>
              <a:t>V praxi možno vyrábět z obou materiálů - inovace</a:t>
            </a:r>
          </a:p>
          <a:p>
            <a:pPr lvl="1"/>
            <a:r>
              <a:rPr lang="cs-CZ" dirty="0" smtClean="0"/>
              <a:t>Možnost výběru pro zákazníka</a:t>
            </a:r>
          </a:p>
          <a:p>
            <a:r>
              <a:rPr lang="cs-CZ" dirty="0" smtClean="0"/>
              <a:t>Vylepšení – vyvrtat větší otvory a osadit vložkami</a:t>
            </a:r>
          </a:p>
        </p:txBody>
      </p:sp>
    </p:spTree>
    <p:extLst>
      <p:ext uri="{BB962C8B-B14F-4D97-AF65-F5344CB8AC3E}">
        <p14:creationId xmlns:p14="http://schemas.microsoft.com/office/powerpoint/2010/main" val="34874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9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a důvod k řešení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Možnost využití v mnoha odvětvích</a:t>
            </a:r>
          </a:p>
          <a:p>
            <a:r>
              <a:rPr lang="cs-CZ" sz="2000" dirty="0" smtClean="0"/>
              <a:t>Progresivní rozvoj kompozitů</a:t>
            </a:r>
          </a:p>
          <a:p>
            <a:r>
              <a:rPr lang="cs-CZ" sz="2000" dirty="0" smtClean="0"/>
              <a:t>Vlastnosti kompozitního materiálu</a:t>
            </a:r>
          </a:p>
          <a:p>
            <a:r>
              <a:rPr lang="cs-CZ" sz="2000" dirty="0" smtClean="0"/>
              <a:t>Atraktivní téma</a:t>
            </a:r>
          </a:p>
          <a:p>
            <a:r>
              <a:rPr lang="cs-CZ" sz="2000" dirty="0" smtClean="0"/>
              <a:t>Futuristické téma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3686175"/>
            <a:ext cx="4762500" cy="31718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429500" y="6657945"/>
            <a:ext cx="47625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i="1" dirty="0" smtClean="0"/>
              <a:t>Zdroj: http</a:t>
            </a:r>
            <a:r>
              <a:rPr lang="cs-CZ" sz="800" i="1" dirty="0"/>
              <a:t>://</a:t>
            </a:r>
            <a:r>
              <a:rPr lang="cs-CZ" sz="800" i="1" dirty="0" smtClean="0"/>
              <a:t>www.compositesworld.com/articles/automotive-cfrp-repair-or-replace </a:t>
            </a:r>
            <a:r>
              <a:rPr lang="cs-CZ" sz="800" i="1" dirty="0"/>
              <a:t>[online</a:t>
            </a:r>
            <a:r>
              <a:rPr lang="cs-CZ" sz="800" i="1" dirty="0" smtClean="0"/>
              <a:t>]</a:t>
            </a:r>
            <a:endParaRPr lang="cs-CZ" sz="800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326" y="1915378"/>
            <a:ext cx="3713674" cy="178277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478326" y="3493086"/>
            <a:ext cx="3491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 smtClean="0">
                <a:solidFill>
                  <a:schemeClr val="bg1"/>
                </a:solidFill>
              </a:rPr>
              <a:t>Zdroj: http</a:t>
            </a:r>
            <a:r>
              <a:rPr lang="cs-CZ" sz="800" i="1" dirty="0">
                <a:solidFill>
                  <a:schemeClr val="bg1"/>
                </a:solidFill>
              </a:rPr>
              <a:t>://</a:t>
            </a:r>
            <a:r>
              <a:rPr lang="cs-CZ" sz="800" i="1" dirty="0" smtClean="0">
                <a:solidFill>
                  <a:schemeClr val="bg1"/>
                </a:solidFill>
              </a:rPr>
              <a:t>www.carbonfiber.gr.jp/english/field/craft.html </a:t>
            </a:r>
            <a:r>
              <a:rPr lang="cs-CZ" sz="800" i="1" dirty="0">
                <a:solidFill>
                  <a:schemeClr val="bg1"/>
                </a:solidFill>
              </a:rPr>
              <a:t>[</a:t>
            </a:r>
            <a:r>
              <a:rPr lang="cs-CZ" sz="800" i="1" dirty="0" smtClean="0">
                <a:solidFill>
                  <a:schemeClr val="bg1"/>
                </a:solidFill>
              </a:rPr>
              <a:t>online]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0888" y="4302282"/>
            <a:ext cx="3088612" cy="228641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340888" y="6554071"/>
            <a:ext cx="3011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i="1" dirty="0" smtClean="0"/>
              <a:t>Zdroj: https</a:t>
            </a:r>
            <a:r>
              <a:rPr lang="cs-CZ" sz="800" i="1" dirty="0"/>
              <a:t>://</a:t>
            </a:r>
            <a:r>
              <a:rPr lang="cs-CZ" sz="800" i="1" dirty="0" smtClean="0"/>
              <a:t>rayeski.files.wordpress.com/2013/03/rayeski-arm-concept-sketches-3.jpg </a:t>
            </a:r>
            <a:r>
              <a:rPr lang="cs-CZ" sz="800" i="1" dirty="0"/>
              <a:t>[</a:t>
            </a:r>
            <a:r>
              <a:rPr lang="cs-CZ" sz="800" i="1" dirty="0" smtClean="0"/>
              <a:t>online]</a:t>
            </a:r>
            <a:endParaRPr lang="cs-CZ" sz="800" i="1" dirty="0"/>
          </a:p>
        </p:txBody>
      </p:sp>
    </p:spTree>
    <p:extLst>
      <p:ext uri="{BB962C8B-B14F-4D97-AF65-F5344CB8AC3E}">
        <p14:creationId xmlns:p14="http://schemas.microsoft.com/office/powerpoint/2010/main" val="33031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Cílem bakalářské práce je optimalizace procesu obrábění polymerních kompozitních materiálů, vhodná geometrie nástroje, řezné podmínky a také vliv objemového podílu vláken na kvalitu obrobených ploch. Výstupem experimentální části bakalářské práce budou doporučené podmínky obrábění pro polymerní laminární kompozitní materiály, zejména s uhlíkovou výztuží a s nejčastěji používanými typy matric.</a:t>
            </a:r>
          </a:p>
        </p:txBody>
      </p:sp>
    </p:spTree>
    <p:extLst>
      <p:ext uri="{BB962C8B-B14F-4D97-AF65-F5344CB8AC3E}">
        <p14:creationId xmlns:p14="http://schemas.microsoft.com/office/powerpoint/2010/main" val="28683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Výzkumný problém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Navrhnutí náhrady za původní součást</a:t>
            </a:r>
          </a:p>
          <a:p>
            <a:r>
              <a:rPr lang="cs-CZ" sz="2000" dirty="0" smtClean="0"/>
              <a:t>Výkres součásti</a:t>
            </a:r>
          </a:p>
          <a:p>
            <a:r>
              <a:rPr lang="cs-CZ" sz="2000" dirty="0" smtClean="0"/>
              <a:t>Technologický postup</a:t>
            </a:r>
          </a:p>
          <a:p>
            <a:r>
              <a:rPr lang="cs-CZ" sz="2000" dirty="0" smtClean="0"/>
              <a:t>Navrhnutí podmínek obrábění</a:t>
            </a:r>
          </a:p>
          <a:p>
            <a:r>
              <a:rPr lang="cs-CZ" sz="2000" dirty="0" smtClean="0"/>
              <a:t>Výběr strojů a nástrojů pro obrábění</a:t>
            </a:r>
          </a:p>
          <a:p>
            <a:r>
              <a:rPr lang="cs-CZ" sz="2000" dirty="0" smtClean="0"/>
              <a:t>Geometrie nástrojů</a:t>
            </a:r>
          </a:p>
          <a:p>
            <a:r>
              <a:rPr lang="cs-CZ" sz="2000" dirty="0" smtClean="0"/>
              <a:t>Cenová kalkulace</a:t>
            </a:r>
          </a:p>
          <a:p>
            <a:r>
              <a:rPr lang="cs-CZ" sz="2000" dirty="0" smtClean="0"/>
              <a:t>Porovnání původní součástí s kompozitní náhradou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516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Aplikování nabytých zkušeností z teoretické části práce</a:t>
            </a:r>
          </a:p>
          <a:p>
            <a:r>
              <a:rPr lang="cs-CZ" sz="2000" dirty="0" smtClean="0"/>
              <a:t>Vytvoření návrhu součásti z kompozitního materiálu</a:t>
            </a:r>
          </a:p>
          <a:p>
            <a:r>
              <a:rPr lang="cs-CZ" sz="2000" dirty="0" smtClean="0"/>
              <a:t>Stanovení technologického postupu</a:t>
            </a:r>
          </a:p>
          <a:p>
            <a:r>
              <a:rPr lang="cs-CZ" sz="2000" dirty="0" smtClean="0"/>
              <a:t>Teoretické vložení součásti do výroby a její obrobení</a:t>
            </a:r>
          </a:p>
          <a:p>
            <a:r>
              <a:rPr lang="cs-CZ" sz="2000" dirty="0" smtClean="0"/>
              <a:t>Porovnání originální součásti s novým návrhem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112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Nahrazení originální součásti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Součást: svislý nosník podkolení protézy</a:t>
            </a:r>
          </a:p>
          <a:p>
            <a:r>
              <a:rPr lang="cs-CZ" sz="2000" dirty="0" smtClean="0"/>
              <a:t>Původní materiál: Hliník nebo jeho slitiny</a:t>
            </a:r>
          </a:p>
          <a:p>
            <a:r>
              <a:rPr lang="cs-CZ" sz="2000" dirty="0" smtClean="0"/>
              <a:t>Nový materiál: Uhlíkový kompozitní materiál s polymerní matricí</a:t>
            </a:r>
          </a:p>
          <a:p>
            <a:endParaRPr lang="cs-CZ" sz="2000" dirty="0" smtClean="0"/>
          </a:p>
          <a:p>
            <a:r>
              <a:rPr lang="cs-CZ" sz="2000" dirty="0" smtClean="0"/>
              <a:t>Výhody kompozitu: Pevnost, Hmotnost </a:t>
            </a:r>
          </a:p>
          <a:p>
            <a:r>
              <a:rPr lang="cs-CZ" sz="2000" dirty="0" smtClean="0"/>
              <a:t>Nevýhody kompozitu: Křehkost, Cena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8135288" y="6642556"/>
            <a:ext cx="40567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Zdroj: http</a:t>
            </a:r>
            <a:r>
              <a:rPr lang="cs-CZ" sz="800" dirty="0"/>
              <a:t>://</a:t>
            </a:r>
            <a:r>
              <a:rPr lang="cs-CZ" sz="800" dirty="0" smtClean="0"/>
              <a:t>mojeproteza.cz/wp-content/uploads/2016/01/dvs-012.jpg [online]</a:t>
            </a:r>
            <a:endParaRPr lang="cs-CZ" sz="8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9127095" y="3291746"/>
            <a:ext cx="3064905" cy="3566254"/>
            <a:chOff x="9127095" y="3291746"/>
            <a:chExt cx="3064905" cy="3566254"/>
          </a:xfrm>
        </p:grpSpPr>
        <p:pic>
          <p:nvPicPr>
            <p:cNvPr id="6146" name="Picture 2" descr="http://mojeproteza.cz/wp-content/uploads/2016/01/dvs-01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865" y="3291746"/>
              <a:ext cx="2971135" cy="3566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ál 4"/>
            <p:cNvSpPr/>
            <p:nvPr/>
          </p:nvSpPr>
          <p:spPr>
            <a:xfrm>
              <a:off x="10446326" y="4973781"/>
              <a:ext cx="792000" cy="792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9127095" y="5108171"/>
              <a:ext cx="1052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Spojovací adaptér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36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v obrábění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Rozdílné třísky</a:t>
            </a:r>
          </a:p>
          <a:p>
            <a:r>
              <a:rPr lang="cs-CZ" sz="2000" dirty="0" smtClean="0"/>
              <a:t>Třepení a delaminace vrstev</a:t>
            </a:r>
          </a:p>
          <a:p>
            <a:r>
              <a:rPr lang="cs-CZ" sz="2000" dirty="0" smtClean="0"/>
              <a:t>Škodlivý a abrazivní prach z kompozitu</a:t>
            </a:r>
          </a:p>
          <a:p>
            <a:r>
              <a:rPr lang="cs-CZ" sz="2000" dirty="0" smtClean="0"/>
              <a:t>Elektricky vodivý prach</a:t>
            </a:r>
          </a:p>
          <a:p>
            <a:r>
              <a:rPr lang="cs-CZ" sz="2000" dirty="0" smtClean="0"/>
              <a:t>Nasákavá vlákna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484" y="4323768"/>
            <a:ext cx="5340928" cy="212301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370618" y="6446787"/>
            <a:ext cx="4438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i="1" dirty="0" smtClean="0"/>
              <a:t>Zdroj: http</a:t>
            </a:r>
            <a:r>
              <a:rPr lang="cs-CZ" sz="900" i="1" dirty="0"/>
              <a:t>://</a:t>
            </a:r>
            <a:r>
              <a:rPr lang="cs-CZ" sz="900" i="1" dirty="0" smtClean="0"/>
              <a:t>www.mmspektrum.com/multimedia/image/36/3608.jpg [online]</a:t>
            </a:r>
            <a:endParaRPr lang="cs-CZ" sz="900" i="1" dirty="0"/>
          </a:p>
        </p:txBody>
      </p:sp>
    </p:spTree>
    <p:extLst>
      <p:ext uri="{BB962C8B-B14F-4D97-AF65-F5344CB8AC3E}">
        <p14:creationId xmlns:p14="http://schemas.microsoft.com/office/powerpoint/2010/main" val="261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Autodesk Inventor 2015</a:t>
            </a:r>
          </a:p>
          <a:p>
            <a:r>
              <a:rPr lang="cs-CZ" sz="2000" dirty="0" smtClean="0"/>
              <a:t>Individuálně vymodelovaná součást</a:t>
            </a:r>
          </a:p>
          <a:p>
            <a:r>
              <a:rPr lang="cs-CZ" sz="2000" dirty="0" smtClean="0"/>
              <a:t>Materiál CFRP</a:t>
            </a:r>
          </a:p>
          <a:p>
            <a:r>
              <a:rPr lang="cs-CZ" sz="2000" dirty="0" smtClean="0"/>
              <a:t>Vytvoření výkresu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9" y="1905000"/>
            <a:ext cx="6013854" cy="400622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114488" y="5924378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i="1" dirty="0"/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8234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4470</TotalTime>
  <Words>751</Words>
  <Application>Microsoft Office PowerPoint</Application>
  <PresentationFormat>Širokoúhlá obrazovka</PresentationFormat>
  <Paragraphs>274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Stébla</vt:lpstr>
      <vt:lpstr>Obrábění uhlíkových kompozitních materiálů s polymerními matricemi </vt:lpstr>
      <vt:lpstr>Obsah prezentace</vt:lpstr>
      <vt:lpstr>Motivace a důvod k řešení problému</vt:lpstr>
      <vt:lpstr>Cíl práce</vt:lpstr>
      <vt:lpstr>Výzkumný problém</vt:lpstr>
      <vt:lpstr>Metodika</vt:lpstr>
      <vt:lpstr>Nahrazení originální součásti</vt:lpstr>
      <vt:lpstr>Rozdíly v obrábění</vt:lpstr>
      <vt:lpstr>Vytvoření modelu</vt:lpstr>
      <vt:lpstr>Technologický postup</vt:lpstr>
      <vt:lpstr>Charakteristika součásti</vt:lpstr>
      <vt:lpstr>Zvolení rozměru polotovaru</vt:lpstr>
      <vt:lpstr>Výrobní postup součásti</vt:lpstr>
      <vt:lpstr>Tolerance</vt:lpstr>
      <vt:lpstr>Výběr strojů</vt:lpstr>
      <vt:lpstr>Výběr nástrojů</vt:lpstr>
      <vt:lpstr>Geometrie nástrojů</vt:lpstr>
      <vt:lpstr>Čas pro výrobu prototypu</vt:lpstr>
      <vt:lpstr>Cenová kalkulace</vt:lpstr>
      <vt:lpstr>Porovnání</vt:lpstr>
      <vt:lpstr>Shrnutí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Zbyněk Svoboda</dc:creator>
  <cp:lastModifiedBy>Zbyněk Svoboda</cp:lastModifiedBy>
  <cp:revision>61</cp:revision>
  <dcterms:created xsi:type="dcterms:W3CDTF">2016-05-27T19:05:22Z</dcterms:created>
  <dcterms:modified xsi:type="dcterms:W3CDTF">2016-06-06T17:59:18Z</dcterms:modified>
</cp:coreProperties>
</file>