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7A"/>
    <a:srgbClr val="FDF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9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Mikroturbíny</c:v>
          </c:tx>
          <c:spPr>
            <a:ln w="25400" cap="flat" cmpd="sng" algn="ctr">
              <a:noFill/>
              <a:prstDash val="sysDot"/>
              <a:round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tint val="30000"/>
                      <a:satMod val="250000"/>
                    </a:schemeClr>
                  </a:gs>
                  <a:gs pos="72000">
                    <a:schemeClr val="accent1">
                      <a:tint val="75000"/>
                      <a:satMod val="210000"/>
                    </a:schemeClr>
                  </a:gs>
                  <a:gs pos="100000">
                    <a:schemeClr val="accent1">
                      <a:tint val="85000"/>
                      <a:satMod val="210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List1!$C$46:$E$46</c:f>
              <c:numCache>
                <c:formatCode>General</c:formatCode>
                <c:ptCount val="3"/>
                <c:pt idx="0">
                  <c:v>127</c:v>
                </c:pt>
                <c:pt idx="1">
                  <c:v>246</c:v>
                </c:pt>
                <c:pt idx="2">
                  <c:v>666</c:v>
                </c:pt>
              </c:numCache>
            </c:numRef>
          </c:xVal>
          <c:yVal>
            <c:numRef>
              <c:f>List1!$C$47:$E$47</c:f>
              <c:numCache>
                <c:formatCode>General</c:formatCode>
                <c:ptCount val="3"/>
                <c:pt idx="0">
                  <c:v>25.2</c:v>
                </c:pt>
                <c:pt idx="1">
                  <c:v>24.8</c:v>
                </c:pt>
                <c:pt idx="2">
                  <c:v>28.01</c:v>
                </c:pt>
              </c:numCache>
            </c:numRef>
          </c:yVal>
          <c:smooth val="0"/>
        </c:ser>
        <c:ser>
          <c:idx val="1"/>
          <c:order val="1"/>
          <c:tx>
            <c:v>SM</c:v>
          </c:tx>
          <c:spPr>
            <a:ln w="25400" cap="flat" cmpd="sng" algn="ctr">
              <a:noFill/>
              <a:prstDash val="sysDot"/>
              <a:round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tint val="30000"/>
                      <a:satMod val="250000"/>
                    </a:schemeClr>
                  </a:gs>
                  <a:gs pos="72000">
                    <a:schemeClr val="accent2">
                      <a:tint val="75000"/>
                      <a:satMod val="210000"/>
                    </a:schemeClr>
                  </a:gs>
                  <a:gs pos="100000">
                    <a:schemeClr val="accent2">
                      <a:tint val="85000"/>
                      <a:satMod val="210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List1!$C$50:$E$50</c:f>
              <c:numCache>
                <c:formatCode>General</c:formatCode>
                <c:ptCount val="3"/>
                <c:pt idx="0">
                  <c:v>145</c:v>
                </c:pt>
                <c:pt idx="1">
                  <c:v>204</c:v>
                </c:pt>
                <c:pt idx="2">
                  <c:v>538</c:v>
                </c:pt>
              </c:numCache>
            </c:numRef>
          </c:xVal>
          <c:yVal>
            <c:numRef>
              <c:f>List1!$C$51:$E$51</c:f>
              <c:numCache>
                <c:formatCode>General</c:formatCode>
                <c:ptCount val="3"/>
                <c:pt idx="0">
                  <c:v>9.6</c:v>
                </c:pt>
                <c:pt idx="1">
                  <c:v>9.3000000000000007</c:v>
                </c:pt>
                <c:pt idx="2">
                  <c:v>10.4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040611248"/>
        <c:axId val="1040611792"/>
      </c:scatterChart>
      <c:valAx>
        <c:axId val="1040611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Příkon paliva [kW]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40611792"/>
        <c:crosses val="autoZero"/>
        <c:crossBetween val="midCat"/>
      </c:valAx>
      <c:valAx>
        <c:axId val="104061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Ztráty [%]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40611248"/>
        <c:crosses val="autoZero"/>
        <c:crossBetween val="midCat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>
                <a:alpha val="0"/>
              </a:schemeClr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spc="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/>
    <cs:effectRef idx="1"/>
    <cs:fontRef idx="minor">
      <a:schemeClr val="dk1"/>
    </cs:fontRef>
    <cs:spPr>
      <a:ln w="9525" cap="flat" cmpd="sng" algn="ctr">
        <a:solidFill>
          <a:schemeClr val="phClr">
            <a:alpha val="70000"/>
          </a:schemeClr>
        </a:solidFill>
        <a:prstDash val="sysDot"/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rnd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0" baseline="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>
              <a:alpha val="0"/>
            </a:schemeClr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5000"/>
            <a:lumOff val="75000"/>
          </a:schemeClr>
        </a:solidFill>
        <a:round/>
      </a:ln>
    </cs:spPr>
    <cs:defRPr sz="1197" kern="1200" spc="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17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4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5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60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74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87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77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99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69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7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Monday, June 6, 2016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Monday, June 6, 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Monday, June 6, 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Monday, June 6, 2016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Nadpis a 2 sloupce tex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Monday, June 6, 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458200" cy="187044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effectLst/>
              </a:rPr>
              <a:t>Porovnání nasazení kogenerační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jednotky s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effectLst/>
              </a:rPr>
              <a:t>pístovým spalovacím motorem a s plynovou mikroturbínou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539552" y="4941168"/>
            <a:ext cx="8458200" cy="2016224"/>
          </a:xfrm>
        </p:spPr>
        <p:txBody>
          <a:bodyPr>
            <a:normAutofit lnSpcReduction="10000"/>
          </a:bodyPr>
          <a:lstStyle/>
          <a:p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</a:t>
            </a:r>
            <a:r>
              <a:rPr lang="cs-CZ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ekonomická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 Českých Budějovicích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Autor bakalářské práce: Stanislav Souček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Vedoucí bakalářské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Ing. Jiří Míka, CSc.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Děkuji za pozornost a přeji příjemný zbytek dne.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764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práce</a:t>
            </a:r>
          </a:p>
          <a:p>
            <a:r>
              <a:rPr lang="cs-CZ" dirty="0" smtClean="0"/>
              <a:t>Porovnání kogeneračních jednotek</a:t>
            </a:r>
          </a:p>
          <a:p>
            <a:r>
              <a:rPr lang="cs-CZ" dirty="0" smtClean="0"/>
              <a:t>Výpočet zvolené varianty</a:t>
            </a:r>
          </a:p>
          <a:p>
            <a:r>
              <a:rPr lang="cs-CZ" dirty="0" smtClean="0"/>
              <a:t>Výhody a nevýhody zařízení</a:t>
            </a:r>
          </a:p>
          <a:p>
            <a:r>
              <a:rPr lang="cs-CZ" dirty="0" smtClean="0"/>
              <a:t>Návrhy </a:t>
            </a:r>
            <a:r>
              <a:rPr lang="cs-CZ" dirty="0" smtClean="0"/>
              <a:t>opatření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795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kern="1200" cap="all" baseline="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Cíle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Porovnání kogenerační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jednotky s pístovým spalovacím motorem a plynovou mikroturbínou z hlediska výkonu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účinnosti.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Klasický provoz </a:t>
            </a:r>
            <a:r>
              <a:rPr lang="cs-CZ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Provoz s nedostatečným využitím tepla.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mikroturbíny s regeneračním ohřevem vzduchu.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03920" y="0"/>
            <a:ext cx="8740080" cy="1250776"/>
          </a:xfrm>
        </p:spPr>
        <p:txBody>
          <a:bodyPr/>
          <a:lstStyle/>
          <a:p>
            <a:r>
              <a:rPr lang="cs-CZ" sz="3600" kern="1200" cap="all" baseline="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Porovnání</a:t>
            </a:r>
            <a:r>
              <a:rPr lang="cs-CZ" sz="3600" kern="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výkonů a účinností KJ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139473"/>
              </p:ext>
            </p:extLst>
          </p:nvPr>
        </p:nvGraphicFramePr>
        <p:xfrm>
          <a:off x="831571" y="1124744"/>
          <a:ext cx="6929131" cy="288295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94805"/>
                <a:gridCol w="1644528"/>
                <a:gridCol w="1644528"/>
                <a:gridCol w="1645270"/>
              </a:tblGrid>
              <a:tr h="3703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Mikroturbína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Capstone C30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Capstone C65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Capstone C200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38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Příkon v palivu [kW]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246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666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70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Elektrický výkon [kW]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3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Tepelný výkon [kW]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279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70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Teplárenský modul [-]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0,46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0,54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0,72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70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Elektrická účinnost [%]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23,6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26,4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3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Tepelná účinnost [%]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51,2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48,8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41,9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70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Celková účinnost [%]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74,8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75,2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71,9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427207"/>
              </p:ext>
            </p:extLst>
          </p:nvPr>
        </p:nvGraphicFramePr>
        <p:xfrm>
          <a:off x="831571" y="4077072"/>
          <a:ext cx="6933119" cy="264925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95954"/>
                <a:gridCol w="1645474"/>
                <a:gridCol w="1645474"/>
                <a:gridCol w="1646217"/>
              </a:tblGrid>
              <a:tr h="3563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Spalovací motor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MAN E 0834 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MAN E 0836 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MAN E 0836 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37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Příkon v palivu [kW]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538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58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Elektrický výkon [kW]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199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9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Tepelný výkon [kW]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263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58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Teplárenský modul [-]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0,62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0,61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0,76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58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Elektrická účinnost [%]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34,5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34,3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79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Tepelná účinnost [%]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55,9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56,4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48,9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58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Celková účinnost [%]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90,3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90,7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89,6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</a:t>
            </a:r>
            <a:r>
              <a:rPr lang="cs-CZ" dirty="0"/>
              <a:t>výkonů a účinností KJ</a:t>
            </a: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400387237"/>
              </p:ext>
            </p:extLst>
          </p:nvPr>
        </p:nvGraphicFramePr>
        <p:xfrm>
          <a:off x="971600" y="1340768"/>
          <a:ext cx="72728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211960" y="6309320"/>
            <a:ext cx="442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 1: Ztráty kogeneračních jednotek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Částečné zatížení kj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Nedostatečné využití zejména tepelné energie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Například v letních měsících (není topná sezóna)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Spalovací motor musíme chladit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využití absorpčního chlazení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696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Výpočet kogeneračního zařízení pro biostanici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Zvolena jednotka s mikroturbínou</a:t>
                </a:r>
              </a:p>
              <a:p>
                <a:pPr lvl="1"/>
                <a:r>
                  <a:rPr lang="cs-CZ" smtClean="0">
                    <a:latin typeface="Arial" panose="020B0604020202020204" pitchFamily="34" charset="0"/>
                    <a:cs typeface="Arial" panose="020B0604020202020204" pitchFamily="34" charset="0"/>
                  </a:rPr>
                  <a:t>MT nemusíme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chladit </a:t>
                </a:r>
              </a:p>
              <a:p>
                <a:pPr lvl="1"/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Zvýšení účinnosti regeneračním ohřevem vzduchu</a:t>
                </a:r>
              </a:p>
              <a:p>
                <a:r>
                  <a:rPr lang="cs-CZ" sz="3200" kern="1200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Požadovaný výkon 200 kW</a:t>
                </a:r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Celková účinnost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=60,09 %</m:t>
                    </m:r>
                  </m:oMath>
                </a14:m>
                <a:endParaRPr lang="cs-CZ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Celková účinnost při použití regeneračního ohřevu vzduchu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70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,0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70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04800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Výhody a nevýhody KJ se spalovacími motory a s mikroturbínami</a:t>
            </a:r>
            <a:endParaRPr lang="cs-CZ" noProof="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089250"/>
              </p:ext>
            </p:extLst>
          </p:nvPr>
        </p:nvGraphicFramePr>
        <p:xfrm>
          <a:off x="304800" y="1554163"/>
          <a:ext cx="8686800" cy="3571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KJ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Výhody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Nevýhody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Mikroturbína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Vysoká spolehlivost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Nízké náklady na provoz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opatření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zvýšení účinnosti</a:t>
                      </a:r>
                    </a:p>
                    <a:p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Vliv na životní prostředí</a:t>
                      </a:r>
                    </a:p>
                    <a:p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Přijatelná výška hluku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Pořizovací náklady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Nižší účinnost než u SM </a:t>
                      </a:r>
                    </a:p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Spalovací motor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Vysoká účinnost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Nižší pořizovací náklady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Široký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rozsah výkonů</a:t>
                      </a:r>
                    </a:p>
                    <a:p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Možnost více paliv v provozu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usí být chlazen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Vysoké hodnoty hluku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Nešetrné k životnímu prostředí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Častá údržba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Kogenerační zařízení bude obsahovat dvě KJ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 x 200 kW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Spotřeba až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6732 m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bioplynu za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létě není využití pro celé teplo.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Každé zařízení bude obsahovat tepelný výměník rozdělený do dvou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sekcí </a:t>
            </a:r>
            <a:r>
              <a:rPr lang="cs-CZ" dirty="0" smtClean="0">
                <a:latin typeface="Calibri" panose="020F0502020204030204" pitchFamily="34" charset="0"/>
                <a:cs typeface="Arial" panose="020B0604020202020204" pitchFamily="34" charset="0"/>
              </a:rPr>
              <a:t>→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vypustit spaliny rovnou do komína 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Zvážit využití akumulátoru tepla.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F3E9E07-D736-4AFA-92DE-9C40089F20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Přehled projektu</Template>
  <TotalTime>0</TotalTime>
  <Words>398</Words>
  <Application>Microsoft Office PowerPoint</Application>
  <PresentationFormat>Předvádění na obrazovce (4:3)</PresentationFormat>
  <Paragraphs>143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Franklin Gothic Book</vt:lpstr>
      <vt:lpstr>Franklin Gothic Medium</vt:lpstr>
      <vt:lpstr>Times New Roman</vt:lpstr>
      <vt:lpstr>Wingdings 2</vt:lpstr>
      <vt:lpstr>Cesta</vt:lpstr>
      <vt:lpstr>Porovnání nasazení kogenerační jednotky s pístovým spalovacím motorem a s plynovou mikroturbínou</vt:lpstr>
      <vt:lpstr>Obsah prezentace</vt:lpstr>
      <vt:lpstr>Cíle práce</vt:lpstr>
      <vt:lpstr>Porovnání výkonů a účinností KJ</vt:lpstr>
      <vt:lpstr>Porovnání výkonů a účinností KJ</vt:lpstr>
      <vt:lpstr>Částečné zatížení kj</vt:lpstr>
      <vt:lpstr>Výpočet kogeneračního zařízení pro biostanici</vt:lpstr>
      <vt:lpstr>Výhody a nevýhody KJ se spalovacími motory a s mikroturbínami</vt:lpstr>
      <vt:lpstr>Návrhy opatření</vt:lpstr>
      <vt:lpstr>Konec prezentace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2016-06-06T12:48:50Z</dcterms:created>
  <dcterms:modified xsi:type="dcterms:W3CDTF">2016-06-07T09:11:55Z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