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7" autoAdjust="0"/>
  </p:normalViewPr>
  <p:slideViewPr>
    <p:cSldViewPr snapToGrid="0" showGuides="1"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8803-82F9-4A53-B48A-38BFFEA7A119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86F9-769E-4265-8068-11C94B0EE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76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8803-82F9-4A53-B48A-38BFFEA7A119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86F9-769E-4265-8068-11C94B0EE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71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8803-82F9-4A53-B48A-38BFFEA7A119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86F9-769E-4265-8068-11C94B0EE298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7516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8803-82F9-4A53-B48A-38BFFEA7A119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86F9-769E-4265-8068-11C94B0EE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59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8803-82F9-4A53-B48A-38BFFEA7A119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86F9-769E-4265-8068-11C94B0EE29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6511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8803-82F9-4A53-B48A-38BFFEA7A119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86F9-769E-4265-8068-11C94B0EE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407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8803-82F9-4A53-B48A-38BFFEA7A119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86F9-769E-4265-8068-11C94B0EE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719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8803-82F9-4A53-B48A-38BFFEA7A119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86F9-769E-4265-8068-11C94B0EE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49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8803-82F9-4A53-B48A-38BFFEA7A119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86F9-769E-4265-8068-11C94B0EE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401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8803-82F9-4A53-B48A-38BFFEA7A119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86F9-769E-4265-8068-11C94B0EE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36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8803-82F9-4A53-B48A-38BFFEA7A119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86F9-769E-4265-8068-11C94B0EE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35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8803-82F9-4A53-B48A-38BFFEA7A119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86F9-769E-4265-8068-11C94B0EE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292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8803-82F9-4A53-B48A-38BFFEA7A119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86F9-769E-4265-8068-11C94B0EE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98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8803-82F9-4A53-B48A-38BFFEA7A119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86F9-769E-4265-8068-11C94B0EE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1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8803-82F9-4A53-B48A-38BFFEA7A119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86F9-769E-4265-8068-11C94B0EE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291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8803-82F9-4A53-B48A-38BFFEA7A119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86F9-769E-4265-8068-11C94B0EE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22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F8803-82F9-4A53-B48A-38BFFEA7A119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A986F9-769E-4265-8068-11C94B0EE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70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  <p:sldLayoutId id="2147483804" r:id="rId14"/>
    <p:sldLayoutId id="2147483805" r:id="rId15"/>
    <p:sldLayoutId id="21474838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41604" y="2387650"/>
            <a:ext cx="8324910" cy="2082699"/>
          </a:xfrm>
        </p:spPr>
        <p:txBody>
          <a:bodyPr/>
          <a:lstStyle/>
          <a:p>
            <a:pPr algn="l"/>
            <a:r>
              <a:rPr lang="cs-CZ" sz="4000" b="1" dirty="0"/>
              <a:t>Metody </a:t>
            </a:r>
            <a:r>
              <a:rPr lang="cs-CZ" sz="4000" b="1" dirty="0" smtClean="0"/>
              <a:t>řešení fyzikálních </a:t>
            </a:r>
            <a:r>
              <a:rPr lang="cs-CZ" sz="4000" b="1" dirty="0"/>
              <a:t>a matematických modelů rotujících částí strojů</a:t>
            </a:r>
            <a:r>
              <a:rPr lang="cs-CZ" sz="4000" dirty="0"/>
              <a:t/>
            </a:r>
            <a:br>
              <a:rPr lang="cs-CZ" sz="4000" dirty="0"/>
            </a:br>
            <a:endParaRPr lang="cs-CZ" sz="4000" dirty="0"/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39" y="231656"/>
            <a:ext cx="1152128" cy="115212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507067" y="231656"/>
            <a:ext cx="691276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ea typeface="Verdana" pitchFamily="34" charset="0"/>
                <a:cs typeface="Verdana" pitchFamily="34" charset="0"/>
              </a:rPr>
              <a:t>VYSOKÁ ŠKOLA TECHNICKÁ A EKONOMICKÁ V ČESKÝCH BUDĚJOVICÍCH</a:t>
            </a:r>
          </a:p>
          <a:p>
            <a:r>
              <a:rPr lang="cs-CZ" dirty="0" smtClean="0">
                <a:ea typeface="Verdana" pitchFamily="34" charset="0"/>
                <a:cs typeface="Verdana" pitchFamily="34" charset="0"/>
              </a:rPr>
              <a:t>ÚSTAV </a:t>
            </a:r>
            <a:r>
              <a:rPr lang="cs-CZ" sz="2000" dirty="0" smtClean="0">
                <a:ea typeface="Verdana" pitchFamily="34" charset="0"/>
                <a:cs typeface="Verdana" pitchFamily="34" charset="0"/>
              </a:rPr>
              <a:t>TECHNICKO</a:t>
            </a:r>
            <a:r>
              <a:rPr lang="cs-CZ" dirty="0" smtClean="0">
                <a:ea typeface="Verdana" pitchFamily="34" charset="0"/>
                <a:cs typeface="Verdana" pitchFamily="34" charset="0"/>
              </a:rPr>
              <a:t> – TECHNOLOGICKÝ</a:t>
            </a:r>
          </a:p>
          <a:p>
            <a:endParaRPr lang="cs-CZ" dirty="0" smtClean="0">
              <a:ea typeface="Verdana" pitchFamily="34" charset="0"/>
              <a:cs typeface="Verdana" pitchFamily="34" charset="0"/>
            </a:endParaRPr>
          </a:p>
          <a:p>
            <a:r>
              <a:rPr lang="cs-CZ" dirty="0" smtClean="0">
                <a:ea typeface="Verdana" pitchFamily="34" charset="0"/>
                <a:cs typeface="Verdana" pitchFamily="34" charset="0"/>
              </a:rPr>
              <a:t>KATEDRA STROJÍRENSTVÍ</a:t>
            </a:r>
            <a:endParaRPr lang="cs-CZ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Podnadpis 2"/>
          <p:cNvSpPr>
            <a:spLocks noGrp="1"/>
          </p:cNvSpPr>
          <p:nvPr>
            <p:ph type="subTitle" idx="1"/>
          </p:nvPr>
        </p:nvSpPr>
        <p:spPr>
          <a:xfrm>
            <a:off x="354939" y="4836412"/>
            <a:ext cx="5688632" cy="1275606"/>
          </a:xfrm>
        </p:spPr>
        <p:txBody>
          <a:bodyPr>
            <a:noAutofit/>
          </a:bodyPr>
          <a:lstStyle/>
          <a:p>
            <a:pPr algn="l"/>
            <a:r>
              <a:rPr lang="cs-CZ" sz="2000" b="1" dirty="0" smtClean="0">
                <a:solidFill>
                  <a:schemeClr val="tx1"/>
                </a:solidFill>
              </a:rPr>
              <a:t>Autor: </a:t>
            </a:r>
            <a:r>
              <a:rPr lang="cs-CZ" sz="2000" dirty="0" smtClean="0">
                <a:solidFill>
                  <a:schemeClr val="tx1"/>
                </a:solidFill>
              </a:rPr>
              <a:t>Tomáš Sháněl</a:t>
            </a:r>
          </a:p>
          <a:p>
            <a:pPr algn="l"/>
            <a:r>
              <a:rPr lang="cs-CZ" sz="2000" b="1" dirty="0" smtClean="0">
                <a:solidFill>
                  <a:schemeClr val="tx1"/>
                </a:solidFill>
              </a:rPr>
              <a:t>Vedoucí práce: </a:t>
            </a:r>
            <a:r>
              <a:rPr lang="cs-CZ" sz="2000" dirty="0">
                <a:solidFill>
                  <a:schemeClr val="tx1"/>
                </a:solidFill>
              </a:rPr>
              <a:t>doc. Ing. Petr Hrubý, CSc.</a:t>
            </a:r>
            <a:endParaRPr lang="cs-CZ" sz="2000" dirty="0" smtClean="0">
              <a:solidFill>
                <a:schemeClr val="tx1"/>
              </a:solidFill>
            </a:endParaRPr>
          </a:p>
          <a:p>
            <a:pPr algn="l"/>
            <a:r>
              <a:rPr lang="cs-CZ" sz="2000" b="1" dirty="0" smtClean="0">
                <a:solidFill>
                  <a:schemeClr val="tx1"/>
                </a:solidFill>
              </a:rPr>
              <a:t>Oponent: </a:t>
            </a:r>
            <a:r>
              <a:rPr lang="cs-CZ" sz="2000" dirty="0">
                <a:solidFill>
                  <a:schemeClr val="tx1"/>
                </a:solidFill>
              </a:rPr>
              <a:t>Ing. Martin Podařil, Ph.D.</a:t>
            </a:r>
          </a:p>
          <a:p>
            <a:pPr algn="l"/>
            <a:r>
              <a:rPr lang="cs-CZ" sz="2000" dirty="0" smtClean="0">
                <a:solidFill>
                  <a:schemeClr val="tx1"/>
                </a:solidFill>
              </a:rPr>
              <a:t>červen 2016</a:t>
            </a:r>
          </a:p>
          <a:p>
            <a:pPr algn="l"/>
            <a:endParaRPr lang="cs-CZ" sz="2000" b="1" dirty="0" smtClean="0">
              <a:solidFill>
                <a:schemeClr val="tx1"/>
              </a:solidFill>
            </a:endParaRPr>
          </a:p>
          <a:p>
            <a:pPr algn="l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5300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7335" y="1716798"/>
            <a:ext cx="8596668" cy="1826581"/>
          </a:xfrm>
        </p:spPr>
        <p:txBody>
          <a:bodyPr/>
          <a:lstStyle/>
          <a:p>
            <a:pPr algn="ctr"/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17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9151" y="374468"/>
            <a:ext cx="8596668" cy="1320800"/>
          </a:xfrm>
        </p:spPr>
        <p:txBody>
          <a:bodyPr/>
          <a:lstStyle/>
          <a:p>
            <a:r>
              <a:rPr lang="cs-CZ" sz="4000" dirty="0"/>
              <a:t>Motivace</a:t>
            </a:r>
            <a:r>
              <a:rPr lang="cs-CZ" dirty="0"/>
              <a:t> a důvody k řešení daného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Zajímavost tématu</a:t>
            </a:r>
          </a:p>
          <a:p>
            <a:r>
              <a:rPr lang="cs-CZ" sz="2000" dirty="0" smtClean="0"/>
              <a:t>Zkušenosti a znalosti do budoucna</a:t>
            </a:r>
          </a:p>
          <a:p>
            <a:r>
              <a:rPr lang="cs-CZ" sz="2000" dirty="0" smtClean="0"/>
              <a:t>Aktuálnost tématu</a:t>
            </a:r>
            <a:endParaRPr lang="cs-CZ" sz="2000" dirty="0"/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023" y="37446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32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0278" y="365761"/>
            <a:ext cx="8596668" cy="1320800"/>
          </a:xfrm>
        </p:spPr>
        <p:txBody>
          <a:bodyPr/>
          <a:lstStyle/>
          <a:p>
            <a:r>
              <a:rPr lang="cs-CZ" sz="4000" dirty="0" smtClean="0"/>
              <a:t>Cíl</a:t>
            </a:r>
            <a:r>
              <a:rPr lang="cs-CZ" dirty="0" smtClean="0"/>
              <a:t>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cs-CZ" sz="2000" dirty="0"/>
              <a:t>ílem práce je analyzovat metody výpočtů dynamických vlastností rotujících součástí strojů. Aplikovat program </a:t>
            </a:r>
            <a:r>
              <a:rPr lang="cs-CZ" sz="2000" dirty="0" err="1"/>
              <a:t>MITCalc</a:t>
            </a:r>
            <a:r>
              <a:rPr lang="cs-CZ" sz="2000" dirty="0"/>
              <a:t> při výpočtu kritických otáček rotoru. Výsledky porovnat s analytickým řešením.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023" y="37446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20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9151" y="374468"/>
            <a:ext cx="8596668" cy="13208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Výzkumný problém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Kritické otáčky</a:t>
            </a:r>
          </a:p>
          <a:p>
            <a:r>
              <a:rPr lang="cs-CZ" sz="2000" dirty="0" smtClean="0"/>
              <a:t>Výpočet – metoda </a:t>
            </a:r>
            <a:r>
              <a:rPr lang="cs-CZ" sz="2000" dirty="0" smtClean="0"/>
              <a:t>Hájek</a:t>
            </a:r>
            <a:endParaRPr lang="cs-CZ" sz="2000" dirty="0" smtClean="0"/>
          </a:p>
          <a:p>
            <a:r>
              <a:rPr lang="cs-CZ" sz="2000" dirty="0" smtClean="0"/>
              <a:t>Výpočet - program</a:t>
            </a:r>
            <a:r>
              <a:rPr lang="cs-CZ" sz="2000" dirty="0" smtClean="0"/>
              <a:t> </a:t>
            </a:r>
            <a:r>
              <a:rPr lang="cs-CZ" sz="2000" dirty="0" err="1" smtClean="0"/>
              <a:t>MITCalc</a:t>
            </a:r>
            <a:endParaRPr lang="cs-CZ" sz="2000" dirty="0" smtClean="0"/>
          </a:p>
          <a:p>
            <a:r>
              <a:rPr lang="cs-CZ" sz="2000" dirty="0"/>
              <a:t>P</a:t>
            </a:r>
            <a:r>
              <a:rPr lang="cs-CZ" sz="2000" dirty="0" smtClean="0"/>
              <a:t>orovnání</a:t>
            </a:r>
            <a:endParaRPr lang="cs-CZ" sz="2000" dirty="0"/>
          </a:p>
        </p:txBody>
      </p:sp>
      <p:pic>
        <p:nvPicPr>
          <p:cNvPr id="6" name="Obrázek 5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023" y="37446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72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9151" y="374468"/>
            <a:ext cx="8596668" cy="13208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Metodika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Hřídele </a:t>
            </a:r>
          </a:p>
          <a:p>
            <a:r>
              <a:rPr lang="cs-CZ" sz="2000" dirty="0" smtClean="0"/>
              <a:t>Kritické otáčky – vzorce výpočtu</a:t>
            </a:r>
          </a:p>
          <a:p>
            <a:r>
              <a:rPr lang="cs-CZ" sz="2000" dirty="0" smtClean="0"/>
              <a:t>Možnosti programu </a:t>
            </a:r>
            <a:r>
              <a:rPr lang="cs-CZ" sz="2000" dirty="0" err="1" smtClean="0"/>
              <a:t>MITCalc</a:t>
            </a:r>
            <a:endParaRPr lang="cs-CZ" sz="2000" dirty="0" smtClean="0"/>
          </a:p>
          <a:p>
            <a:endParaRPr lang="cs-CZ" sz="2000" dirty="0"/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023" y="37446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6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9151" y="374468"/>
            <a:ext cx="8596668" cy="13208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Aplikační část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Analytický výpočet kritických otáček – Hájek</a:t>
            </a:r>
          </a:p>
          <a:p>
            <a:r>
              <a:rPr lang="cs-CZ" sz="2000" dirty="0"/>
              <a:t>Výpočet kritických otáček v programu </a:t>
            </a:r>
            <a:r>
              <a:rPr lang="cs-CZ" sz="2000" dirty="0" err="1" smtClean="0"/>
              <a:t>MITCalc</a:t>
            </a:r>
            <a:endParaRPr lang="cs-CZ" sz="2000" dirty="0" smtClean="0"/>
          </a:p>
          <a:p>
            <a:r>
              <a:rPr lang="cs-CZ" sz="2000" dirty="0" smtClean="0"/>
              <a:t>Vysvětlení a zadávání parametrů do programu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023" y="37446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3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9151" y="374468"/>
            <a:ext cx="8596668" cy="13208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Dosažené výsledky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Porovnání výsledků</a:t>
            </a:r>
          </a:p>
          <a:p>
            <a:r>
              <a:rPr lang="cs-CZ" sz="2000" dirty="0" smtClean="0"/>
              <a:t>Minimální rozdíl výsledků</a:t>
            </a:r>
          </a:p>
          <a:p>
            <a:r>
              <a:rPr lang="cs-CZ" sz="2000" dirty="0" smtClean="0"/>
              <a:t>Analytická metoda – dostatečně přesná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023" y="37446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62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9151" y="391885"/>
            <a:ext cx="8596668" cy="13208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Otázky vedoucího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V jakém tvaru přesně hledáte obecné řešení rovnice problému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 Vysvětlete význam </a:t>
            </a:r>
            <a:r>
              <a:rPr lang="cs-CZ" sz="2000" dirty="0"/>
              <a:t>jednotlivých veličin.</a:t>
            </a:r>
          </a:p>
        </p:txBody>
      </p:sp>
      <p:pic>
        <p:nvPicPr>
          <p:cNvPr id="5" name="Obrázek 4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023" y="37446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65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9151" y="374468"/>
            <a:ext cx="8596668" cy="13208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Otázky oponenta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/>
              <a:t>Špecifikujte</a:t>
            </a:r>
            <a:r>
              <a:rPr lang="cs-CZ" sz="2000" dirty="0"/>
              <a:t>, v </a:t>
            </a:r>
            <a:r>
              <a:rPr lang="cs-CZ" sz="2000" dirty="0" err="1"/>
              <a:t>čom</a:t>
            </a:r>
            <a:r>
              <a:rPr lang="cs-CZ" sz="2000" dirty="0"/>
              <a:t> vidíte </a:t>
            </a:r>
            <a:r>
              <a:rPr lang="cs-CZ" sz="2000" dirty="0" err="1"/>
              <a:t>prínosy</a:t>
            </a:r>
            <a:r>
              <a:rPr lang="cs-CZ" sz="2000" dirty="0"/>
              <a:t> </a:t>
            </a:r>
            <a:r>
              <a:rPr lang="cs-CZ" sz="2000" dirty="0" err="1"/>
              <a:t>Vašej</a:t>
            </a:r>
            <a:r>
              <a:rPr lang="cs-CZ" sz="2000" dirty="0"/>
              <a:t> práce</a:t>
            </a:r>
            <a:r>
              <a:rPr lang="cs-CZ" sz="2000" dirty="0" smtClean="0"/>
              <a:t>?</a:t>
            </a:r>
          </a:p>
          <a:p>
            <a:r>
              <a:rPr lang="cs-CZ" sz="2000" dirty="0" err="1"/>
              <a:t>Popíšte</a:t>
            </a:r>
            <a:r>
              <a:rPr lang="cs-CZ" sz="2000" dirty="0"/>
              <a:t> výhody a nevýhody programu </a:t>
            </a:r>
            <a:r>
              <a:rPr lang="cs-CZ" sz="2000" dirty="0" err="1"/>
              <a:t>MITCalc</a:t>
            </a:r>
            <a:r>
              <a:rPr lang="cs-CZ" sz="2000" dirty="0"/>
              <a:t>, </a:t>
            </a:r>
            <a:r>
              <a:rPr lang="cs-CZ" sz="2000" dirty="0" err="1"/>
              <a:t>ktorý</a:t>
            </a:r>
            <a:r>
              <a:rPr lang="cs-CZ" sz="2000" dirty="0"/>
              <a:t> </a:t>
            </a:r>
            <a:r>
              <a:rPr lang="cs-CZ" sz="2000" dirty="0" err="1"/>
              <a:t>Ste</a:t>
            </a:r>
            <a:r>
              <a:rPr lang="cs-CZ" sz="2000" dirty="0"/>
              <a:t> použili </a:t>
            </a:r>
            <a:r>
              <a:rPr lang="cs-CZ" sz="2000" dirty="0" err="1"/>
              <a:t>pri</a:t>
            </a:r>
            <a:r>
              <a:rPr lang="cs-CZ" sz="2000" dirty="0"/>
              <a:t> vypracovaní </a:t>
            </a:r>
            <a:r>
              <a:rPr lang="cs-CZ" sz="2000" dirty="0" err="1" smtClean="0"/>
              <a:t>záverečnej</a:t>
            </a:r>
            <a:r>
              <a:rPr lang="cs-CZ" sz="2000" dirty="0"/>
              <a:t> </a:t>
            </a:r>
            <a:r>
              <a:rPr lang="cs-CZ" sz="2000" dirty="0" smtClean="0"/>
              <a:t>práce</a:t>
            </a:r>
            <a:r>
              <a:rPr lang="cs-CZ" sz="2000" dirty="0"/>
              <a:t>.</a:t>
            </a:r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023" y="37446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90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</TotalTime>
  <Words>193</Words>
  <Application>Microsoft Office PowerPoint</Application>
  <PresentationFormat>Širokoúhlá obrazovka</PresentationFormat>
  <Paragraphs>39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Verdana</vt:lpstr>
      <vt:lpstr>Wingdings 3</vt:lpstr>
      <vt:lpstr>Faseta</vt:lpstr>
      <vt:lpstr>Metody řešení fyzikálních a matematických modelů rotujících částí strojů </vt:lpstr>
      <vt:lpstr>Motivace a důvody k řešení daného problému</vt:lpstr>
      <vt:lpstr>Cíl práce</vt:lpstr>
      <vt:lpstr>Výzkumný problém</vt:lpstr>
      <vt:lpstr>Metodika práce</vt:lpstr>
      <vt:lpstr>Aplikační část</vt:lpstr>
      <vt:lpstr>Dosažené výsledky</vt:lpstr>
      <vt:lpstr>Otázky vedoucího práce</vt:lpstr>
      <vt:lpstr>Otázky oponenta</vt:lpstr>
      <vt:lpstr>Děkuji za pozornost.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řešení fyzikálních a matematických modelů rotujících částí strojů </dc:title>
  <dc:creator>Tomáš Sháněl</dc:creator>
  <cp:lastModifiedBy>Tomáš Sháněl</cp:lastModifiedBy>
  <cp:revision>9</cp:revision>
  <dcterms:created xsi:type="dcterms:W3CDTF">2016-06-08T09:28:13Z</dcterms:created>
  <dcterms:modified xsi:type="dcterms:W3CDTF">2016-06-08T16:54:46Z</dcterms:modified>
</cp:coreProperties>
</file>