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0" r:id="rId3"/>
    <p:sldId id="259" r:id="rId4"/>
    <p:sldId id="261" r:id="rId5"/>
    <p:sldId id="269" r:id="rId6"/>
    <p:sldId id="271" r:id="rId7"/>
    <p:sldId id="264" r:id="rId8"/>
    <p:sldId id="272" r:id="rId9"/>
    <p:sldId id="265" r:id="rId10"/>
    <p:sldId id="267" r:id="rId11"/>
    <p:sldId id="268" r:id="rId12"/>
    <p:sldId id="262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>
        <p:scale>
          <a:sx n="70" d="100"/>
          <a:sy n="70" d="100"/>
        </p:scale>
        <p:origin x="-138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EAF7-21E7-4B8C-A992-EFF7102D4C85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DBE26-2E09-4A47-9EC2-DAD888C6F2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EAF7-21E7-4B8C-A992-EFF7102D4C85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DBE26-2E09-4A47-9EC2-DAD888C6F2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EAF7-21E7-4B8C-A992-EFF7102D4C85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DBE26-2E09-4A47-9EC2-DAD888C6F2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EAF7-21E7-4B8C-A992-EFF7102D4C85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DBE26-2E09-4A47-9EC2-DAD888C6F2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EAF7-21E7-4B8C-A992-EFF7102D4C85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DBE26-2E09-4A47-9EC2-DAD888C6F2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EAF7-21E7-4B8C-A992-EFF7102D4C85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DBE26-2E09-4A47-9EC2-DAD888C6F2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EAF7-21E7-4B8C-A992-EFF7102D4C85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DBE26-2E09-4A47-9EC2-DAD888C6F2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EAF7-21E7-4B8C-A992-EFF7102D4C85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DBE26-2E09-4A47-9EC2-DAD888C6F2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EAF7-21E7-4B8C-A992-EFF7102D4C85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DBE26-2E09-4A47-9EC2-DAD888C6F2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EAF7-21E7-4B8C-A992-EFF7102D4C85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DBE26-2E09-4A47-9EC2-DAD888C6F2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EAF7-21E7-4B8C-A992-EFF7102D4C85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DBE26-2E09-4A47-9EC2-DAD888C6F2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5EAF7-21E7-4B8C-A992-EFF7102D4C85}" type="datetimeFigureOut">
              <a:rPr lang="cs-CZ" smtClean="0"/>
              <a:pPr/>
              <a:t>8.6.2016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DBE26-2E09-4A47-9EC2-DAD888C6F27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0800" dir="5400000" sx="77000" sy="77000" algn="ctr" rotWithShape="0">
              <a:srgbClr val="000000"/>
            </a:outerShdw>
          </a:effectLst>
        </p:spPr>
      </p:pic>
      <p:pic>
        <p:nvPicPr>
          <p:cNvPr id="13" name="Obrázek 12" descr="rotor tubiny prezentace.jpg"/>
          <p:cNvPicPr>
            <a:picLocks noChangeAspect="1"/>
          </p:cNvPicPr>
          <p:nvPr/>
        </p:nvPicPr>
        <p:blipFill>
          <a:blip r:embed="rId3" cstate="print">
            <a:lum bright="17000"/>
          </a:blip>
          <a:stretch>
            <a:fillRect/>
          </a:stretch>
        </p:blipFill>
        <p:spPr>
          <a:xfrm>
            <a:off x="3223624" y="0"/>
            <a:ext cx="5920375" cy="378904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611560" y="1988840"/>
            <a:ext cx="7886700" cy="1428878"/>
          </a:xfrm>
        </p:spPr>
        <p:txBody>
          <a:bodyPr/>
          <a:lstStyle/>
          <a:p>
            <a:r>
              <a:rPr lang="cs-CZ" dirty="0" smtClean="0"/>
              <a:t>Kritické otáčky rotorů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539552" y="3789040"/>
            <a:ext cx="7772400" cy="2088232"/>
          </a:xfrm>
        </p:spPr>
        <p:txBody>
          <a:bodyPr>
            <a:normAutofit/>
          </a:bodyPr>
          <a:lstStyle/>
          <a:p>
            <a:r>
              <a:rPr lang="cs-CZ" dirty="0" smtClean="0"/>
              <a:t>Autor  bakalářské práce: Tomáš Pešek</a:t>
            </a:r>
          </a:p>
          <a:p>
            <a:r>
              <a:rPr lang="cs-CZ" dirty="0" smtClean="0"/>
              <a:t>Vedoucí bakalářské práce: </a:t>
            </a:r>
            <a:r>
              <a:rPr lang="cs-CZ" dirty="0"/>
              <a:t>doc. Ing. Petr Hrubý, CSc.</a:t>
            </a:r>
            <a:endParaRPr lang="cs-CZ" dirty="0" smtClean="0"/>
          </a:p>
          <a:p>
            <a:r>
              <a:rPr lang="cs-CZ" dirty="0" smtClean="0"/>
              <a:t>Oponent bakalářské práce: </a:t>
            </a:r>
            <a:r>
              <a:rPr lang="cs-CZ" dirty="0"/>
              <a:t>Ing. Martin Podařil, </a:t>
            </a:r>
            <a:r>
              <a:rPr lang="cs-CZ" dirty="0" err="1"/>
              <a:t>Ph.D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České Budějovice, červen 2016</a:t>
            </a:r>
          </a:p>
        </p:txBody>
      </p:sp>
      <p:grpSp>
        <p:nvGrpSpPr>
          <p:cNvPr id="6" name="Skupina 5"/>
          <p:cNvGrpSpPr/>
          <p:nvPr/>
        </p:nvGrpSpPr>
        <p:grpSpPr>
          <a:xfrm>
            <a:off x="179512" y="188640"/>
            <a:ext cx="8522986" cy="1446550"/>
            <a:chOff x="27111" y="214766"/>
            <a:chExt cx="8522986" cy="1446550"/>
          </a:xfrm>
        </p:grpSpPr>
        <p:sp>
          <p:nvSpPr>
            <p:cNvPr id="10" name="TextovéPole 9"/>
            <p:cNvSpPr txBox="1"/>
            <p:nvPr/>
          </p:nvSpPr>
          <p:spPr>
            <a:xfrm>
              <a:off x="1827311" y="214766"/>
              <a:ext cx="6722786" cy="14465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2700" b="1" dirty="0" smtClean="0">
                  <a:solidFill>
                    <a:srgbClr val="983033"/>
                  </a:solidFill>
                </a:rPr>
                <a:t>Vysoká škola technická a ekonomická</a:t>
              </a:r>
            </a:p>
            <a:p>
              <a:r>
                <a:rPr lang="cs-CZ" sz="2700" b="1" dirty="0">
                  <a:solidFill>
                    <a:srgbClr val="983033"/>
                  </a:solidFill>
                </a:rPr>
                <a:t>v</a:t>
              </a:r>
              <a:r>
                <a:rPr lang="cs-CZ" sz="2700" b="1" dirty="0" smtClean="0">
                  <a:solidFill>
                    <a:srgbClr val="983033"/>
                  </a:solidFill>
                </a:rPr>
                <a:t> Českých Budějovicích</a:t>
              </a:r>
            </a:p>
            <a:p>
              <a:pPr>
                <a:spcBef>
                  <a:spcPts val="1200"/>
                </a:spcBef>
              </a:pPr>
              <a:r>
                <a:rPr lang="cs-CZ" sz="2400" b="1" dirty="0" smtClean="0">
                  <a:solidFill>
                    <a:srgbClr val="983033"/>
                  </a:solidFill>
                </a:rPr>
                <a:t>Ústav </a:t>
              </a:r>
              <a:r>
                <a:rPr lang="cs-CZ" sz="2400" b="1" dirty="0" err="1" smtClean="0">
                  <a:solidFill>
                    <a:srgbClr val="983033"/>
                  </a:solidFill>
                </a:rPr>
                <a:t>technicko</a:t>
              </a:r>
              <a:r>
                <a:rPr lang="cs-CZ" sz="2400" b="1" dirty="0" err="1">
                  <a:solidFill>
                    <a:srgbClr val="983033"/>
                  </a:solidFill>
                </a:rPr>
                <a:t>-</a:t>
              </a:r>
              <a:r>
                <a:rPr lang="cs-CZ" sz="2400" b="1" dirty="0" err="1" smtClean="0">
                  <a:solidFill>
                    <a:srgbClr val="983033"/>
                  </a:solidFill>
                </a:rPr>
                <a:t>technologický</a:t>
              </a:r>
              <a:endParaRPr lang="cs-CZ" sz="2400" b="1" dirty="0">
                <a:solidFill>
                  <a:srgbClr val="983033"/>
                </a:solidFill>
              </a:endParaRPr>
            </a:p>
          </p:txBody>
        </p:sp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7111" y="214766"/>
              <a:ext cx="1440000" cy="14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43551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 smtClean="0"/>
              <a:t>Doplňující otázky vedoucího práce pana </a:t>
            </a:r>
            <a:r>
              <a:rPr lang="cs-CZ" sz="4000" dirty="0" smtClean="0"/>
              <a:t> doc. Hrubého</a:t>
            </a:r>
            <a:endParaRPr lang="cs-CZ" sz="4000" b="1" dirty="0">
              <a:solidFill>
                <a:srgbClr val="00B0F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Vysvětlete, jaké okrajové podmínky problému použijete v případě radiálně poddajných ložisek. Jakou metodu řešení bude vhodné v takovém případě použít. </a:t>
            </a:r>
            <a:endParaRPr lang="cs-CZ" dirty="0"/>
          </a:p>
        </p:txBody>
      </p:sp>
      <p:pic>
        <p:nvPicPr>
          <p:cNvPr id="7170" name="Picture 2" descr="http://vignette1.wikia.nocookie.net/necyklopedie/images/1/1e/Otaznik_3.jpg/revision/latest?cb=201211140826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9040"/>
            <a:ext cx="2286000" cy="2857500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7350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cs-CZ" sz="4000" dirty="0" smtClean="0"/>
              <a:t>Doplňující otázky oponenta práce pana </a:t>
            </a:r>
            <a:r>
              <a:rPr lang="cs-CZ" sz="4000" dirty="0" smtClean="0"/>
              <a:t>     Ing. Podařila</a:t>
            </a:r>
            <a:endParaRPr lang="cs-CZ" sz="4000" b="1" dirty="0">
              <a:solidFill>
                <a:srgbClr val="00B0F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 Blíže popište přínosy závěrečné práce vzhledem k použití v praxi. </a:t>
            </a:r>
            <a:endParaRPr lang="cs-CZ" dirty="0"/>
          </a:p>
        </p:txBody>
      </p:sp>
      <p:pic>
        <p:nvPicPr>
          <p:cNvPr id="5" name="Picture 2" descr="http://vignette1.wikia.nocookie.net/necyklopedie/images/1/1e/Otaznik_3.jpg/revision/latest?cb=201211140826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9040"/>
            <a:ext cx="2286000" cy="2857500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7350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623887" y="1709739"/>
            <a:ext cx="7886700" cy="1428878"/>
          </a:xfrm>
        </p:spPr>
        <p:txBody>
          <a:bodyPr>
            <a:normAutofit/>
          </a:bodyPr>
          <a:lstStyle/>
          <a:p>
            <a:r>
              <a:rPr lang="cs-CZ" sz="4800" dirty="0" smtClean="0"/>
              <a:t>Děkuji vám za pozornost</a:t>
            </a:r>
            <a:endParaRPr lang="cs-CZ" sz="4800" dirty="0"/>
          </a:p>
        </p:txBody>
      </p:sp>
      <p:grpSp>
        <p:nvGrpSpPr>
          <p:cNvPr id="5" name="Shape 276"/>
          <p:cNvGrpSpPr/>
          <p:nvPr/>
        </p:nvGrpSpPr>
        <p:grpSpPr>
          <a:xfrm>
            <a:off x="755576" y="2852936"/>
            <a:ext cx="1681779" cy="1179949"/>
            <a:chOff x="559275" y="1683950"/>
            <a:chExt cx="466500" cy="327300"/>
          </a:xfrm>
        </p:grpSpPr>
        <p:sp>
          <p:nvSpPr>
            <p:cNvPr id="6" name="Shape 277"/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0" t="0" r="0" b="0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278"/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0" t="0" r="0" b="0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1" name="Shape 279"/>
          <p:cNvSpPr/>
          <p:nvPr/>
        </p:nvSpPr>
        <p:spPr>
          <a:xfrm>
            <a:off x="1691680" y="3429000"/>
            <a:ext cx="1274937" cy="1159802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3551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Osnova obhajoby</a:t>
            </a:r>
            <a:endParaRPr lang="cs-CZ" sz="4000" b="1" dirty="0">
              <a:solidFill>
                <a:srgbClr val="00B0F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cs-CZ" dirty="0" smtClean="0"/>
              <a:t> Motivace a důvod řešení problému</a:t>
            </a:r>
          </a:p>
          <a:p>
            <a:pPr marL="0" indent="0"/>
            <a:r>
              <a:rPr lang="cs-CZ" dirty="0" smtClean="0"/>
              <a:t> Cíl práce</a:t>
            </a:r>
          </a:p>
          <a:p>
            <a:pPr marL="0" indent="0"/>
            <a:r>
              <a:rPr lang="cs-CZ" dirty="0" smtClean="0"/>
              <a:t> Struktura práce</a:t>
            </a:r>
          </a:p>
          <a:p>
            <a:pPr marL="0" indent="0"/>
            <a:r>
              <a:rPr lang="cs-CZ" dirty="0" smtClean="0"/>
              <a:t> Použité metody</a:t>
            </a:r>
          </a:p>
          <a:p>
            <a:pPr marL="0" indent="0"/>
            <a:r>
              <a:rPr lang="cs-CZ" dirty="0" smtClean="0"/>
              <a:t> Výsledky</a:t>
            </a:r>
          </a:p>
          <a:p>
            <a:pPr marL="0" indent="0"/>
            <a:r>
              <a:rPr lang="cs-CZ" dirty="0" smtClean="0"/>
              <a:t> Závěr</a:t>
            </a:r>
          </a:p>
          <a:p>
            <a:pPr marL="0" indent="0"/>
            <a:r>
              <a:rPr lang="cs-CZ" dirty="0" smtClean="0"/>
              <a:t> Otázky vedoucího a oponenta BP</a:t>
            </a:r>
          </a:p>
          <a:p>
            <a:pPr marL="0" indent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7350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Motivace a důvod k řešení problému</a:t>
            </a:r>
            <a:endParaRPr lang="cs-CZ" sz="4000" b="1" dirty="0">
              <a:solidFill>
                <a:srgbClr val="00B0F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cs-CZ" dirty="0" smtClean="0"/>
              <a:t> Zájem o danou problematiku</a:t>
            </a:r>
          </a:p>
          <a:p>
            <a:pPr marL="0" indent="0"/>
            <a:r>
              <a:rPr lang="cs-CZ" dirty="0" smtClean="0"/>
              <a:t> Prohloubení znalostí v této oblasti </a:t>
            </a:r>
          </a:p>
          <a:p>
            <a:pPr marL="0" indent="0"/>
            <a:r>
              <a:rPr lang="cs-CZ" dirty="0" smtClean="0"/>
              <a:t> Využití v praxi</a:t>
            </a:r>
          </a:p>
          <a:p>
            <a:pPr marL="0" indent="0"/>
            <a:r>
              <a:rPr lang="cs-CZ" dirty="0" smtClean="0"/>
              <a:t> Atraktivnost témata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7350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Cíl práce</a:t>
            </a:r>
            <a:endParaRPr lang="cs-CZ" sz="4000" b="1" dirty="0">
              <a:solidFill>
                <a:srgbClr val="00B0F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/>
              <a:t>,,Cílem </a:t>
            </a:r>
            <a:r>
              <a:rPr lang="cs-CZ" sz="2800" dirty="0"/>
              <a:t>práce je analyzovat výpočtové metody pro předpovídání chování rotoru za provozu. Zaměřit se na rizika přechodu kritických otáček a analyzovat vliv geometrických parametrů a materiálových hodnot na polohu kritických otáček</a:t>
            </a:r>
            <a:r>
              <a:rPr lang="cs-CZ" sz="2800" dirty="0" smtClean="0"/>
              <a:t>.“</a:t>
            </a:r>
            <a:endParaRPr lang="cs-CZ" sz="2800" dirty="0"/>
          </a:p>
        </p:txBody>
      </p:sp>
      <p:pic>
        <p:nvPicPr>
          <p:cNvPr id="5" name="Obrázek 5" descr="turbina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293096"/>
            <a:ext cx="3707904" cy="2016223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7350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Struktura práce</a:t>
            </a:r>
            <a:endParaRPr lang="cs-CZ" sz="4000" b="1" dirty="0">
              <a:solidFill>
                <a:srgbClr val="00B0F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Teoretická část</a:t>
            </a:r>
          </a:p>
          <a:p>
            <a:pPr marL="914400" lvl="1" indent="-514350"/>
            <a:r>
              <a:rPr lang="cs-CZ" dirty="0" smtClean="0"/>
              <a:t>Kritické otáčky</a:t>
            </a:r>
          </a:p>
          <a:p>
            <a:pPr marL="914400" lvl="1" indent="-514350"/>
            <a:r>
              <a:rPr lang="cs-CZ" dirty="0" smtClean="0"/>
              <a:t>Vyvažování ve strojírenství</a:t>
            </a:r>
          </a:p>
          <a:p>
            <a:pPr marL="914400" lvl="1" indent="-514350"/>
            <a:r>
              <a:rPr lang="cs-CZ" dirty="0" smtClean="0"/>
              <a:t>Metody řešení modálních a spektrálních vlastností rotorů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Aplikační část</a:t>
            </a:r>
          </a:p>
          <a:p>
            <a:pPr marL="914400" lvl="1" indent="-514350"/>
            <a:r>
              <a:rPr lang="cs-CZ" dirty="0" smtClean="0"/>
              <a:t>Výpočet hřídele rotoru na jednotlivých případech</a:t>
            </a:r>
          </a:p>
          <a:p>
            <a:pPr marL="914400" lvl="1" indent="-514350"/>
            <a:r>
              <a:rPr lang="cs-CZ" dirty="0" smtClean="0"/>
              <a:t>Stanovení základních dimenzí rotoru a volba materiálu rotoru</a:t>
            </a:r>
          </a:p>
          <a:p>
            <a:pPr marL="914400" lvl="1" indent="-514350"/>
            <a:r>
              <a:rPr lang="cs-CZ" dirty="0" smtClean="0"/>
              <a:t>Dosažené výsledky </a:t>
            </a:r>
          </a:p>
          <a:p>
            <a:pPr marL="914400" lvl="1" indent="-514350"/>
            <a:r>
              <a:rPr lang="cs-CZ" dirty="0" smtClean="0"/>
              <a:t>Závěr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7350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Použité metody</a:t>
            </a:r>
            <a:endParaRPr lang="cs-CZ" sz="4000" b="1" dirty="0">
              <a:solidFill>
                <a:srgbClr val="00B0F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/>
          <a:lstStyle/>
          <a:p>
            <a:pPr marL="0" lvl="1" indent="0">
              <a:buFont typeface="Arial" pitchFamily="34" charset="0"/>
              <a:buChar char="•"/>
            </a:pPr>
            <a:r>
              <a:rPr lang="cs-CZ" dirty="0" smtClean="0"/>
              <a:t> Odvození amplitudové rovnice pro případ rotoru ve tvaru jednorozměrného kontinua na tuhých ložiskách ve stavu ustáleného krouživého kmitání.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7350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Použité metody</a:t>
            </a:r>
            <a:endParaRPr lang="cs-CZ" sz="4000" b="1" dirty="0">
              <a:solidFill>
                <a:srgbClr val="00B0F0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5" name="Obrázek 3" descr="hridel plna delka 10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03648" y="2276872"/>
            <a:ext cx="5939790" cy="209169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cs-CZ" dirty="0" smtClean="0"/>
              <a:t>Kritické otáčky- hřídel se spojitě rozloženou hmotou	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Obrázek 8" descr="dutej delka 10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03648" y="4437112"/>
            <a:ext cx="5939790" cy="192532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7350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Dosažené výsledky</a:t>
            </a:r>
            <a:endParaRPr lang="cs-CZ" sz="4000" b="1" dirty="0">
              <a:solidFill>
                <a:srgbClr val="00B0F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cs-CZ" dirty="0" smtClean="0"/>
              <a:t> Porovnání výsledků</a:t>
            </a:r>
          </a:p>
          <a:p>
            <a:pPr marL="0" indent="0"/>
            <a:r>
              <a:rPr lang="cs-CZ" dirty="0" smtClean="0"/>
              <a:t> Dostatečnost a přesnost použité metody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7350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Závěr</a:t>
            </a:r>
            <a:endParaRPr lang="cs-CZ" sz="4000" b="1" dirty="0">
              <a:solidFill>
                <a:srgbClr val="00B0F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cs-CZ" dirty="0" smtClean="0"/>
              <a:t> Oba cíle práce byly splněny. </a:t>
            </a:r>
          </a:p>
          <a:p>
            <a:pPr marL="0" indent="0"/>
            <a:r>
              <a:rPr lang="cs-CZ" dirty="0" smtClean="0"/>
              <a:t> Aplikace výpočtových metod a zaměření na rizika přechodu kritických otáček </a:t>
            </a:r>
          </a:p>
          <a:p>
            <a:pPr marL="0" indent="0"/>
            <a:r>
              <a:rPr lang="cs-CZ" dirty="0" smtClean="0"/>
              <a:t> Analýza  vlivu geometrických parametrů a materiálových hodnot na polohu kritických otáček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7350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3004</TotalTime>
  <Words>298</Words>
  <Application>Microsoft Office PowerPoint</Application>
  <PresentationFormat>Předvádění na obrazovce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sady Office</vt:lpstr>
      <vt:lpstr>Kritické otáčky rotorů</vt:lpstr>
      <vt:lpstr>Osnova obhajoby</vt:lpstr>
      <vt:lpstr>Motivace a důvod k řešení problému</vt:lpstr>
      <vt:lpstr>Cíl práce</vt:lpstr>
      <vt:lpstr>Struktura práce</vt:lpstr>
      <vt:lpstr>Použité metody</vt:lpstr>
      <vt:lpstr>Použité metody</vt:lpstr>
      <vt:lpstr>Dosažené výsledky</vt:lpstr>
      <vt:lpstr>Závěr</vt:lpstr>
      <vt:lpstr>Doplňující otázky vedoucího práce pana  doc. Hrubého</vt:lpstr>
      <vt:lpstr>Doplňující otázky oponenta práce pana      Ing. Podařila</vt:lpstr>
      <vt:lpstr>Děkuji vám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tom</dc:creator>
  <cp:lastModifiedBy>tom</cp:lastModifiedBy>
  <cp:revision>46</cp:revision>
  <dcterms:created xsi:type="dcterms:W3CDTF">2016-06-05T17:59:35Z</dcterms:created>
  <dcterms:modified xsi:type="dcterms:W3CDTF">2016-06-08T18:12:11Z</dcterms:modified>
</cp:coreProperties>
</file>