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61" r:id="rId13"/>
    <p:sldId id="263" r:id="rId14"/>
    <p:sldId id="264" r:id="rId15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3735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1" autoAdjust="0"/>
    <p:restoredTop sz="82710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Doba potřebná k výrobě a dodání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rebuchet MS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DMLS</c:v>
                </c:pt>
                <c:pt idx="1">
                  <c:v>CNC obrábění</c:v>
                </c:pt>
                <c:pt idx="2">
                  <c:v>Lití do písk. forem (ruční form.)</c:v>
                </c:pt>
                <c:pt idx="3">
                  <c:v>Lití do písk. forem (strojní form.)</c:v>
                </c:pt>
                <c:pt idx="4">
                  <c:v>Lití do skořepinových forem</c:v>
                </c:pt>
                <c:pt idx="5">
                  <c:v>Sklopné lití</c:v>
                </c:pt>
                <c:pt idx="6">
                  <c:v>Lití metodou vytav. modelů (vosk)</c:v>
                </c:pt>
                <c:pt idx="7">
                  <c:v>Lití metodou vytav. modelů (PMMA)</c:v>
                </c:pt>
                <c:pt idx="8">
                  <c:v>Lití metodou spalitelných modelů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7</c:v>
                </c:pt>
                <c:pt idx="1">
                  <c:v>30</c:v>
                </c:pt>
                <c:pt idx="2">
                  <c:v>50</c:v>
                </c:pt>
                <c:pt idx="3">
                  <c:v>50</c:v>
                </c:pt>
                <c:pt idx="4">
                  <c:v>45</c:v>
                </c:pt>
                <c:pt idx="5">
                  <c:v>50</c:v>
                </c:pt>
                <c:pt idx="6">
                  <c:v>15</c:v>
                </c:pt>
                <c:pt idx="7">
                  <c:v>10</c:v>
                </c:pt>
                <c:pt idx="8">
                  <c:v>15</c:v>
                </c:pt>
              </c:numCache>
            </c:numRef>
          </c:val>
        </c:ser>
        <c:dLbls>
          <c:showVal val="1"/>
        </c:dLbls>
        <c:gapWidth val="65"/>
        <c:shape val="box"/>
        <c:axId val="90732032"/>
        <c:axId val="90733568"/>
        <c:axId val="0"/>
      </c:bar3DChart>
      <c:catAx>
        <c:axId val="90732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ysClr val="windowText" lastClr="000000"/>
                </a:solidFill>
                <a:latin typeface="Trebuchet MS" pitchFamily="34" charset="0"/>
                <a:ea typeface="+mn-ea"/>
                <a:cs typeface="+mn-cs"/>
              </a:defRPr>
            </a:pPr>
            <a:endParaRPr lang="cs-CZ"/>
          </a:p>
        </c:txPr>
        <c:crossAx val="90733568"/>
        <c:crosses val="autoZero"/>
        <c:auto val="1"/>
        <c:lblAlgn val="ctr"/>
        <c:lblOffset val="100"/>
      </c:catAx>
      <c:valAx>
        <c:axId val="90733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Doba 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[</a:t>
                </a:r>
                <a:r>
                  <a:rPr lang="cs-CZ" sz="14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dny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]</a:t>
                </a:r>
                <a:endParaRPr lang="cs-CZ" sz="1400" b="1" dirty="0">
                  <a:solidFill>
                    <a:schemeClr val="tx1"/>
                  </a:solidFill>
                  <a:latin typeface="Trebuchet MS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732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Cena za kus při výrobě 10 kusů</c:v>
                </c:pt>
              </c:strCache>
            </c:strRef>
          </c:tx>
          <c:spPr>
            <a:solidFill>
              <a:srgbClr val="C0504D">
                <a:alpha val="84706"/>
              </a:srgbClr>
            </a:solidFill>
            <a:ln w="9525" cap="flat" cmpd="sng" algn="ctr">
              <a:solidFill>
                <a:srgbClr val="953735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rebuchet MS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DMLS</c:v>
                </c:pt>
                <c:pt idx="1">
                  <c:v>CNC obrábění</c:v>
                </c:pt>
                <c:pt idx="2">
                  <c:v>Lití do písk. forem (ruční form.)</c:v>
                </c:pt>
                <c:pt idx="3">
                  <c:v>Lití do písk. forem (strojní form.)</c:v>
                </c:pt>
                <c:pt idx="4">
                  <c:v>Lití do skořepinových forem</c:v>
                </c:pt>
                <c:pt idx="5">
                  <c:v>Sklopné lití</c:v>
                </c:pt>
                <c:pt idx="6">
                  <c:v>Lití metodou vytav. modelů (vosk)</c:v>
                </c:pt>
                <c:pt idx="7">
                  <c:v>Lití metodou vytav. modelů (PMMA)</c:v>
                </c:pt>
                <c:pt idx="8">
                  <c:v>Lití metodou spalitelných modelů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1000</c:v>
                </c:pt>
                <c:pt idx="1">
                  <c:v>1250</c:v>
                </c:pt>
                <c:pt idx="2">
                  <c:v>500</c:v>
                </c:pt>
                <c:pt idx="3">
                  <c:v>475</c:v>
                </c:pt>
                <c:pt idx="4">
                  <c:v>500</c:v>
                </c:pt>
                <c:pt idx="5">
                  <c:v>450</c:v>
                </c:pt>
                <c:pt idx="6">
                  <c:v>225</c:v>
                </c:pt>
                <c:pt idx="7">
                  <c:v>200</c:v>
                </c:pt>
                <c:pt idx="8">
                  <c:v>300</c:v>
                </c:pt>
              </c:numCache>
            </c:numRef>
          </c:val>
        </c:ser>
        <c:dLbls>
          <c:showVal val="1"/>
        </c:dLbls>
        <c:gapWidth val="65"/>
        <c:shape val="box"/>
        <c:axId val="45426176"/>
        <c:axId val="45427712"/>
        <c:axId val="0"/>
      </c:bar3DChart>
      <c:catAx>
        <c:axId val="45426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ysClr val="windowText" lastClr="000000"/>
                </a:solidFill>
                <a:latin typeface="Trebuchet MS" pitchFamily="34" charset="0"/>
                <a:ea typeface="+mn-ea"/>
                <a:cs typeface="+mn-cs"/>
              </a:defRPr>
            </a:pPr>
            <a:endParaRPr lang="cs-CZ"/>
          </a:p>
        </c:txPr>
        <c:crossAx val="45427712"/>
        <c:crosses val="autoZero"/>
        <c:auto val="1"/>
        <c:lblAlgn val="ctr"/>
        <c:lblOffset val="100"/>
      </c:catAx>
      <c:valAx>
        <c:axId val="45427712"/>
        <c:scaling>
          <c:orientation val="minMax"/>
          <c:max val="1250"/>
        </c:scaling>
        <c:delete val="1"/>
        <c:axPos val="l"/>
        <c:majorGridlines>
          <c:spPr>
            <a:ln w="9525"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dirty="0">
                    <a:solidFill>
                      <a:schemeClr val="tx1"/>
                    </a:solidFill>
                    <a:latin typeface="Trebuchet MS" pitchFamily="34" charset="0"/>
                  </a:rPr>
                  <a:t>Cena </a:t>
                </a:r>
                <a:r>
                  <a:rPr lang="en-US" sz="1400" b="1" dirty="0">
                    <a:solidFill>
                      <a:schemeClr val="tx1"/>
                    </a:solidFill>
                    <a:latin typeface="Trebuchet MS" pitchFamily="34" charset="0"/>
                  </a:rPr>
                  <a:t>[</a:t>
                </a:r>
                <a:r>
                  <a:rPr lang="cs-CZ" sz="1400" b="1" dirty="0">
                    <a:solidFill>
                      <a:schemeClr val="tx1"/>
                    </a:solidFill>
                    <a:latin typeface="Trebuchet MS" pitchFamily="34" charset="0"/>
                  </a:rPr>
                  <a:t>€</a:t>
                </a:r>
                <a:r>
                  <a:rPr lang="en-US" sz="1400" b="1" dirty="0">
                    <a:solidFill>
                      <a:schemeClr val="tx1"/>
                    </a:solidFill>
                    <a:latin typeface="Trebuchet MS" pitchFamily="34" charset="0"/>
                  </a:rPr>
                  <a:t>]</a:t>
                </a:r>
                <a:endParaRPr lang="cs-CZ" sz="1400" b="1" dirty="0">
                  <a:solidFill>
                    <a:schemeClr val="tx1"/>
                  </a:solidFill>
                  <a:latin typeface="Trebuchet MS" pitchFamily="34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one"/>
        <c:crossAx val="45426176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Lití do pískových forem</c:v>
                </c:pt>
              </c:strCache>
            </c:strRef>
          </c:tx>
          <c:spPr>
            <a:solidFill>
              <a:schemeClr val="tx1">
                <a:lumMod val="85000"/>
                <a:lumOff val="15000"/>
                <a:alpha val="84706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6"/>
              <c:layout>
                <c:manualLayout>
                  <c:x val="-3.3420700834728048E-2"/>
                  <c:y val="7.957393483709282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rebuchet MS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Čas</c:v>
                </c:pt>
                <c:pt idx="1">
                  <c:v>Potřebnost výkresu</c:v>
                </c:pt>
                <c:pt idx="2">
                  <c:v>Cena</c:v>
                </c:pt>
                <c:pt idx="3">
                  <c:v>Přesnost</c:v>
                </c:pt>
                <c:pt idx="4">
                  <c:v>Pórovitost</c:v>
                </c:pt>
                <c:pt idx="5">
                  <c:v>Kvalita povrchu</c:v>
                </c:pt>
                <c:pt idx="6">
                  <c:v>Celkem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200</c:v>
                </c:pt>
                <c:pt idx="1">
                  <c:v>192</c:v>
                </c:pt>
                <c:pt idx="2">
                  <c:v>245</c:v>
                </c:pt>
                <c:pt idx="3">
                  <c:v>125</c:v>
                </c:pt>
                <c:pt idx="4">
                  <c:v>405</c:v>
                </c:pt>
                <c:pt idx="5">
                  <c:v>150</c:v>
                </c:pt>
                <c:pt idx="6">
                  <c:v>1317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Lití do vytavitelných forem</c:v>
                </c:pt>
              </c:strCache>
            </c:strRef>
          </c:tx>
          <c:spPr>
            <a:solidFill>
              <a:schemeClr val="accent1">
                <a:alpha val="85098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dLbl>
              <c:idx val="6"/>
              <c:layout>
                <c:manualLayout>
                  <c:x val="6.6840085893833962E-3"/>
                  <c:y val="2.652464494569768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rebuchet MS" pitchFamily="34" charset="0"/>
                  </a:defRPr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Čas</c:v>
                </c:pt>
                <c:pt idx="1">
                  <c:v>Potřebnost výkresu</c:v>
                </c:pt>
                <c:pt idx="2">
                  <c:v>Cena</c:v>
                </c:pt>
                <c:pt idx="3">
                  <c:v>Přesnost</c:v>
                </c:pt>
                <c:pt idx="4">
                  <c:v>Pórovitost</c:v>
                </c:pt>
                <c:pt idx="5">
                  <c:v>Kvalita povrchu</c:v>
                </c:pt>
                <c:pt idx="6">
                  <c:v>Celkem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900</c:v>
                </c:pt>
                <c:pt idx="1">
                  <c:v>640</c:v>
                </c:pt>
                <c:pt idx="2">
                  <c:v>441</c:v>
                </c:pt>
                <c:pt idx="3">
                  <c:v>150</c:v>
                </c:pt>
                <c:pt idx="4">
                  <c:v>405</c:v>
                </c:pt>
                <c:pt idx="5">
                  <c:v>100</c:v>
                </c:pt>
                <c:pt idx="6">
                  <c:v>2636</c:v>
                </c:pt>
              </c:numCache>
            </c:numRef>
          </c:val>
        </c:ser>
        <c:dLbls>
          <c:showVal val="1"/>
        </c:dLbls>
        <c:gapWidth val="65"/>
        <c:shape val="box"/>
        <c:axId val="46697856"/>
        <c:axId val="46720128"/>
        <c:axId val="0"/>
      </c:bar3DChart>
      <c:catAx>
        <c:axId val="46697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ysClr val="windowText" lastClr="000000"/>
                </a:solidFill>
                <a:latin typeface="Trebuchet MS" pitchFamily="34" charset="0"/>
                <a:ea typeface="+mn-ea"/>
                <a:cs typeface="+mn-cs"/>
              </a:defRPr>
            </a:pPr>
            <a:endParaRPr lang="cs-CZ"/>
          </a:p>
        </c:txPr>
        <c:crossAx val="46720128"/>
        <c:crosses val="autoZero"/>
        <c:auto val="1"/>
        <c:lblAlgn val="ctr"/>
        <c:lblOffset val="100"/>
      </c:catAx>
      <c:valAx>
        <c:axId val="46720128"/>
        <c:scaling>
          <c:orientation val="minMax"/>
          <c:max val="25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Výsledné</a:t>
                </a:r>
                <a:r>
                  <a:rPr lang="cs-CZ" sz="1600" b="1" baseline="0" dirty="0" smtClean="0">
                    <a:solidFill>
                      <a:schemeClr val="tx1"/>
                    </a:solidFill>
                    <a:latin typeface="Trebuchet MS" pitchFamily="34" charset="0"/>
                  </a:rPr>
                  <a:t> hodnocení</a:t>
                </a:r>
                <a:r>
                  <a:rPr lang="cs-CZ" sz="16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 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[</a:t>
                </a:r>
                <a:r>
                  <a:rPr lang="cs-CZ" sz="16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-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Trebuchet MS" pitchFamily="34" charset="0"/>
                  </a:rPr>
                  <a:t>]</a:t>
                </a:r>
                <a:endParaRPr lang="cs-CZ" sz="1600" b="1" dirty="0">
                  <a:solidFill>
                    <a:schemeClr val="tx1"/>
                  </a:solidFill>
                  <a:latin typeface="Trebuchet MS" pitchFamily="34" charset="0"/>
                </a:endParaRPr>
              </a:p>
            </c:rich>
          </c:tx>
          <c:layout>
            <c:manualLayout>
              <c:xMode val="edge"/>
              <c:yMode val="edge"/>
              <c:x val="1.8973221334512284E-2"/>
              <c:y val="0.1481601921470344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one"/>
        <c:crossAx val="46697856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t"/>
      <c:layout/>
      <c:txPr>
        <a:bodyPr/>
        <a:lstStyle/>
        <a:p>
          <a:pPr>
            <a:defRPr sz="1600" b="1">
              <a:latin typeface="Trebuchet MS" pitchFamily="34" charset="0"/>
            </a:defRPr>
          </a:pPr>
          <a:endParaRPr lang="cs-CZ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122D-4624-4AB6-A5B9-7F6253B13A88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8D5A-892A-496D-8BC9-8C02A66883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5305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0508-A6F6-4B20-AD37-3F399D229EB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B100-7CF5-4B17-A75E-A95DD56BA0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294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50380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6124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7556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latin typeface="Trebuchet MS" panose="020B0603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708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7777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3861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721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594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7508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844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821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3303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246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6B100-7CF5-4B17-A75E-A95DD56BA0F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8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="" xmlns:p14="http://schemas.microsoft.com/office/powerpoint/2010/main" val="133782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6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59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17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813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413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20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52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04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8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541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0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1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73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9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50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63724C-E7A2-4A6D-A4BD-CDB6C1C03172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387" y="2636912"/>
            <a:ext cx="7715201" cy="2142605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atin typeface="Trebuchet MS" panose="020B0603020202020204" pitchFamily="34" charset="0"/>
              </a:rPr>
              <a:t>Výroba prototypových těles elektronických škrtících klapek ze slitin hliníku</a:t>
            </a:r>
            <a:endParaRPr lang="en-US" sz="44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25" y="5291498"/>
            <a:ext cx="5762563" cy="1210093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Trebuchet MS" panose="020B0603020202020204" pitchFamily="34" charset="0"/>
              </a:rPr>
              <a:t>Autor práce: </a:t>
            </a:r>
            <a:r>
              <a:rPr lang="cs-CZ" sz="2000" dirty="0" smtClean="0">
                <a:latin typeface="Trebuchet MS" panose="020B0603020202020204" pitchFamily="34" charset="0"/>
              </a:rPr>
              <a:t>Petr Nekola</a:t>
            </a:r>
            <a:br>
              <a:rPr lang="cs-CZ" sz="2000" dirty="0" smtClean="0">
                <a:latin typeface="Trebuchet MS" panose="020B0603020202020204" pitchFamily="34" charset="0"/>
              </a:rPr>
            </a:br>
            <a:r>
              <a:rPr lang="cs-CZ" sz="2000" b="1" dirty="0" smtClean="0">
                <a:latin typeface="Trebuchet MS" panose="020B0603020202020204" pitchFamily="34" charset="0"/>
              </a:rPr>
              <a:t>Vedoucí práce:</a:t>
            </a:r>
            <a:r>
              <a:rPr lang="cs-CZ" sz="2000" dirty="0" smtClean="0">
                <a:latin typeface="Trebuchet MS" panose="020B0603020202020204" pitchFamily="34" charset="0"/>
              </a:rPr>
              <a:t> Ing. Martin Podařil, Ph.D.</a:t>
            </a:r>
            <a:br>
              <a:rPr lang="cs-CZ" sz="2000" dirty="0" smtClean="0">
                <a:latin typeface="Trebuchet MS" panose="020B0603020202020204" pitchFamily="34" charset="0"/>
              </a:rPr>
            </a:br>
            <a:r>
              <a:rPr lang="cs-CZ" sz="2000" b="1" dirty="0" smtClean="0">
                <a:latin typeface="Trebuchet MS" panose="020B0603020202020204" pitchFamily="34" charset="0"/>
              </a:rPr>
              <a:t>Oponent práce: </a:t>
            </a:r>
            <a:r>
              <a:rPr lang="cs-CZ" sz="2000" dirty="0" smtClean="0">
                <a:latin typeface="Trebuchet MS" panose="020B0603020202020204" pitchFamily="34" charset="0"/>
              </a:rPr>
              <a:t>Ing. Tomáš Vrchota</a:t>
            </a:r>
            <a:br>
              <a:rPr lang="cs-CZ" sz="2000" dirty="0" smtClean="0">
                <a:latin typeface="Trebuchet MS" panose="020B0603020202020204" pitchFamily="34" charset="0"/>
              </a:rPr>
            </a:br>
            <a:r>
              <a:rPr lang="cs-CZ" sz="2000" b="1" dirty="0" smtClean="0">
                <a:latin typeface="Trebuchet MS" panose="020B0603020202020204" pitchFamily="34" charset="0"/>
              </a:rPr>
              <a:t>Konzultant</a:t>
            </a:r>
            <a:r>
              <a:rPr lang="cs-CZ" sz="2000" b="1" dirty="0">
                <a:latin typeface="Trebuchet MS" panose="020B0603020202020204" pitchFamily="34" charset="0"/>
              </a:rPr>
              <a:t>:</a:t>
            </a:r>
            <a:r>
              <a:rPr lang="cs-CZ" sz="2000" dirty="0">
                <a:latin typeface="Trebuchet MS" panose="020B0603020202020204" pitchFamily="34" charset="0"/>
              </a:rPr>
              <a:t> Ing. Pavel </a:t>
            </a:r>
            <a:r>
              <a:rPr lang="cs-CZ" sz="2000" dirty="0" smtClean="0">
                <a:latin typeface="Trebuchet MS" panose="020B0603020202020204" pitchFamily="34" charset="0"/>
              </a:rPr>
              <a:t>Krejcar</a:t>
            </a:r>
            <a:endParaRPr lang="cs-CZ" sz="2000" dirty="0">
              <a:latin typeface="Trebuchet MS" panose="020B0603020202020204" pitchFamily="34" charset="0"/>
            </a:endParaRPr>
          </a:p>
        </p:txBody>
      </p:sp>
      <p:pic>
        <p:nvPicPr>
          <p:cNvPr id="4" name="Picture 2" descr="https://upload.wikimedia.org/wikipedia/commons/thumb/2/2a/Logo_vste.jpg/235px-Logo_v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77" y="537956"/>
            <a:ext cx="1305396" cy="1305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11960" y="836712"/>
            <a:ext cx="445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Trebuchet MS" panose="020B0603020202020204" pitchFamily="34" charset="0"/>
              </a:rPr>
              <a:t>Vysoká škola technická a ekonomická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Ústav technicko-technologický</a:t>
            </a:r>
            <a:endParaRPr lang="cs-CZ" sz="20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19812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rebuchet MS" panose="020B0603020202020204" pitchFamily="34" charset="0"/>
              </a:rPr>
              <a:t>Analýza vyrobených prototypových odlitků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060848"/>
            <a:ext cx="7704667" cy="3332816"/>
          </a:xfrm>
        </p:spPr>
        <p:txBody>
          <a:bodyPr/>
          <a:lstStyle/>
          <a:p>
            <a:r>
              <a:rPr lang="cs-CZ" dirty="0" smtClean="0">
                <a:latin typeface="Trebuchet MS" panose="020B0603020202020204" pitchFamily="34" charset="0"/>
              </a:rPr>
              <a:t>Defektová analýza</a:t>
            </a:r>
          </a:p>
          <a:p>
            <a:endParaRPr lang="cs-CZ" dirty="0" smtClean="0">
              <a:latin typeface="Trebuchet MS" panose="020B0603020202020204" pitchFamily="34" charset="0"/>
            </a:endParaRPr>
          </a:p>
          <a:p>
            <a:endParaRPr lang="cs-CZ" dirty="0" smtClean="0">
              <a:latin typeface="Trebuchet MS" panose="020B0603020202020204" pitchFamily="34" charset="0"/>
            </a:endParaRPr>
          </a:p>
          <a:p>
            <a:r>
              <a:rPr lang="cs-CZ" dirty="0" smtClean="0">
                <a:latin typeface="Trebuchet MS" panose="020B0603020202020204" pitchFamily="34" charset="0"/>
              </a:rPr>
              <a:t>3D měření</a:t>
            </a:r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7" name="Picture 1" descr="C:\Users\Griffen\Desktop\BAK_zaloha_9_4.2016\Podklady\PORTEC\CT_Scan\CT_scan_PORTEC\Obrázky\Barevná mapa odchylek\#1\#1_barevan_mapa_odchylek_3.jpg"/>
          <p:cNvPicPr>
            <a:picLocks noChangeAspect="1"/>
          </p:cNvPicPr>
          <p:nvPr/>
        </p:nvPicPr>
        <p:blipFill rotWithShape="1">
          <a:blip r:embed="rId3" cstate="print"/>
          <a:srcRect l="12608" t="1" b="996"/>
          <a:stretch/>
        </p:blipFill>
        <p:spPr bwMode="auto">
          <a:xfrm>
            <a:off x="2910991" y="3501008"/>
            <a:ext cx="262058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9881" y="2070348"/>
            <a:ext cx="3328287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09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rebuchet MS" panose="020B0603020202020204" pitchFamily="34" charset="0"/>
              </a:rPr>
              <a:t>Porovnání otestované metody </a:t>
            </a:r>
            <a:br>
              <a:rPr lang="cs-CZ" b="1" dirty="0" smtClean="0">
                <a:latin typeface="Trebuchet MS" panose="020B0603020202020204" pitchFamily="34" charset="0"/>
              </a:rPr>
            </a:br>
            <a:r>
              <a:rPr lang="cs-CZ" b="1" dirty="0" smtClean="0">
                <a:latin typeface="Trebuchet MS" panose="020B0603020202020204" pitchFamily="34" charset="0"/>
              </a:rPr>
              <a:t>s dosud využívanou metodou</a:t>
            </a:r>
            <a:endParaRPr lang="cs-CZ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Graf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9463469"/>
              </p:ext>
            </p:extLst>
          </p:nvPr>
        </p:nvGraphicFramePr>
        <p:xfrm>
          <a:off x="1259632" y="2070000"/>
          <a:ext cx="760008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261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57201"/>
            <a:ext cx="8316415" cy="19812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Dosažené výsledky </a:t>
            </a:r>
            <a:r>
              <a:rPr lang="cs-CZ" b="1" dirty="0" smtClean="0">
                <a:latin typeface="Trebuchet MS" panose="020B0603020202020204" pitchFamily="34" charset="0"/>
              </a:rPr>
              <a:t>a </a:t>
            </a:r>
            <a:r>
              <a:rPr lang="cs-CZ" b="1" dirty="0">
                <a:latin typeface="Trebuchet MS" panose="020B0603020202020204" pitchFamily="34" charset="0"/>
              </a:rPr>
              <a:t>přínos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916832"/>
            <a:ext cx="8028384" cy="45811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rebuchet MS" panose="020B0603020202020204" pitchFamily="34" charset="0"/>
              </a:rPr>
              <a:t>Metody vhodné pro výrobu prototypových hliníkových těles ETB: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sz="1900" dirty="0" smtClean="0">
                <a:latin typeface="Trebuchet MS" panose="020B0603020202020204" pitchFamily="34" charset="0"/>
              </a:rPr>
              <a:t>lití metodou vytavitelných voskových modelů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sz="1900" dirty="0" smtClean="0">
                <a:latin typeface="Trebuchet MS" panose="020B0603020202020204" pitchFamily="34" charset="0"/>
              </a:rPr>
              <a:t>lití metodou vytavitelných PMMA modelů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sz="1900" dirty="0" smtClean="0">
                <a:latin typeface="Trebuchet MS" panose="020B0603020202020204" pitchFamily="34" charset="0"/>
              </a:rPr>
              <a:t>lití metodou spalitelných modelů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Nejvhodnější metoda: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sz="1900" dirty="0" smtClean="0">
                <a:latin typeface="Trebuchet MS" panose="020B0603020202020204" pitchFamily="34" charset="0"/>
              </a:rPr>
              <a:t>lití metodou vytavitelných PMMA modelů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Odlitky prototypových těles ETB vyrobené litím do forem vyrobených metodou vytavitelných PMMA modelů jsou vyhovující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Přínosem práce je zefektivnění výroby prototypových hliníkových těles ETB pro firmu Robert Bosch GmbH</a:t>
            </a:r>
          </a:p>
        </p:txBody>
      </p:sp>
    </p:spTree>
    <p:extLst>
      <p:ext uri="{BB962C8B-B14F-4D97-AF65-F5344CB8AC3E}">
        <p14:creationId xmlns="" xmlns:p14="http://schemas.microsoft.com/office/powerpoint/2010/main" val="2340315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Odpovědi na otázky </a:t>
            </a:r>
            <a:r>
              <a:rPr lang="cs-CZ" b="1" dirty="0" smtClean="0">
                <a:latin typeface="Trebuchet MS" panose="020B0603020202020204" pitchFamily="34" charset="0"/>
              </a:rPr>
              <a:t>vedoucího práce </a:t>
            </a:r>
            <a:r>
              <a:rPr lang="cs-CZ" b="1" dirty="0">
                <a:latin typeface="Trebuchet MS" panose="020B0603020202020204" pitchFamily="34" charset="0"/>
              </a:rPr>
              <a:t>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010" y="2708920"/>
            <a:ext cx="7956790" cy="3332816"/>
          </a:xfrm>
        </p:spPr>
        <p:txBody>
          <a:bodyPr>
            <a:noAutofit/>
          </a:bodyPr>
          <a:lstStyle/>
          <a:p>
            <a:pPr marL="457200" indent="-457200" algn="just">
              <a:buSzPct val="130000"/>
              <a:buFont typeface="+mj-lt"/>
              <a:buAutoNum type="arabicPeriod"/>
            </a:pPr>
            <a:r>
              <a:rPr lang="cs-CZ" sz="2000" dirty="0" smtClean="0">
                <a:latin typeface="Trebuchet MS" panose="020B0603020202020204" pitchFamily="34" charset="0"/>
              </a:rPr>
              <a:t>Komunikovali </a:t>
            </a:r>
            <a:r>
              <a:rPr lang="cs-CZ" sz="2000" dirty="0" err="1">
                <a:latin typeface="Trebuchet MS" panose="020B0603020202020204" pitchFamily="34" charset="0"/>
              </a:rPr>
              <a:t>Ste</a:t>
            </a:r>
            <a:r>
              <a:rPr lang="cs-CZ" sz="2000" dirty="0">
                <a:latin typeface="Trebuchet MS" panose="020B0603020202020204" pitchFamily="34" charset="0"/>
              </a:rPr>
              <a:t> Vaše </a:t>
            </a:r>
            <a:r>
              <a:rPr lang="cs-CZ" sz="2000" dirty="0" err="1">
                <a:latin typeface="Trebuchet MS" panose="020B0603020202020204" pitchFamily="34" charset="0"/>
              </a:rPr>
              <a:t>odporúčanie</a:t>
            </a:r>
            <a:r>
              <a:rPr lang="cs-CZ" sz="2000" dirty="0">
                <a:latin typeface="Trebuchet MS" panose="020B0603020202020204" pitchFamily="34" charset="0"/>
              </a:rPr>
              <a:t> </a:t>
            </a:r>
            <a:r>
              <a:rPr lang="cs-CZ" sz="2000" dirty="0" err="1">
                <a:latin typeface="Trebuchet MS" panose="020B0603020202020204" pitchFamily="34" charset="0"/>
              </a:rPr>
              <a:t>zmeniť</a:t>
            </a:r>
            <a:r>
              <a:rPr lang="cs-CZ" sz="2000" dirty="0">
                <a:latin typeface="Trebuchet MS" panose="020B0603020202020204" pitchFamily="34" charset="0"/>
              </a:rPr>
              <a:t> </a:t>
            </a:r>
            <a:r>
              <a:rPr lang="cs-CZ" sz="2000" dirty="0" err="1">
                <a:latin typeface="Trebuchet MS" panose="020B0603020202020204" pitchFamily="34" charset="0"/>
              </a:rPr>
              <a:t>hlavnú</a:t>
            </a:r>
            <a:r>
              <a:rPr lang="cs-CZ" sz="2000" dirty="0">
                <a:latin typeface="Trebuchet MS" panose="020B0603020202020204" pitchFamily="34" charset="0"/>
              </a:rPr>
              <a:t> </a:t>
            </a:r>
            <a:r>
              <a:rPr lang="cs-CZ" sz="2000" dirty="0" err="1">
                <a:latin typeface="Trebuchet MS" panose="020B0603020202020204" pitchFamily="34" charset="0"/>
              </a:rPr>
              <a:t>metódu</a:t>
            </a:r>
            <a:r>
              <a:rPr lang="cs-CZ" sz="2000" dirty="0">
                <a:latin typeface="Trebuchet MS" panose="020B0603020202020204" pitchFamily="34" charset="0"/>
              </a:rPr>
              <a:t> výroby </a:t>
            </a:r>
            <a:r>
              <a:rPr lang="cs-CZ" sz="2000" dirty="0" smtClean="0">
                <a:latin typeface="Trebuchet MS" panose="020B0603020202020204" pitchFamily="34" charset="0"/>
              </a:rPr>
              <a:t>prototypových </a:t>
            </a:r>
            <a:r>
              <a:rPr lang="cs-CZ" sz="2000" dirty="0" err="1" smtClean="0">
                <a:latin typeface="Trebuchet MS" panose="020B0603020202020204" pitchFamily="34" charset="0"/>
              </a:rPr>
              <a:t>odliatkov</a:t>
            </a:r>
            <a:r>
              <a:rPr lang="cs-CZ" sz="2000" dirty="0" smtClean="0">
                <a:latin typeface="Trebuchet MS" panose="020B0603020202020204" pitchFamily="34" charset="0"/>
              </a:rPr>
              <a:t> </a:t>
            </a:r>
            <a:r>
              <a:rPr lang="cs-CZ" sz="2000" dirty="0">
                <a:latin typeface="Trebuchet MS" panose="020B0603020202020204" pitchFamily="34" charset="0"/>
              </a:rPr>
              <a:t>s firmou Robert Bosch GmbH? </a:t>
            </a:r>
            <a:r>
              <a:rPr lang="cs-CZ" sz="2000" dirty="0" err="1" smtClean="0">
                <a:latin typeface="Trebuchet MS" panose="020B0603020202020204" pitchFamily="34" charset="0"/>
              </a:rPr>
              <a:t>Ak</a:t>
            </a:r>
            <a:r>
              <a:rPr lang="cs-CZ" sz="2000" dirty="0" smtClean="0">
                <a:latin typeface="Trebuchet MS" panose="020B0603020202020204" pitchFamily="34" charset="0"/>
              </a:rPr>
              <a:t> </a:t>
            </a:r>
            <a:r>
              <a:rPr lang="cs-CZ" sz="2000" dirty="0" err="1">
                <a:latin typeface="Trebuchet MS" panose="020B0603020202020204" pitchFamily="34" charset="0"/>
              </a:rPr>
              <a:t>áno</a:t>
            </a:r>
            <a:r>
              <a:rPr lang="cs-CZ" sz="2000" dirty="0">
                <a:latin typeface="Trebuchet MS" panose="020B0603020202020204" pitchFamily="34" charset="0"/>
              </a:rPr>
              <a:t>, s </a:t>
            </a:r>
            <a:r>
              <a:rPr lang="cs-CZ" sz="2000" dirty="0" err="1">
                <a:latin typeface="Trebuchet MS" panose="020B0603020202020204" pitchFamily="34" charset="0"/>
              </a:rPr>
              <a:t>akým</a:t>
            </a:r>
            <a:r>
              <a:rPr lang="cs-CZ" sz="2000" dirty="0">
                <a:latin typeface="Trebuchet MS" panose="020B0603020202020204" pitchFamily="34" charset="0"/>
              </a:rPr>
              <a:t> </a:t>
            </a:r>
            <a:r>
              <a:rPr lang="cs-CZ" sz="2000" dirty="0" err="1">
                <a:latin typeface="Trebuchet MS" panose="020B0603020202020204" pitchFamily="34" charset="0"/>
              </a:rPr>
              <a:t>výsledkom</a:t>
            </a:r>
            <a:r>
              <a:rPr lang="cs-CZ" sz="2000" dirty="0" smtClean="0">
                <a:latin typeface="Trebuchet MS" panose="020B0603020202020204" pitchFamily="34" charset="0"/>
              </a:rPr>
              <a:t>?</a:t>
            </a:r>
          </a:p>
          <a:p>
            <a:pPr marL="457200" indent="-457200" algn="just">
              <a:buSzPct val="130000"/>
              <a:buFont typeface="+mj-lt"/>
              <a:buAutoNum type="arabicPeriod"/>
            </a:pPr>
            <a:r>
              <a:rPr lang="cs-CZ" sz="2000" dirty="0">
                <a:latin typeface="Trebuchet MS" panose="020B0603020202020204" pitchFamily="34" charset="0"/>
              </a:rPr>
              <a:t>Jak konkrétně upravila firma PORTEC způsob odlévání, aby se snížila </a:t>
            </a:r>
            <a:r>
              <a:rPr lang="cs-CZ" sz="2000" dirty="0" smtClean="0">
                <a:latin typeface="Trebuchet MS" panose="020B0603020202020204" pitchFamily="34" charset="0"/>
              </a:rPr>
              <a:t>pórovitost </a:t>
            </a:r>
            <a:r>
              <a:rPr lang="sv-SE" sz="2000" dirty="0" smtClean="0">
                <a:latin typeface="Trebuchet MS" panose="020B0603020202020204" pitchFamily="34" charset="0"/>
              </a:rPr>
              <a:t>odlitků </a:t>
            </a:r>
            <a:r>
              <a:rPr lang="sv-SE" sz="2000" dirty="0">
                <a:latin typeface="Trebuchet MS" panose="020B0603020202020204" pitchFamily="34" charset="0"/>
              </a:rPr>
              <a:t>těles elektronických škrtících klapek</a:t>
            </a:r>
            <a:r>
              <a:rPr lang="sv-SE" sz="2000" dirty="0" smtClean="0">
                <a:latin typeface="Trebuchet MS" panose="020B0603020202020204" pitchFamily="34" charset="0"/>
              </a:rPr>
              <a:t>?</a:t>
            </a:r>
            <a:endParaRPr lang="cs-CZ" sz="2000" dirty="0" smtClean="0">
              <a:latin typeface="Trebuchet MS" panose="020B0603020202020204" pitchFamily="34" charset="0"/>
            </a:endParaRPr>
          </a:p>
          <a:p>
            <a:pPr marL="457200" indent="-457200" algn="just">
              <a:buSzPct val="130000"/>
              <a:buFont typeface="+mj-lt"/>
              <a:buAutoNum type="arabicPeriod"/>
            </a:pPr>
            <a:r>
              <a:rPr lang="cs-CZ" sz="2000" dirty="0">
                <a:latin typeface="Trebuchet MS" panose="020B0603020202020204" pitchFamily="34" charset="0"/>
              </a:rPr>
              <a:t>Na straně 45 uvádíte, že ”</a:t>
            </a:r>
            <a:r>
              <a:rPr lang="cs-CZ" sz="2000" i="1" dirty="0" smtClean="0">
                <a:latin typeface="Trebuchet MS" panose="020B0603020202020204" pitchFamily="34" charset="0"/>
              </a:rPr>
              <a:t>Doba </a:t>
            </a:r>
            <a:r>
              <a:rPr lang="cs-CZ" sz="2000" i="1" dirty="0">
                <a:latin typeface="Trebuchet MS" panose="020B0603020202020204" pitchFamily="34" charset="0"/>
              </a:rPr>
              <a:t>potřebná k výrobě a dodání pomocí vosku je oproti PMMA </a:t>
            </a:r>
            <a:r>
              <a:rPr lang="cs-CZ" sz="2000" i="1" dirty="0" smtClean="0">
                <a:latin typeface="Trebuchet MS" panose="020B0603020202020204" pitchFamily="34" charset="0"/>
              </a:rPr>
              <a:t>delší, avšak </a:t>
            </a:r>
            <a:r>
              <a:rPr lang="cs-CZ" sz="2000" i="1" dirty="0">
                <a:latin typeface="Trebuchet MS" panose="020B0603020202020204" pitchFamily="34" charset="0"/>
              </a:rPr>
              <a:t>lze dosáhnout větší přesnosti a lepší jakosti povrchu.</a:t>
            </a:r>
            <a:r>
              <a:rPr lang="cs-CZ" sz="2000" dirty="0">
                <a:latin typeface="Trebuchet MS" panose="020B0603020202020204" pitchFamily="34" charset="0"/>
              </a:rPr>
              <a:t>”. Co konkrétně má vliv na </a:t>
            </a:r>
            <a:r>
              <a:rPr lang="cs-CZ" sz="2000" dirty="0" smtClean="0">
                <a:latin typeface="Trebuchet MS" panose="020B0603020202020204" pitchFamily="34" charset="0"/>
              </a:rPr>
              <a:t>lepší přesnost </a:t>
            </a:r>
            <a:r>
              <a:rPr lang="cs-CZ" sz="2000" dirty="0">
                <a:latin typeface="Trebuchet MS" panose="020B0603020202020204" pitchFamily="34" charset="0"/>
              </a:rPr>
              <a:t>a jakost povrchu při využití modelů vyrobených z vosku?</a:t>
            </a:r>
          </a:p>
        </p:txBody>
      </p:sp>
    </p:spTree>
    <p:extLst>
      <p:ext uri="{BB962C8B-B14F-4D97-AF65-F5344CB8AC3E}">
        <p14:creationId xmlns="" xmlns:p14="http://schemas.microsoft.com/office/powerpoint/2010/main" val="322065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971599" y="2996951"/>
            <a:ext cx="7704667" cy="8640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800" b="1" dirty="0" smtClean="0">
                <a:latin typeface="Trebuchet MS" panose="020B0603020202020204" pitchFamily="34" charset="0"/>
              </a:rPr>
              <a:t>Děkuji Vám za pozornost</a:t>
            </a:r>
            <a:endParaRPr lang="cs-CZ" sz="4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6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rebuchet MS" panose="020B0603020202020204" pitchFamily="34" charset="0"/>
              </a:rPr>
              <a:t>Motivace a důvody k řešení daného problému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667000"/>
            <a:ext cx="8161867" cy="33328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300" dirty="0" smtClean="0">
                <a:latin typeface="Trebuchet MS" panose="020B0603020202020204" pitchFamily="34" charset="0"/>
              </a:rPr>
              <a:t>Nové informace a zkušenosti</a:t>
            </a:r>
          </a:p>
          <a:p>
            <a:pPr algn="just">
              <a:lnSpc>
                <a:spcPct val="150000"/>
              </a:lnSpc>
            </a:pPr>
            <a:r>
              <a:rPr lang="cs-CZ" sz="2300" dirty="0" smtClean="0">
                <a:latin typeface="Trebuchet MS" panose="020B0603020202020204" pitchFamily="34" charset="0"/>
              </a:rPr>
              <a:t>Častý styk s produkty využívající tuto součást</a:t>
            </a:r>
          </a:p>
          <a:p>
            <a:pPr algn="just">
              <a:lnSpc>
                <a:spcPct val="150000"/>
              </a:lnSpc>
            </a:pPr>
            <a:r>
              <a:rPr lang="cs-CZ" sz="2300" dirty="0" smtClean="0">
                <a:latin typeface="Trebuchet MS" panose="020B0603020202020204" pitchFamily="34" charset="0"/>
              </a:rPr>
              <a:t>Dlouhodobá spolupráce s firmou Robert Bosch, spol. s.r.o.</a:t>
            </a:r>
            <a:endParaRPr lang="cs-CZ" sz="23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300" dirty="0" smtClean="0">
                <a:latin typeface="Trebuchet MS" panose="020B0603020202020204" pitchFamily="34" charset="0"/>
              </a:rPr>
              <a:t>Odborné vedení pana Ing. Krejcara</a:t>
            </a:r>
            <a:endParaRPr lang="cs-CZ" sz="2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02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636912"/>
            <a:ext cx="7838339" cy="3332816"/>
          </a:xfrm>
        </p:spPr>
        <p:txBody>
          <a:bodyPr>
            <a:normAutofit lnSpcReduction="10000"/>
          </a:bodyPr>
          <a:lstStyle/>
          <a:p>
            <a:pPr algn="dist"/>
            <a:r>
              <a:rPr lang="cs-CZ" dirty="0">
                <a:latin typeface="Trebuchet MS" panose="020B0603020202020204" pitchFamily="34" charset="0"/>
              </a:rPr>
              <a:t>Cílem práce je vytvořit přehled, ve kterém budou uvedeny možnosti výroby prototypových těles elektronických škrtících klapek ze slitin hliníku, poté zvolit nejvhodnější metodu a ověřit její vhodnost v praxi. Přehled by měl obsahovat přibližné informace o době výroby, ceně, přesnosti a ekonomicky vhodném množství vyráběných kusů prototypů. Zvolená metoda musí splňovat podmínky kladené na hliníková tělesa elektronických škrtících klapek</a:t>
            </a:r>
            <a:r>
              <a:rPr lang="cs-CZ" dirty="0" smtClean="0">
                <a:latin typeface="Trebuchet MS" panose="020B0603020202020204" pitchFamily="34" charset="0"/>
              </a:rPr>
              <a:t>.</a:t>
            </a:r>
            <a:endParaRPr lang="cs-CZ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099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2450"/>
          <a:stretch/>
        </p:blipFill>
        <p:spPr bwMode="auto">
          <a:xfrm>
            <a:off x="4932040" y="2132856"/>
            <a:ext cx="3930963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rebuchet MS" panose="020B0603020202020204" pitchFamily="34" charset="0"/>
              </a:rPr>
              <a:t>Teoreticko-metodologická část</a:t>
            </a:r>
            <a:endParaRPr lang="cs-CZ" b="1" dirty="0"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564904"/>
            <a:ext cx="7704667" cy="3332816"/>
          </a:xfrm>
        </p:spPr>
        <p:txBody>
          <a:bodyPr/>
          <a:lstStyle/>
          <a:p>
            <a:r>
              <a:rPr lang="cs-CZ" dirty="0" smtClean="0">
                <a:latin typeface="Trebuchet MS" panose="020B0603020202020204" pitchFamily="34" charset="0"/>
              </a:rPr>
              <a:t>Škrtící klapka (ETB)</a:t>
            </a:r>
          </a:p>
          <a:p>
            <a:r>
              <a:rPr lang="cs-CZ" dirty="0" smtClean="0">
                <a:latin typeface="Trebuchet MS" panose="020B0603020202020204" pitchFamily="34" charset="0"/>
              </a:rPr>
              <a:t>Prototypování</a:t>
            </a:r>
          </a:p>
          <a:p>
            <a:r>
              <a:rPr lang="cs-CZ" dirty="0" smtClean="0">
                <a:latin typeface="Trebuchet MS" panose="020B0603020202020204" pitchFamily="34" charset="0"/>
              </a:rPr>
              <a:t>Možnosti výroby produktů</a:t>
            </a:r>
          </a:p>
          <a:p>
            <a:r>
              <a:rPr lang="cs-CZ" dirty="0" smtClean="0">
                <a:latin typeface="Trebuchet MS" panose="020B0603020202020204" pitchFamily="34" charset="0"/>
              </a:rPr>
              <a:t>Úvod do problému</a:t>
            </a:r>
          </a:p>
          <a:p>
            <a:r>
              <a:rPr lang="cs-CZ" dirty="0" smtClean="0">
                <a:latin typeface="Trebuchet MS" panose="020B0603020202020204" pitchFamily="34" charset="0"/>
              </a:rPr>
              <a:t>Výzkumný problém</a:t>
            </a:r>
          </a:p>
          <a:p>
            <a:r>
              <a:rPr lang="cs-CZ" dirty="0" smtClean="0">
                <a:latin typeface="Trebuchet MS" panose="020B0603020202020204" pitchFamily="34" charset="0"/>
              </a:rPr>
              <a:t>Použité metody</a:t>
            </a:r>
            <a:endParaRPr lang="cs-CZ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621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Výzkumný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896" y="2688472"/>
            <a:ext cx="7704667" cy="3332816"/>
          </a:xfrm>
        </p:spPr>
        <p:txBody>
          <a:bodyPr>
            <a:normAutofit fontScale="92500"/>
          </a:bodyPr>
          <a:lstStyle/>
          <a:p>
            <a:pPr lvl="0" algn="just"/>
            <a:r>
              <a:rPr lang="cs-CZ" dirty="0">
                <a:latin typeface="Trebuchet MS" panose="020B0603020202020204" pitchFamily="34" charset="0"/>
              </a:rPr>
              <a:t>Jaké metody umožňují výrobu prototypů hliníkových těles ETB?</a:t>
            </a:r>
          </a:p>
          <a:p>
            <a:pPr lvl="0" algn="just"/>
            <a:r>
              <a:rPr lang="cs-CZ" dirty="0">
                <a:latin typeface="Trebuchet MS" panose="020B0603020202020204" pitchFamily="34" charset="0"/>
              </a:rPr>
              <a:t>Jaké metody splňují požadavky kladené na prototypová hliníková tělesa ETB?</a:t>
            </a:r>
          </a:p>
          <a:p>
            <a:pPr lvl="0" algn="just"/>
            <a:r>
              <a:rPr lang="cs-CZ" dirty="0">
                <a:latin typeface="Trebuchet MS" panose="020B0603020202020204" pitchFamily="34" charset="0"/>
              </a:rPr>
              <a:t>Jaké metody jsou vhodné pro prototypovou výrobu hliníkových těles ETB, a která z nich je nejvhodnější?</a:t>
            </a:r>
          </a:p>
          <a:p>
            <a:pPr lvl="0" algn="just"/>
            <a:r>
              <a:rPr lang="cs-CZ" dirty="0">
                <a:latin typeface="Trebuchet MS" panose="020B0603020202020204" pitchFamily="34" charset="0"/>
              </a:rPr>
              <a:t>Jaká je zvolená nejvhodnější metoda v porovnání s parametry aktuálně využívané metody</a:t>
            </a:r>
            <a:r>
              <a:rPr lang="cs-CZ" dirty="0" smtClean="0">
                <a:latin typeface="Trebuchet MS" panose="020B0603020202020204" pitchFamily="34" charset="0"/>
              </a:rPr>
              <a:t>?</a:t>
            </a:r>
            <a:endParaRPr lang="cs-CZ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027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rebuchet MS" panose="020B0603020202020204" pitchFamily="34" charset="0"/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348880"/>
            <a:ext cx="7704667" cy="3459319"/>
          </a:xfrm>
        </p:spPr>
        <p:txBody>
          <a:bodyPr/>
          <a:lstStyle/>
          <a:p>
            <a:r>
              <a:rPr lang="cs-CZ" dirty="0" smtClean="0">
                <a:latin typeface="Trebuchet MS" panose="020B0603020202020204" pitchFamily="34" charset="0"/>
              </a:rPr>
              <a:t>Metoda sběru dat: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Trebuchet MS" panose="020B0603020202020204" pitchFamily="34" charset="0"/>
              </a:rPr>
              <a:t>analýza dokumentů</a:t>
            </a:r>
          </a:p>
          <a:p>
            <a:pPr lvl="1"/>
            <a:endParaRPr lang="cs-CZ" dirty="0" smtClean="0">
              <a:latin typeface="Trebuchet MS" panose="020B0603020202020204" pitchFamily="34" charset="0"/>
            </a:endParaRPr>
          </a:p>
          <a:p>
            <a:r>
              <a:rPr lang="cs-CZ" dirty="0" smtClean="0">
                <a:latin typeface="Trebuchet MS" panose="020B0603020202020204" pitchFamily="34" charset="0"/>
              </a:rPr>
              <a:t>Vědecké metody hodnocení dat: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Trebuchet MS" panose="020B0603020202020204" pitchFamily="34" charset="0"/>
              </a:rPr>
              <a:t>metoda komparace</a:t>
            </a:r>
          </a:p>
          <a:p>
            <a:pPr lvl="1">
              <a:buSzPct val="11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Trebuchet MS" panose="020B0603020202020204" pitchFamily="34" charset="0"/>
              </a:rPr>
              <a:t>metoda dedukce</a:t>
            </a:r>
            <a:endParaRPr lang="cs-CZ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34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rebuchet MS" pitchFamily="34" charset="0"/>
              </a:rPr>
              <a:t>Aplikační část</a:t>
            </a:r>
            <a:endParaRPr lang="cs-CZ" b="1" dirty="0"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2060848"/>
            <a:ext cx="8161868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Trebuchet MS" pitchFamily="34" charset="0"/>
              </a:rPr>
              <a:t>Metody umožňující výrobu prototypů hliníkových těles ETB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Trebuchet MS" pitchFamily="34" charset="0"/>
              </a:rPr>
              <a:t>Ověření vhodnosti vybrané metody v praxi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Trebuchet MS" pitchFamily="34" charset="0"/>
              </a:rPr>
              <a:t>Porovnání otestované metody s dosud využívanou metodou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Trebuchet MS" pitchFamily="34" charset="0"/>
              </a:rPr>
              <a:t>Diskuse výsledků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latin typeface="Trebuchet MS" pitchFamily="34" charset="0"/>
              </a:rPr>
              <a:t>Návrhy opatření</a:t>
            </a:r>
          </a:p>
        </p:txBody>
      </p:sp>
    </p:spTree>
    <p:extLst>
      <p:ext uri="{BB962C8B-B14F-4D97-AF65-F5344CB8AC3E}">
        <p14:creationId xmlns="" xmlns:p14="http://schemas.microsoft.com/office/powerpoint/2010/main" val="325069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842" y="260648"/>
            <a:ext cx="8161867" cy="1981200"/>
          </a:xfrm>
        </p:spPr>
        <p:txBody>
          <a:bodyPr/>
          <a:lstStyle/>
          <a:p>
            <a:r>
              <a:rPr lang="cs-CZ" b="1" dirty="0" smtClean="0">
                <a:latin typeface="Trebuchet MS" panose="020B0603020202020204" pitchFamily="34" charset="0"/>
              </a:rPr>
              <a:t>Doba potřebná k výrobě a dodání prototypů u jednotlivých metod</a:t>
            </a:r>
            <a:endParaRPr lang="cs-CZ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4290476"/>
              </p:ext>
            </p:extLst>
          </p:nvPr>
        </p:nvGraphicFramePr>
        <p:xfrm>
          <a:off x="1234466" y="2132856"/>
          <a:ext cx="7200000" cy="453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383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51656"/>
            <a:ext cx="7838339" cy="1981200"/>
          </a:xfrm>
        </p:spPr>
        <p:txBody>
          <a:bodyPr/>
          <a:lstStyle/>
          <a:p>
            <a:r>
              <a:rPr lang="cs-CZ" b="1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za jeden kus prototypu při výrobě 10 kusů</a:t>
            </a:r>
            <a:endParaRPr lang="cs-CZ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raf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375785"/>
              </p:ext>
            </p:extLst>
          </p:nvPr>
        </p:nvGraphicFramePr>
        <p:xfrm>
          <a:off x="1234466" y="2132856"/>
          <a:ext cx="7200000" cy="453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7407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Bosch Light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E78C5"/>
      </a:accent1>
      <a:accent2>
        <a:srgbClr val="6FB9E2"/>
      </a:accent2>
      <a:accent3>
        <a:srgbClr val="B2B3B5"/>
      </a:accent3>
      <a:accent4>
        <a:srgbClr val="424C58"/>
      </a:accent4>
      <a:accent5>
        <a:srgbClr val="08427E"/>
      </a:accent5>
      <a:accent6>
        <a:srgbClr val="6D9ABC"/>
      </a:accent6>
      <a:hlink>
        <a:srgbClr val="0563C1"/>
      </a:hlink>
      <a:folHlink>
        <a:srgbClr val="954F7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444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Paralaxa</vt:lpstr>
      <vt:lpstr>Výroba prototypových těles elektronických škrtících klapek ze slitin hliníku</vt:lpstr>
      <vt:lpstr>Motivace a důvody k řešení daného problému</vt:lpstr>
      <vt:lpstr>Cíl práce</vt:lpstr>
      <vt:lpstr>Teoreticko-metodologická část</vt:lpstr>
      <vt:lpstr>Výzkumný problém</vt:lpstr>
      <vt:lpstr>Použité metody</vt:lpstr>
      <vt:lpstr>Aplikační část</vt:lpstr>
      <vt:lpstr>Doba potřebná k výrobě a dodání prototypů u jednotlivých metod</vt:lpstr>
      <vt:lpstr>Cena za jeden kus prototypu při výrobě 10 kusů</vt:lpstr>
      <vt:lpstr>Analýza vyrobených prototypových odlitků</vt:lpstr>
      <vt:lpstr>Porovnání otestované metody  s dosud využívanou metodou</vt:lpstr>
      <vt:lpstr>Dosažené výsledky a přínos práce</vt:lpstr>
      <vt:lpstr>Odpovědi na otázky vedoucího práce a oponenta</vt:lpstr>
      <vt:lpstr>Slide 14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npe2bj</dc:creator>
  <cp:lastModifiedBy>Griffen</cp:lastModifiedBy>
  <cp:revision>152</cp:revision>
  <cp:lastPrinted>2016-06-06T11:40:24Z</cp:lastPrinted>
  <dcterms:created xsi:type="dcterms:W3CDTF">2016-05-27T06:28:09Z</dcterms:created>
  <dcterms:modified xsi:type="dcterms:W3CDTF">2016-06-08T21:35:19Z</dcterms:modified>
</cp:coreProperties>
</file>