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5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E0E3C-6DBD-4943-BB88-80D8D4656AB1}" type="datetimeFigureOut">
              <a:rPr lang="cs-CZ" smtClean="0"/>
              <a:t>3. 6. 2016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4723B-383C-4211-9A9C-6ACB4C48B7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723B-383C-4211-9A9C-6ACB4C48B733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3. 6. 2016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Porovnání provozu vznětového</a:t>
            </a:r>
            <a:br>
              <a:rPr lang="cs-CZ" sz="3600" b="1" dirty="0" smtClean="0">
                <a:solidFill>
                  <a:schemeClr val="tx1"/>
                </a:solidFill>
              </a:rPr>
            </a:br>
            <a:r>
              <a:rPr lang="cs-CZ" sz="3600" b="1" dirty="0" smtClean="0">
                <a:solidFill>
                  <a:schemeClr val="tx1"/>
                </a:solidFill>
              </a:rPr>
              <a:t>motoru při spalování motorové</a:t>
            </a:r>
            <a:br>
              <a:rPr lang="cs-CZ" sz="3600" b="1" dirty="0" smtClean="0">
                <a:solidFill>
                  <a:schemeClr val="tx1"/>
                </a:solidFill>
              </a:rPr>
            </a:br>
            <a:r>
              <a:rPr lang="cs-CZ" sz="3600" b="1" dirty="0" smtClean="0">
                <a:solidFill>
                  <a:schemeClr val="tx1"/>
                </a:solidFill>
              </a:rPr>
              <a:t>nafty a rostlinného oleje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7488832" cy="1224136"/>
          </a:xfrm>
        </p:spPr>
        <p:txBody>
          <a:bodyPr>
            <a:normAutofit/>
          </a:bodyPr>
          <a:lstStyle/>
          <a:p>
            <a:pPr algn="l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Autor bakalářské práce: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cs-CZ" sz="1800" b="1" dirty="0" smtClean="0">
                <a:solidFill>
                  <a:schemeClr val="tx1"/>
                </a:solidFill>
              </a:rPr>
              <a:t>Tomáš Láf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Vedoucí bakalářské práce:   </a:t>
            </a:r>
            <a:r>
              <a:rPr lang="cs-CZ" sz="1800" dirty="0" smtClean="0">
                <a:solidFill>
                  <a:schemeClr val="tx1"/>
                </a:solidFill>
              </a:rPr>
              <a:t>doc</a:t>
            </a:r>
            <a:r>
              <a:rPr lang="cs-CZ" sz="1800" dirty="0" smtClean="0">
                <a:solidFill>
                  <a:schemeClr val="tx1"/>
                </a:solidFill>
              </a:rPr>
              <a:t>. Ing. Jiří Míka, CSc.</a:t>
            </a:r>
          </a:p>
          <a:p>
            <a:pPr algn="l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Oponent bakalářské práce: </a:t>
            </a:r>
            <a:r>
              <a:rPr lang="cs-CZ" sz="1800" dirty="0" smtClean="0"/>
              <a:t>  </a:t>
            </a:r>
            <a:r>
              <a:rPr lang="cs-CZ" sz="1800" dirty="0" smtClean="0">
                <a:solidFill>
                  <a:schemeClr val="tx1"/>
                </a:solidFill>
              </a:rPr>
              <a:t>doc</a:t>
            </a:r>
            <a:r>
              <a:rPr lang="cs-CZ" sz="1800" dirty="0" smtClean="0">
                <a:solidFill>
                  <a:schemeClr val="tx1"/>
                </a:solidFill>
              </a:rPr>
              <a:t>. Ing. Ladislav Kysela, CSc.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476672"/>
            <a:ext cx="75608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accent4">
                    <a:lumMod val="50000"/>
                  </a:schemeClr>
                </a:solidFill>
              </a:rPr>
              <a:t>Vysoká škola technická a ekonomická v Českých Budějovicích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3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Verdana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sz="3300" dirty="0" smtClean="0">
                <a:solidFill>
                  <a:schemeClr val="accent4">
                    <a:lumMod val="50000"/>
                  </a:schemeClr>
                </a:solidFill>
              </a:rPr>
              <a:t>Ústav technicko-technologický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64088" y="6093296"/>
            <a:ext cx="342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České Budějovice, červen 2016</a:t>
            </a:r>
          </a:p>
        </p:txBody>
      </p:sp>
      <p:pic>
        <p:nvPicPr>
          <p:cNvPr id="6" name="Obrázek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230784" cy="124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492896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bakalářské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200" dirty="0" smtClean="0"/>
          </a:p>
          <a:p>
            <a:r>
              <a:rPr lang="cs-CZ" sz="2400" dirty="0" smtClean="0"/>
              <a:t>Porovnat provoz vznětového motoru při spalování motorové nafty a řepkového oleje.</a:t>
            </a:r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cs-CZ" sz="2200" b="1" dirty="0" smtClean="0"/>
              <a:t>Výzkumné problémy: </a:t>
            </a:r>
          </a:p>
          <a:p>
            <a:pPr lvl="1">
              <a:buSzPct val="80000"/>
              <a:buFont typeface="Courier New" pitchFamily="49" charset="0"/>
              <a:buChar char="o"/>
            </a:pPr>
            <a:r>
              <a:rPr lang="cs-CZ" sz="1800" dirty="0" smtClean="0"/>
              <a:t>Porovnání výkonu motoru při spalování motorové nafty a rostlinného </a:t>
            </a:r>
            <a:r>
              <a:rPr lang="cs-CZ" sz="1800" dirty="0" smtClean="0"/>
              <a:t>oleje.</a:t>
            </a:r>
          </a:p>
          <a:p>
            <a:pPr lvl="1">
              <a:buSzPct val="80000"/>
              <a:buFont typeface="Courier New" pitchFamily="49" charset="0"/>
              <a:buChar char="o"/>
            </a:pPr>
            <a:r>
              <a:rPr lang="cs-CZ" sz="1800" dirty="0" smtClean="0"/>
              <a:t>Porovnání spotřeby paliva při měření výkonu motoru</a:t>
            </a:r>
            <a:r>
              <a:rPr lang="cs-CZ" sz="1800" dirty="0" smtClean="0"/>
              <a:t>.</a:t>
            </a:r>
          </a:p>
          <a:p>
            <a:pPr lvl="1">
              <a:buSzPct val="80000"/>
              <a:buFont typeface="Courier New" pitchFamily="49" charset="0"/>
              <a:buChar char="o"/>
            </a:pPr>
            <a:r>
              <a:rPr lang="cs-CZ" sz="1800" dirty="0" smtClean="0"/>
              <a:t>Porovnání emisních hodnot použitých paliv.</a:t>
            </a:r>
          </a:p>
          <a:p>
            <a:pPr lvl="1">
              <a:buSzPct val="100000"/>
              <a:buFont typeface="Arial" pitchFamily="34" charset="0"/>
              <a:buChar char="•"/>
            </a:pPr>
            <a:endParaRPr lang="cs-CZ" sz="1800" dirty="0" smtClean="0"/>
          </a:p>
          <a:p>
            <a:pPr lvl="1"/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2200" dirty="0" smtClean="0"/>
          </a:p>
          <a:p>
            <a:pPr lvl="1"/>
            <a:endParaRPr lang="cs-CZ" sz="22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bakalářské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Teoretická část</a:t>
            </a:r>
          </a:p>
          <a:p>
            <a:pPr lvl="1"/>
            <a:r>
              <a:rPr lang="cs-CZ" sz="2000" dirty="0" smtClean="0"/>
              <a:t>Měřený motor</a:t>
            </a:r>
          </a:p>
          <a:p>
            <a:pPr lvl="1"/>
            <a:r>
              <a:rPr lang="cs-CZ" sz="2000" dirty="0" smtClean="0"/>
              <a:t>Motorová nafta</a:t>
            </a:r>
          </a:p>
          <a:p>
            <a:pPr lvl="1"/>
            <a:r>
              <a:rPr lang="cs-CZ" sz="2000" dirty="0" smtClean="0"/>
              <a:t>Řepkový olej</a:t>
            </a:r>
          </a:p>
          <a:p>
            <a:pPr lvl="1"/>
            <a:r>
              <a:rPr lang="cs-CZ" sz="2000" dirty="0" smtClean="0"/>
              <a:t>Výkonová a emisní zkouška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Aplikační část</a:t>
            </a:r>
            <a:endParaRPr lang="cs-CZ" b="1" dirty="0" smtClean="0"/>
          </a:p>
          <a:p>
            <a:pPr lvl="1"/>
            <a:r>
              <a:rPr lang="cs-CZ" sz="2000" dirty="0" smtClean="0"/>
              <a:t>Úprava palivového systému</a:t>
            </a:r>
          </a:p>
          <a:p>
            <a:pPr lvl="1"/>
            <a:r>
              <a:rPr lang="cs-CZ" sz="2000" dirty="0" smtClean="0"/>
              <a:t>Měření výkonu a </a:t>
            </a:r>
            <a:r>
              <a:rPr lang="cs-CZ" sz="2000" dirty="0" smtClean="0"/>
              <a:t>emisních hodnot</a:t>
            </a:r>
            <a:endParaRPr lang="cs-CZ" sz="2000" dirty="0" smtClean="0"/>
          </a:p>
          <a:p>
            <a:pPr lvl="1"/>
            <a:r>
              <a:rPr lang="cs-CZ" sz="2000" dirty="0" smtClean="0"/>
              <a:t>Vyhodnocení naměřených dat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b="1" dirty="0" smtClean="0"/>
              <a:t>Výroba přídavné nádrže a úprava palivového systému.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4" name="Obrázek 18" descr="WP_20151105_007.jpg"/>
          <p:cNvPicPr/>
          <p:nvPr/>
        </p:nvPicPr>
        <p:blipFill>
          <a:blip r:embed="rId2" cstate="print"/>
          <a:srcRect t="9712" r="2336" b="16525"/>
          <a:stretch>
            <a:fillRect/>
          </a:stretch>
        </p:blipFill>
        <p:spPr>
          <a:xfrm>
            <a:off x="5436096" y="2492896"/>
            <a:ext cx="2952328" cy="407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Měření výkonu motoru.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Hetra W 500 </a:t>
            </a:r>
          </a:p>
          <a:p>
            <a:pPr lvl="1"/>
            <a:r>
              <a:rPr lang="cs-CZ" sz="2400" dirty="0" smtClean="0"/>
              <a:t>500 kW</a:t>
            </a:r>
          </a:p>
          <a:p>
            <a:pPr lvl="1"/>
            <a:r>
              <a:rPr lang="cs-CZ" sz="2400" dirty="0" smtClean="0"/>
              <a:t>2500 ot./min.</a:t>
            </a:r>
          </a:p>
          <a:p>
            <a:pPr lvl="1"/>
            <a:r>
              <a:rPr lang="cs-CZ" sz="2400" dirty="0" smtClean="0"/>
              <a:t>6 600 Nm</a:t>
            </a:r>
            <a:endParaRPr lang="cs-CZ" sz="2400" dirty="0"/>
          </a:p>
        </p:txBody>
      </p:sp>
      <p:pic>
        <p:nvPicPr>
          <p:cNvPr id="4" name="Obrázek 22" descr="WP_20151112_002.jpg"/>
          <p:cNvPicPr/>
          <p:nvPr/>
        </p:nvPicPr>
        <p:blipFill>
          <a:blip r:embed="rId2" cstate="print"/>
          <a:srcRect l="11652" t="11456" r="20348" b="12374"/>
          <a:stretch>
            <a:fillRect/>
          </a:stretch>
        </p:blipFill>
        <p:spPr>
          <a:xfrm>
            <a:off x="4427984" y="3429000"/>
            <a:ext cx="43924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pic>
        <p:nvPicPr>
          <p:cNvPr id="2050" name="Picture 2" descr="C:\Users\Tom\Documents\VŠTE\Bakalářská práce\foto\IMG_20160317_10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53200" y="-16383000"/>
            <a:ext cx="3032308" cy="5400000"/>
          </a:xfrm>
          <a:prstGeom prst="rect">
            <a:avLst/>
          </a:prstGeom>
          <a:noFill/>
        </p:spPr>
      </p:pic>
      <p:pic>
        <p:nvPicPr>
          <p:cNvPr id="2051" name="Picture 3" descr="C:\Users\Tom\Documents\VŠTE\Bakalářská práce\foto\IMG_20160317_1002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896"/>
            <a:ext cx="2160240" cy="384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Měření emisí (kouřivosti)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cs-CZ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cs-CZ" sz="2800" dirty="0" smtClean="0"/>
              <a:t>PALTEST </a:t>
            </a:r>
            <a:r>
              <a:rPr lang="cs-CZ" sz="2800" dirty="0" smtClean="0"/>
              <a:t>JT </a:t>
            </a:r>
            <a:r>
              <a:rPr lang="cs-CZ" sz="2800" dirty="0" smtClean="0"/>
              <a:t>480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60000"/>
              <a:buFont typeface="Courier New" pitchFamily="49" charset="0"/>
              <a:buChar char="o"/>
            </a:pPr>
            <a:r>
              <a:rPr lang="cs-CZ" sz="2400" dirty="0" smtClean="0"/>
              <a:t>Kouřoměr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60000"/>
              <a:buFont typeface="Courier New" pitchFamily="49" charset="0"/>
              <a:buChar char="o"/>
            </a:pPr>
            <a:r>
              <a:rPr lang="cs-CZ" sz="2400" dirty="0" smtClean="0"/>
              <a:t>Opacitní převodník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60000"/>
              <a:buFont typeface="Courier New" pitchFamily="49" charset="0"/>
              <a:buChar char="o"/>
            </a:pPr>
            <a:r>
              <a:rPr lang="cs-CZ" sz="2400" dirty="0" smtClean="0"/>
              <a:t>Terminál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60000"/>
              <a:buFont typeface="Courier New" pitchFamily="49" charset="0"/>
              <a:buChar char="o"/>
            </a:pPr>
            <a:r>
              <a:rPr lang="cs-CZ" sz="2400" dirty="0" smtClean="0"/>
              <a:t>Odběrová sonda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Porovnání naměřených hodnot výkonové zkoušky a spotřeby paliv:</a:t>
            </a:r>
          </a:p>
          <a:p>
            <a:endParaRPr lang="cs-CZ" sz="2400" dirty="0" smtClean="0"/>
          </a:p>
          <a:p>
            <a:r>
              <a:rPr lang="cs-CZ" sz="2400" b="1" dirty="0" smtClean="0"/>
              <a:t>Motorová nafta:</a:t>
            </a:r>
            <a:endParaRPr lang="cs-CZ" sz="2400" dirty="0" smtClean="0"/>
          </a:p>
          <a:p>
            <a:pPr lvl="1"/>
            <a:r>
              <a:rPr lang="cs-CZ" sz="2000" dirty="0" smtClean="0"/>
              <a:t>Průměrný výkon měření:  37,6 </a:t>
            </a:r>
            <a:r>
              <a:rPr lang="cs-CZ" sz="2000" dirty="0" smtClean="0"/>
              <a:t>kW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 smtClean="0"/>
              <a:t>Průměrná spotřeba:  403 ml</a:t>
            </a:r>
          </a:p>
          <a:p>
            <a:pPr lvl="1"/>
            <a:r>
              <a:rPr lang="cs-CZ" sz="2000" dirty="0" smtClean="0"/>
              <a:t>Má o</a:t>
            </a:r>
            <a:r>
              <a:rPr lang="cs-CZ" sz="2000" dirty="0" smtClean="0">
                <a:solidFill>
                  <a:srgbClr val="FF0000"/>
                </a:solidFill>
              </a:rPr>
              <a:t>11,9 </a:t>
            </a:r>
            <a:r>
              <a:rPr lang="cs-CZ" sz="2000" dirty="0" smtClean="0">
                <a:solidFill>
                  <a:srgbClr val="FF0000"/>
                </a:solidFill>
              </a:rPr>
              <a:t>%</a:t>
            </a:r>
            <a:r>
              <a:rPr lang="cs-CZ" sz="2000" dirty="0" smtClean="0"/>
              <a:t> lepší </a:t>
            </a:r>
            <a:r>
              <a:rPr lang="cs-CZ" sz="2000" dirty="0" smtClean="0"/>
              <a:t>výkon než řepkový olej.</a:t>
            </a:r>
          </a:p>
          <a:p>
            <a:pPr lvl="1"/>
            <a:endParaRPr lang="cs-CZ" sz="2000" b="1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cs-CZ" sz="2400" b="1" dirty="0" smtClean="0"/>
              <a:t>Řepkový </a:t>
            </a:r>
            <a:r>
              <a:rPr lang="cs-CZ" sz="2400" b="1" dirty="0" smtClean="0"/>
              <a:t>olej</a:t>
            </a:r>
            <a:r>
              <a:rPr lang="cs-CZ" sz="2400" b="1" dirty="0" smtClean="0"/>
              <a:t>:</a:t>
            </a:r>
          </a:p>
          <a:p>
            <a:pPr lvl="1"/>
            <a:r>
              <a:rPr lang="cs-CZ" sz="2000" dirty="0" smtClean="0"/>
              <a:t>Průměrný výkon měření: </a:t>
            </a:r>
            <a:r>
              <a:rPr lang="cs-CZ" sz="2000" dirty="0" smtClean="0"/>
              <a:t> 33,1 </a:t>
            </a:r>
            <a:r>
              <a:rPr lang="cs-CZ" sz="2000" dirty="0" smtClean="0"/>
              <a:t>kW.</a:t>
            </a:r>
          </a:p>
          <a:p>
            <a:pPr lvl="1"/>
            <a:r>
              <a:rPr lang="cs-CZ" sz="2000" dirty="0" smtClean="0"/>
              <a:t>Průměrná spotřeba</a:t>
            </a:r>
            <a:r>
              <a:rPr lang="cs-CZ" sz="2000" dirty="0" smtClean="0"/>
              <a:t>:  443 </a:t>
            </a:r>
            <a:r>
              <a:rPr lang="cs-CZ" sz="2000" dirty="0" smtClean="0"/>
              <a:t>ml</a:t>
            </a:r>
          </a:p>
          <a:p>
            <a:pPr lvl="1">
              <a:buSzPct val="100000"/>
            </a:pPr>
            <a:r>
              <a:rPr lang="cs-CZ" sz="2000" dirty="0" smtClean="0"/>
              <a:t>Je cenově o </a:t>
            </a:r>
            <a:r>
              <a:rPr lang="cs-CZ" sz="2000" dirty="0" smtClean="0">
                <a:solidFill>
                  <a:srgbClr val="FF0000"/>
                </a:solidFill>
              </a:rPr>
              <a:t>9,5 </a:t>
            </a:r>
            <a:r>
              <a:rPr lang="cs-CZ" sz="2000" dirty="0" smtClean="0">
                <a:solidFill>
                  <a:srgbClr val="FF0000"/>
                </a:solidFill>
              </a:rPr>
              <a:t>%</a:t>
            </a:r>
            <a:r>
              <a:rPr lang="cs-CZ" sz="2000" dirty="0" smtClean="0"/>
              <a:t> výhodnější, i při vyšší spotřebě.</a:t>
            </a: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Porovnání </a:t>
            </a:r>
            <a:r>
              <a:rPr lang="cs-CZ" sz="2400" b="1" dirty="0" smtClean="0"/>
              <a:t>naměřených emisních hodnot:</a:t>
            </a:r>
          </a:p>
          <a:p>
            <a:pPr lvl="1"/>
            <a:r>
              <a:rPr lang="cs-CZ" sz="2000" dirty="0" smtClean="0"/>
              <a:t>Pro vyhovující měření musí být průměrná kouřivost </a:t>
            </a:r>
            <a:r>
              <a:rPr lang="cs-CZ" sz="2000" b="1" dirty="0" smtClean="0"/>
              <a:t>3</a:t>
            </a:r>
            <a:r>
              <a:rPr lang="cs-CZ" sz="2000" dirty="0" smtClean="0"/>
              <a:t> m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</a:t>
            </a:r>
          </a:p>
          <a:p>
            <a:pPr lvl="1">
              <a:buNone/>
            </a:pPr>
            <a:endParaRPr lang="cs-CZ" sz="2000" dirty="0" smtClean="0"/>
          </a:p>
          <a:p>
            <a:r>
              <a:rPr lang="cs-CZ" sz="2400" b="1" dirty="0" smtClean="0"/>
              <a:t>Motorová nafta:</a:t>
            </a:r>
          </a:p>
          <a:p>
            <a:pPr lvl="1"/>
            <a:r>
              <a:rPr lang="cs-CZ" sz="2000" dirty="0" smtClean="0"/>
              <a:t>Vyhodnocení:   </a:t>
            </a:r>
            <a:r>
              <a:rPr lang="cs-CZ" sz="2000" b="1" dirty="0" smtClean="0">
                <a:solidFill>
                  <a:srgbClr val="FF0000"/>
                </a:solidFill>
              </a:rPr>
              <a:t>Nevyhovující</a:t>
            </a:r>
          </a:p>
          <a:p>
            <a:pPr lvl="1"/>
            <a:r>
              <a:rPr lang="cs-CZ" sz="2000" dirty="0" smtClean="0"/>
              <a:t>Průměrná kouřivost: </a:t>
            </a:r>
            <a:r>
              <a:rPr lang="cs-CZ" sz="2000" b="1" dirty="0" smtClean="0"/>
              <a:t>1,28 </a:t>
            </a:r>
            <a:r>
              <a:rPr lang="cs-CZ" sz="2000" b="1" dirty="0" smtClean="0"/>
              <a:t>m</a:t>
            </a:r>
            <a:r>
              <a:rPr lang="cs-CZ" sz="2000" b="1" baseline="30000" dirty="0" smtClean="0"/>
              <a:t>-1  </a:t>
            </a:r>
            <a:endParaRPr lang="cs-CZ" sz="2000" b="1" baseline="30000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Řepkový olej:</a:t>
            </a:r>
          </a:p>
          <a:p>
            <a:pPr lvl="1"/>
            <a:r>
              <a:rPr lang="cs-CZ" sz="2000" dirty="0" smtClean="0"/>
              <a:t>Vyhodnocení:   </a:t>
            </a:r>
            <a:r>
              <a:rPr lang="cs-CZ" sz="2000" b="1" dirty="0" smtClean="0">
                <a:solidFill>
                  <a:srgbClr val="FF0000"/>
                </a:solidFill>
              </a:rPr>
              <a:t>Nevyhovující</a:t>
            </a:r>
          </a:p>
          <a:p>
            <a:pPr lvl="1"/>
            <a:r>
              <a:rPr lang="cs-CZ" sz="2000" dirty="0" smtClean="0"/>
              <a:t>Průměrná kouřivost: </a:t>
            </a:r>
            <a:r>
              <a:rPr lang="cs-CZ" sz="2000" b="1" dirty="0" smtClean="0"/>
              <a:t>9,40 </a:t>
            </a:r>
            <a:r>
              <a:rPr lang="cs-CZ" sz="2000" b="1" dirty="0" smtClean="0"/>
              <a:t>m</a:t>
            </a:r>
            <a:r>
              <a:rPr lang="cs-CZ" sz="2000" b="1" baseline="30000" dirty="0" smtClean="0"/>
              <a:t>-1 </a:t>
            </a:r>
          </a:p>
          <a:p>
            <a:pPr lvl="1"/>
            <a:r>
              <a:rPr lang="cs-CZ" sz="2000" b="1" dirty="0" smtClean="0"/>
              <a:t>7</a:t>
            </a:r>
            <a:r>
              <a:rPr lang="cs-CZ" sz="2000" dirty="0" smtClean="0"/>
              <a:t>krát převyšuje motorovou naftu</a:t>
            </a:r>
            <a:endParaRPr lang="cs-CZ" sz="2000" dirty="0" smtClean="0"/>
          </a:p>
          <a:p>
            <a:pPr lvl="1"/>
            <a:endParaRPr lang="cs-CZ" sz="2000" b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Cíl práce byl splněn.</a:t>
            </a:r>
          </a:p>
          <a:p>
            <a:r>
              <a:rPr lang="cs-CZ" sz="2800" dirty="0" smtClean="0"/>
              <a:t>Výzkumné problémy byli podloženy údaji z měření.</a:t>
            </a:r>
          </a:p>
          <a:p>
            <a:r>
              <a:rPr lang="cs-CZ" sz="2800" dirty="0" smtClean="0"/>
              <a:t>Rostlinný olej má i jiné výhody (není jedovatý, biologicky odbouratelný, úspora na dopravě…)</a:t>
            </a:r>
          </a:p>
          <a:p>
            <a:pPr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317</TotalTime>
  <Words>306</Words>
  <Application>Microsoft Office PowerPoint</Application>
  <PresentationFormat>Předvádění na obrazovce (4:3)</PresentationFormat>
  <Paragraphs>87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Slunovrat</vt:lpstr>
      <vt:lpstr>Porovnání provozu vznětového motoru při spalování motorové nafty a rostlinného oleje</vt:lpstr>
      <vt:lpstr>Cíl bakalářské práce</vt:lpstr>
      <vt:lpstr>Obsah bakalářské práce</vt:lpstr>
      <vt:lpstr>Aplikační část</vt:lpstr>
      <vt:lpstr>Aplikační část</vt:lpstr>
      <vt:lpstr>Aplikační část</vt:lpstr>
      <vt:lpstr>Aplikační část</vt:lpstr>
      <vt:lpstr>Aplikační část</vt:lpstr>
      <vt:lpstr>Závěr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Porovnání provozu vznětového motoru při spalování motorové nafty a rostlinného oleje</dc:title>
  <dc:creator>Tomáš Láf</dc:creator>
  <cp:lastModifiedBy>Tom</cp:lastModifiedBy>
  <cp:revision>22</cp:revision>
  <dcterms:created xsi:type="dcterms:W3CDTF">2016-06-03T14:48:49Z</dcterms:created>
  <dcterms:modified xsi:type="dcterms:W3CDTF">2016-06-03T20:16:40Z</dcterms:modified>
</cp:coreProperties>
</file>