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61" r:id="rId7"/>
    <p:sldId id="267" r:id="rId8"/>
    <p:sldId id="269" r:id="rId9"/>
    <p:sldId id="270" r:id="rId10"/>
    <p:sldId id="271" r:id="rId11"/>
    <p:sldId id="262" r:id="rId12"/>
    <p:sldId id="272" r:id="rId13"/>
    <p:sldId id="273" r:id="rId14"/>
    <p:sldId id="274" r:id="rId15"/>
    <p:sldId id="275" r:id="rId16"/>
    <p:sldId id="264" r:id="rId17"/>
    <p:sldId id="276" r:id="rId18"/>
    <p:sldId id="263" r:id="rId19"/>
    <p:sldId id="277" r:id="rId20"/>
    <p:sldId id="278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00"/>
    <a:srgbClr val="F92B2B"/>
    <a:srgbClr val="0096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79640" autoAdjust="0"/>
  </p:normalViewPr>
  <p:slideViewPr>
    <p:cSldViewPr>
      <p:cViewPr varScale="1">
        <p:scale>
          <a:sx n="50" d="100"/>
          <a:sy n="50" d="100"/>
        </p:scale>
        <p:origin x="-102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1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693EE-9450-4DD1-BC4B-1068EF1311F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3E7F90-546C-4E1D-8E7C-E77483C5FE4B}">
      <dgm:prSet phldrT="[Text]"/>
      <dgm:spPr>
        <a:solidFill>
          <a:srgbClr val="FF0000"/>
        </a:solidFill>
      </dgm:spPr>
      <dgm:t>
        <a:bodyPr/>
        <a:lstStyle/>
        <a:p>
          <a:r>
            <a:rPr lang="cs-CZ" b="1" dirty="0" smtClean="0"/>
            <a:t>NOK</a:t>
          </a:r>
          <a:endParaRPr lang="cs-CZ" b="1" dirty="0"/>
        </a:p>
      </dgm:t>
    </dgm:pt>
    <dgm:pt modelId="{493B6A9F-5081-454E-9094-BFDE59EF6F88}" type="parTrans" cxnId="{89648A19-BC41-43A0-BF7F-AB650C777073}">
      <dgm:prSet/>
      <dgm:spPr/>
      <dgm:t>
        <a:bodyPr/>
        <a:lstStyle/>
        <a:p>
          <a:endParaRPr lang="cs-CZ"/>
        </a:p>
      </dgm:t>
    </dgm:pt>
    <dgm:pt modelId="{72026840-193D-4EE9-8830-178DFEC6811F}" type="sibTrans" cxnId="{89648A19-BC41-43A0-BF7F-AB650C777073}">
      <dgm:prSet/>
      <dgm:spPr/>
      <dgm:t>
        <a:bodyPr/>
        <a:lstStyle/>
        <a:p>
          <a:endParaRPr lang="cs-CZ"/>
        </a:p>
      </dgm:t>
    </dgm:pt>
    <dgm:pt modelId="{4B8DB616-BE14-4481-9DDB-D4B97E89E51B}" type="pres">
      <dgm:prSet presAssocID="{0C9693EE-9450-4DD1-BC4B-1068EF1311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D6CA13-2417-4373-8B45-84745D1CD35D}" type="pres">
      <dgm:prSet presAssocID="{A43E7F90-546C-4E1D-8E7C-E77483C5FE4B}" presName="node" presStyleLbl="node1" presStyleIdx="0" presStyleCnt="1" custLinFactNeighborX="-793" custLinFactNeighborY="-51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A5C4477-6C46-4D17-8573-CA832F3A39BC}" type="presOf" srcId="{A43E7F90-546C-4E1D-8E7C-E77483C5FE4B}" destId="{F2D6CA13-2417-4373-8B45-84745D1CD35D}" srcOrd="0" destOrd="0" presId="urn:microsoft.com/office/officeart/2005/8/layout/default"/>
    <dgm:cxn modelId="{89648A19-BC41-43A0-BF7F-AB650C777073}" srcId="{0C9693EE-9450-4DD1-BC4B-1068EF1311F5}" destId="{A43E7F90-546C-4E1D-8E7C-E77483C5FE4B}" srcOrd="0" destOrd="0" parTransId="{493B6A9F-5081-454E-9094-BFDE59EF6F88}" sibTransId="{72026840-193D-4EE9-8830-178DFEC6811F}"/>
    <dgm:cxn modelId="{D9C5F3D6-DA75-435D-9DBC-908E397AF8D1}" type="presOf" srcId="{0C9693EE-9450-4DD1-BC4B-1068EF1311F5}" destId="{4B8DB616-BE14-4481-9DDB-D4B97E89E51B}" srcOrd="0" destOrd="0" presId="urn:microsoft.com/office/officeart/2005/8/layout/default"/>
    <dgm:cxn modelId="{969995E0-F3A7-433B-8766-79F56AC4F14F}" type="presParOf" srcId="{4B8DB616-BE14-4481-9DDB-D4B97E89E51B}" destId="{F2D6CA13-2417-4373-8B45-84745D1CD35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54A1D-AA3D-4ABE-B21A-CBF9F0954984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4635B6A0-F841-442C-819F-87BDC539E39C}" type="pres">
      <dgm:prSet presAssocID="{00A54A1D-AA3D-4ABE-B21A-CBF9F0954984}" presName="Name0" presStyleCnt="0">
        <dgm:presLayoutVars>
          <dgm:dir/>
          <dgm:resizeHandles val="exact"/>
        </dgm:presLayoutVars>
      </dgm:prSet>
      <dgm:spPr/>
    </dgm:pt>
  </dgm:ptLst>
  <dgm:cxnLst>
    <dgm:cxn modelId="{9E64E4B9-C447-4FFF-971B-6B4840F7721A}" type="presOf" srcId="{00A54A1D-AA3D-4ABE-B21A-CBF9F0954984}" destId="{4635B6A0-F841-442C-819F-87BDC539E39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5D647-BAFD-4093-B94D-2F9941C0D9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574F7C-F2FD-4511-9988-71B92B1E607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>
          <a:solidFill>
            <a:srgbClr val="FF0000"/>
          </a:solidFill>
        </a:ln>
      </dgm:spPr>
      <dgm:t>
        <a:bodyPr/>
        <a:lstStyle/>
        <a:p>
          <a:r>
            <a:rPr lang="cs-CZ" sz="1800" dirty="0" smtClean="0"/>
            <a:t>deformace kontaktů</a:t>
          </a:r>
          <a:endParaRPr lang="cs-CZ" sz="1800" dirty="0"/>
        </a:p>
      </dgm:t>
    </dgm:pt>
    <dgm:pt modelId="{83718026-0D3A-4048-AE6E-4A7D2C593EA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>
          <a:solidFill>
            <a:srgbClr val="FF0000"/>
          </a:solidFill>
        </a:ln>
      </dgm:spPr>
      <dgm:t>
        <a:bodyPr/>
        <a:lstStyle/>
        <a:p>
          <a:r>
            <a:rPr lang="cs-CZ" sz="1800" b="1" dirty="0" smtClean="0"/>
            <a:t>-</a:t>
          </a:r>
          <a:r>
            <a:rPr lang="cs-CZ" sz="1800" dirty="0" smtClean="0"/>
            <a:t> špatné odebírání kontaktů robotem</a:t>
          </a:r>
          <a:br>
            <a:rPr lang="cs-CZ" sz="1800" dirty="0" smtClean="0"/>
          </a:br>
          <a:r>
            <a:rPr lang="cs-CZ" sz="1800" b="1" dirty="0" smtClean="0"/>
            <a:t>-</a:t>
          </a:r>
          <a:r>
            <a:rPr lang="cs-CZ" sz="1800" dirty="0" smtClean="0"/>
            <a:t> pád kontaktů při manipulaci</a:t>
          </a:r>
          <a:endParaRPr lang="cs-CZ" sz="1800" dirty="0"/>
        </a:p>
      </dgm:t>
    </dgm:pt>
    <dgm:pt modelId="{865153CA-394D-4357-B676-8299ED09A7EA}" type="sibTrans" cxnId="{76318F74-ADCB-47E8-AB9F-98ED1CD53127}">
      <dgm:prSet/>
      <dgm:spPr/>
      <dgm:t>
        <a:bodyPr/>
        <a:lstStyle/>
        <a:p>
          <a:endParaRPr lang="cs-CZ"/>
        </a:p>
      </dgm:t>
    </dgm:pt>
    <dgm:pt modelId="{787CC0AA-933E-4A07-A59F-281E658DA63A}" type="parTrans" cxnId="{76318F74-ADCB-47E8-AB9F-98ED1CD5312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6F27652D-1D11-40D2-B67A-CCC3DEE236D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92B2B">
                <a:tint val="66000"/>
                <a:satMod val="160000"/>
              </a:srgbClr>
            </a:gs>
            <a:gs pos="50000">
              <a:srgbClr val="F92B2B">
                <a:tint val="44500"/>
                <a:satMod val="160000"/>
              </a:srgbClr>
            </a:gs>
            <a:gs pos="100000">
              <a:srgbClr val="F92B2B">
                <a:tint val="23500"/>
                <a:satMod val="160000"/>
              </a:srgbClr>
            </a:gs>
          </a:gsLst>
          <a:lin ang="5400000" scaled="1"/>
          <a:tileRect/>
        </a:gradFill>
        <a:ln w="38100">
          <a:solidFill>
            <a:srgbClr val="FF0000"/>
          </a:solidFill>
        </a:ln>
      </dgm:spPr>
      <dgm:t>
        <a:bodyPr/>
        <a:lstStyle/>
        <a:p>
          <a:r>
            <a:rPr lang="cs-CZ" sz="2400" b="1" dirty="0" smtClean="0"/>
            <a:t>NOK</a:t>
          </a:r>
          <a:r>
            <a:rPr lang="cs-CZ" sz="1400" dirty="0" smtClean="0"/>
            <a:t/>
          </a:r>
          <a:br>
            <a:rPr lang="cs-CZ" sz="1400" dirty="0" smtClean="0"/>
          </a:br>
          <a:r>
            <a:rPr lang="cs-CZ" sz="1800" dirty="0" smtClean="0"/>
            <a:t>- výkyv lůžek</a:t>
          </a:r>
          <a:br>
            <a:rPr lang="cs-CZ" sz="1800" dirty="0" smtClean="0"/>
          </a:br>
          <a:r>
            <a:rPr lang="cs-CZ" sz="1800" dirty="0" smtClean="0"/>
            <a:t>- nestabilní uložení</a:t>
          </a:r>
          <a:endParaRPr lang="cs-CZ" sz="1400" dirty="0"/>
        </a:p>
      </dgm:t>
    </dgm:pt>
    <dgm:pt modelId="{3C1E27B4-00D6-49A3-82D5-93C0B8712F75}" type="sibTrans" cxnId="{817ED07E-5711-472F-A2AB-AB59AB60F29F}">
      <dgm:prSet/>
      <dgm:spPr/>
      <dgm:t>
        <a:bodyPr/>
        <a:lstStyle/>
        <a:p>
          <a:endParaRPr lang="cs-CZ"/>
        </a:p>
      </dgm:t>
    </dgm:pt>
    <dgm:pt modelId="{89BCF476-7F8F-46FF-A8C0-2E6F2E532556}" type="parTrans" cxnId="{817ED07E-5711-472F-A2AB-AB59AB60F29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D0C5CFBE-8415-4B1D-9F93-E0029EE4655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cs-CZ" sz="2000" b="1" dirty="0" smtClean="0"/>
            <a:t>Výměnná lůžka</a:t>
          </a:r>
          <a:endParaRPr lang="cs-CZ" sz="2000" b="1" dirty="0"/>
        </a:p>
      </dgm:t>
    </dgm:pt>
    <dgm:pt modelId="{7EA38B45-B4AF-4386-BB33-452CAD6B34F4}" type="sibTrans" cxnId="{D92A2091-87ED-4B7D-A379-2CF5C216F33F}">
      <dgm:prSet/>
      <dgm:spPr/>
      <dgm:t>
        <a:bodyPr/>
        <a:lstStyle/>
        <a:p>
          <a:endParaRPr lang="cs-CZ"/>
        </a:p>
      </dgm:t>
    </dgm:pt>
    <dgm:pt modelId="{F1ACD557-FC1B-4D68-9EFE-A96BCF3AD154}" type="parTrans" cxnId="{D92A2091-87ED-4B7D-A379-2CF5C216F33F}">
      <dgm:prSet/>
      <dgm:spPr/>
      <dgm:t>
        <a:bodyPr/>
        <a:lstStyle/>
        <a:p>
          <a:endParaRPr lang="cs-CZ"/>
        </a:p>
      </dgm:t>
    </dgm:pt>
    <dgm:pt modelId="{C72744C2-67A8-4B71-94E8-8D936FB7AD9C}" type="sibTrans" cxnId="{5F46C9B7-24DC-478E-AAF2-73FED09CEA22}">
      <dgm:prSet/>
      <dgm:spPr/>
      <dgm:t>
        <a:bodyPr/>
        <a:lstStyle/>
        <a:p>
          <a:endParaRPr lang="cs-CZ"/>
        </a:p>
      </dgm:t>
    </dgm:pt>
    <dgm:pt modelId="{60E231BD-9514-45B2-BDCA-F8F97CF93EE9}" type="parTrans" cxnId="{5F46C9B7-24DC-478E-AAF2-73FED09CEA2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6C7CD875-294D-40BD-944B-2BA1DD409BA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>
          <a:solidFill>
            <a:srgbClr val="FF0000"/>
          </a:solidFill>
        </a:ln>
      </dgm:spPr>
      <dgm:t>
        <a:bodyPr/>
        <a:lstStyle/>
        <a:p>
          <a:r>
            <a:rPr lang="cs-CZ" sz="1800" dirty="0" smtClean="0"/>
            <a:t/>
          </a:r>
          <a:br>
            <a:rPr lang="cs-CZ" sz="1800" dirty="0" smtClean="0"/>
          </a:br>
          <a:r>
            <a:rPr lang="cs-CZ" sz="1800" dirty="0" smtClean="0"/>
            <a:t>vznik prostojů</a:t>
          </a:r>
          <a:br>
            <a:rPr lang="cs-CZ" sz="1800" dirty="0" smtClean="0"/>
          </a:br>
          <a:endParaRPr lang="cs-CZ" sz="1800" dirty="0"/>
        </a:p>
      </dgm:t>
    </dgm:pt>
    <dgm:pt modelId="{BFAEB3D9-360B-45D7-B349-FBCDAD35EC7D}" type="parTrans" cxnId="{C36CCF7B-6753-442B-ACB9-6606BC553F6A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F681973F-2461-40E7-9AE1-1B005C9D95AA}" type="sibTrans" cxnId="{C36CCF7B-6753-442B-ACB9-6606BC553F6A}">
      <dgm:prSet/>
      <dgm:spPr/>
      <dgm:t>
        <a:bodyPr/>
        <a:lstStyle/>
        <a:p>
          <a:endParaRPr lang="cs-CZ"/>
        </a:p>
      </dgm:t>
    </dgm:pt>
    <dgm:pt modelId="{3DF5A270-0B0F-4FAE-B9AD-1F24953150F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>
          <a:solidFill>
            <a:srgbClr val="FF0000"/>
          </a:solidFill>
        </a:ln>
      </dgm:spPr>
      <dgm:t>
        <a:bodyPr/>
        <a:lstStyle/>
        <a:p>
          <a:r>
            <a:rPr lang="cs-CZ" sz="1800" dirty="0" smtClean="0"/>
            <a:t>zastavování výrobního procesu</a:t>
          </a:r>
          <a:endParaRPr lang="cs-CZ" sz="1800" dirty="0"/>
        </a:p>
      </dgm:t>
    </dgm:pt>
    <dgm:pt modelId="{E32F0509-9980-4E15-B2D9-D9C60B9578F7}" type="parTrans" cxnId="{352734AE-48AB-47F3-9ECC-C74685A5A933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7C997430-80B1-4464-AB43-D9AC2A6E7652}" type="sibTrans" cxnId="{352734AE-48AB-47F3-9ECC-C74685A5A933}">
      <dgm:prSet/>
      <dgm:spPr/>
      <dgm:t>
        <a:bodyPr/>
        <a:lstStyle/>
        <a:p>
          <a:endParaRPr lang="cs-CZ"/>
        </a:p>
      </dgm:t>
    </dgm:pt>
    <dgm:pt modelId="{E9CFDF47-1CDF-49F4-9DBB-0D25A448045D}" type="pres">
      <dgm:prSet presAssocID="{4DA5D647-BAFD-4093-B94D-2F9941C0D9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93E71B-F695-4F98-B5DA-610EBFC87426}" type="pres">
      <dgm:prSet presAssocID="{D0C5CFBE-8415-4B1D-9F93-E0029EE46550}" presName="root1" presStyleCnt="0"/>
      <dgm:spPr/>
    </dgm:pt>
    <dgm:pt modelId="{B23B9DCD-B2C3-43AE-8C7E-51CE37F9CE65}" type="pres">
      <dgm:prSet presAssocID="{D0C5CFBE-8415-4B1D-9F93-E0029EE46550}" presName="LevelOneTextNode" presStyleLbl="node0" presStyleIdx="0" presStyleCnt="1" custScaleX="91847" custScaleY="87826" custLinFactNeighborX="-20209" custLinFactNeighborY="-6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7DA5619-BEAF-47E5-A8AA-DD8D4EE8D4E8}" type="pres">
      <dgm:prSet presAssocID="{D0C5CFBE-8415-4B1D-9F93-E0029EE46550}" presName="level2hierChild" presStyleCnt="0"/>
      <dgm:spPr/>
    </dgm:pt>
    <dgm:pt modelId="{74F55889-180D-49D2-AE04-DBF699C9410D}" type="pres">
      <dgm:prSet presAssocID="{60E231BD-9514-45B2-BDCA-F8F97CF93EE9}" presName="conn2-1" presStyleLbl="parChTrans1D2" presStyleIdx="0" presStyleCnt="1"/>
      <dgm:spPr/>
      <dgm:t>
        <a:bodyPr/>
        <a:lstStyle/>
        <a:p>
          <a:endParaRPr lang="cs-CZ"/>
        </a:p>
      </dgm:t>
    </dgm:pt>
    <dgm:pt modelId="{5E9775EE-B78E-4C1F-B58A-6E26288AFAFB}" type="pres">
      <dgm:prSet presAssocID="{60E231BD-9514-45B2-BDCA-F8F97CF93EE9}" presName="connTx" presStyleLbl="parChTrans1D2" presStyleIdx="0" presStyleCnt="1"/>
      <dgm:spPr/>
      <dgm:t>
        <a:bodyPr/>
        <a:lstStyle/>
        <a:p>
          <a:endParaRPr lang="cs-CZ"/>
        </a:p>
      </dgm:t>
    </dgm:pt>
    <dgm:pt modelId="{DB6E3C43-3C0C-4C69-BB49-83A12F68CD87}" type="pres">
      <dgm:prSet presAssocID="{6F27652D-1D11-40D2-B67A-CCC3DEE236DD}" presName="root2" presStyleCnt="0"/>
      <dgm:spPr/>
    </dgm:pt>
    <dgm:pt modelId="{835AFA14-864A-43EA-A261-F5F66F5CC756}" type="pres">
      <dgm:prSet presAssocID="{6F27652D-1D11-40D2-B67A-CCC3DEE236DD}" presName="LevelTwoTextNode" presStyleLbl="node2" presStyleIdx="0" presStyleCnt="1" custScaleX="147007" custScaleY="128724" custLinFactNeighborX="-20209" custLinFactNeighborY="-6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2B5EB6-B4BD-4814-A64F-7B7FBD3BB05D}" type="pres">
      <dgm:prSet presAssocID="{6F27652D-1D11-40D2-B67A-CCC3DEE236DD}" presName="level3hierChild" presStyleCnt="0"/>
      <dgm:spPr/>
    </dgm:pt>
    <dgm:pt modelId="{410DD26F-EFB0-4902-89A5-43AF9FE20572}" type="pres">
      <dgm:prSet presAssocID="{89BCF476-7F8F-46FF-A8C0-2E6F2E532556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490A98DF-F3F6-4C16-A845-C9A830A1C9F3}" type="pres">
      <dgm:prSet presAssocID="{89BCF476-7F8F-46FF-A8C0-2E6F2E532556}" presName="connTx" presStyleLbl="parChTrans1D3" presStyleIdx="0" presStyleCnt="1"/>
      <dgm:spPr/>
      <dgm:t>
        <a:bodyPr/>
        <a:lstStyle/>
        <a:p>
          <a:endParaRPr lang="cs-CZ"/>
        </a:p>
      </dgm:t>
    </dgm:pt>
    <dgm:pt modelId="{0819A61F-3ABA-4409-B5AD-A017FF2D581D}" type="pres">
      <dgm:prSet presAssocID="{83718026-0D3A-4048-AE6E-4A7D2C593EAF}" presName="root2" presStyleCnt="0"/>
      <dgm:spPr/>
    </dgm:pt>
    <dgm:pt modelId="{077A0DC1-04BE-465E-94DD-2130B071DBB3}" type="pres">
      <dgm:prSet presAssocID="{83718026-0D3A-4048-AE6E-4A7D2C593EAF}" presName="LevelTwoTextNode" presStyleLbl="node3" presStyleIdx="0" presStyleCnt="1" custScaleX="157439" custScaleY="149173" custLinFactNeighborX="-20209" custLinFactNeighborY="-6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D639B0-1B13-42FA-B8CD-77D5159E67B4}" type="pres">
      <dgm:prSet presAssocID="{83718026-0D3A-4048-AE6E-4A7D2C593EAF}" presName="level3hierChild" presStyleCnt="0"/>
      <dgm:spPr/>
    </dgm:pt>
    <dgm:pt modelId="{17D20C3D-7B19-48AE-B33E-09631BDB1B7E}" type="pres">
      <dgm:prSet presAssocID="{787CC0AA-933E-4A07-A59F-281E658DA63A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30395687-C20E-42E3-BA4B-63E04CCD5D20}" type="pres">
      <dgm:prSet presAssocID="{787CC0AA-933E-4A07-A59F-281E658DA63A}" presName="connTx" presStyleLbl="parChTrans1D4" presStyleIdx="0" presStyleCnt="3"/>
      <dgm:spPr/>
      <dgm:t>
        <a:bodyPr/>
        <a:lstStyle/>
        <a:p>
          <a:endParaRPr lang="cs-CZ"/>
        </a:p>
      </dgm:t>
    </dgm:pt>
    <dgm:pt modelId="{ED716BB6-EB8B-4E0B-8DEC-10C8CC76A7C2}" type="pres">
      <dgm:prSet presAssocID="{BB574F7C-F2FD-4511-9988-71B92B1E607C}" presName="root2" presStyleCnt="0"/>
      <dgm:spPr/>
    </dgm:pt>
    <dgm:pt modelId="{AB29DFA4-789D-47CD-A878-09DFB125A273}" type="pres">
      <dgm:prSet presAssocID="{BB574F7C-F2FD-4511-9988-71B92B1E607C}" presName="LevelTwoTextNode" presStyleLbl="node4" presStyleIdx="0" presStyleCnt="3" custScaleX="128207" custScaleY="74376" custLinFactNeighborX="-20209" custLinFactNeighborY="-6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2D231E-758A-4191-A4A6-FEB0A356BBB8}" type="pres">
      <dgm:prSet presAssocID="{BB574F7C-F2FD-4511-9988-71B92B1E607C}" presName="level3hierChild" presStyleCnt="0"/>
      <dgm:spPr/>
    </dgm:pt>
    <dgm:pt modelId="{2D7B5BEA-CF7D-4577-B175-E6C778A6DDC5}" type="pres">
      <dgm:prSet presAssocID="{BFAEB3D9-360B-45D7-B349-FBCDAD35EC7D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54481BC7-EF8D-4253-80B2-59B1DB093321}" type="pres">
      <dgm:prSet presAssocID="{BFAEB3D9-360B-45D7-B349-FBCDAD35EC7D}" presName="connTx" presStyleLbl="parChTrans1D4" presStyleIdx="1" presStyleCnt="3"/>
      <dgm:spPr/>
      <dgm:t>
        <a:bodyPr/>
        <a:lstStyle/>
        <a:p>
          <a:endParaRPr lang="cs-CZ"/>
        </a:p>
      </dgm:t>
    </dgm:pt>
    <dgm:pt modelId="{5C52DF98-4A68-4DF4-B09F-25F4D6E93A05}" type="pres">
      <dgm:prSet presAssocID="{6C7CD875-294D-40BD-944B-2BA1DD409BA5}" presName="root2" presStyleCnt="0"/>
      <dgm:spPr/>
    </dgm:pt>
    <dgm:pt modelId="{6B18E945-C5E4-4862-85FC-E37D93021F2D}" type="pres">
      <dgm:prSet presAssocID="{6C7CD875-294D-40BD-944B-2BA1DD409BA5}" presName="LevelTwoTextNode" presStyleLbl="node4" presStyleIdx="1" presStyleCnt="3" custScaleX="130822" custScaleY="50558" custLinFactNeighborX="-20209" custLinFactNeighborY="-6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2FDAD2A-E04A-4FB2-B3E0-FA975B02A645}" type="pres">
      <dgm:prSet presAssocID="{6C7CD875-294D-40BD-944B-2BA1DD409BA5}" presName="level3hierChild" presStyleCnt="0"/>
      <dgm:spPr/>
    </dgm:pt>
    <dgm:pt modelId="{9B113DB7-3617-46C6-85C7-83BCA3F6F83A}" type="pres">
      <dgm:prSet presAssocID="{E32F0509-9980-4E15-B2D9-D9C60B9578F7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BF06032B-5848-42DC-BF02-0835A1604892}" type="pres">
      <dgm:prSet presAssocID="{E32F0509-9980-4E15-B2D9-D9C60B9578F7}" presName="connTx" presStyleLbl="parChTrans1D4" presStyleIdx="2" presStyleCnt="3"/>
      <dgm:spPr/>
      <dgm:t>
        <a:bodyPr/>
        <a:lstStyle/>
        <a:p>
          <a:endParaRPr lang="cs-CZ"/>
        </a:p>
      </dgm:t>
    </dgm:pt>
    <dgm:pt modelId="{6DA76F23-4608-4497-B750-3E45BA0C9399}" type="pres">
      <dgm:prSet presAssocID="{3DF5A270-0B0F-4FAE-B9AD-1F24953150FC}" presName="root2" presStyleCnt="0"/>
      <dgm:spPr/>
    </dgm:pt>
    <dgm:pt modelId="{E110ADF1-CBA5-4294-A048-DABAF19E1A59}" type="pres">
      <dgm:prSet presAssocID="{3DF5A270-0B0F-4FAE-B9AD-1F24953150FC}" presName="LevelTwoTextNode" presStyleLbl="node4" presStyleIdx="2" presStyleCnt="3" custScaleX="131446" custScaleY="69617" custLinFactNeighborX="-20209" custLinFactNeighborY="-6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93255CE-D338-4C42-9F74-24397AC731E4}" type="pres">
      <dgm:prSet presAssocID="{3DF5A270-0B0F-4FAE-B9AD-1F24953150FC}" presName="level3hierChild" presStyleCnt="0"/>
      <dgm:spPr/>
    </dgm:pt>
  </dgm:ptLst>
  <dgm:cxnLst>
    <dgm:cxn modelId="{A08D08CE-DA82-4F43-ABE1-07CF3D6677C6}" type="presOf" srcId="{787CC0AA-933E-4A07-A59F-281E658DA63A}" destId="{17D20C3D-7B19-48AE-B33E-09631BDB1B7E}" srcOrd="0" destOrd="0" presId="urn:microsoft.com/office/officeart/2005/8/layout/hierarchy2"/>
    <dgm:cxn modelId="{8E495EB6-360A-490A-A110-A6261578C71E}" type="presOf" srcId="{60E231BD-9514-45B2-BDCA-F8F97CF93EE9}" destId="{74F55889-180D-49D2-AE04-DBF699C9410D}" srcOrd="0" destOrd="0" presId="urn:microsoft.com/office/officeart/2005/8/layout/hierarchy2"/>
    <dgm:cxn modelId="{F8AADEF8-255B-4199-9B28-272AB93F73B2}" type="presOf" srcId="{787CC0AA-933E-4A07-A59F-281E658DA63A}" destId="{30395687-C20E-42E3-BA4B-63E04CCD5D20}" srcOrd="1" destOrd="0" presId="urn:microsoft.com/office/officeart/2005/8/layout/hierarchy2"/>
    <dgm:cxn modelId="{C36CCF7B-6753-442B-ACB9-6606BC553F6A}" srcId="{83718026-0D3A-4048-AE6E-4A7D2C593EAF}" destId="{6C7CD875-294D-40BD-944B-2BA1DD409BA5}" srcOrd="1" destOrd="0" parTransId="{BFAEB3D9-360B-45D7-B349-FBCDAD35EC7D}" sibTransId="{F681973F-2461-40E7-9AE1-1B005C9D95AA}"/>
    <dgm:cxn modelId="{5F46C9B7-24DC-478E-AAF2-73FED09CEA22}" srcId="{D0C5CFBE-8415-4B1D-9F93-E0029EE46550}" destId="{6F27652D-1D11-40D2-B67A-CCC3DEE236DD}" srcOrd="0" destOrd="0" parTransId="{60E231BD-9514-45B2-BDCA-F8F97CF93EE9}" sibTransId="{C72744C2-67A8-4B71-94E8-8D936FB7AD9C}"/>
    <dgm:cxn modelId="{CEC42BD9-0AB3-46BC-9B1B-A534437096BB}" type="presOf" srcId="{D0C5CFBE-8415-4B1D-9F93-E0029EE46550}" destId="{B23B9DCD-B2C3-43AE-8C7E-51CE37F9CE65}" srcOrd="0" destOrd="0" presId="urn:microsoft.com/office/officeart/2005/8/layout/hierarchy2"/>
    <dgm:cxn modelId="{CE1BE28E-A570-4648-8009-7BF2C00151BC}" type="presOf" srcId="{BB574F7C-F2FD-4511-9988-71B92B1E607C}" destId="{AB29DFA4-789D-47CD-A878-09DFB125A273}" srcOrd="0" destOrd="0" presId="urn:microsoft.com/office/officeart/2005/8/layout/hierarchy2"/>
    <dgm:cxn modelId="{4975539B-94D5-420E-B0EA-4E4AC7C37258}" type="presOf" srcId="{4DA5D647-BAFD-4093-B94D-2F9941C0D9EE}" destId="{E9CFDF47-1CDF-49F4-9DBB-0D25A448045D}" srcOrd="0" destOrd="0" presId="urn:microsoft.com/office/officeart/2005/8/layout/hierarchy2"/>
    <dgm:cxn modelId="{9C5A6EC3-07AC-4BF6-A7FA-BB175614CBC4}" type="presOf" srcId="{83718026-0D3A-4048-AE6E-4A7D2C593EAF}" destId="{077A0DC1-04BE-465E-94DD-2130B071DBB3}" srcOrd="0" destOrd="0" presId="urn:microsoft.com/office/officeart/2005/8/layout/hierarchy2"/>
    <dgm:cxn modelId="{DD0BC2AC-49F8-4631-A569-C0FC18BE41BE}" type="presOf" srcId="{60E231BD-9514-45B2-BDCA-F8F97CF93EE9}" destId="{5E9775EE-B78E-4C1F-B58A-6E26288AFAFB}" srcOrd="1" destOrd="0" presId="urn:microsoft.com/office/officeart/2005/8/layout/hierarchy2"/>
    <dgm:cxn modelId="{817ED07E-5711-472F-A2AB-AB59AB60F29F}" srcId="{6F27652D-1D11-40D2-B67A-CCC3DEE236DD}" destId="{83718026-0D3A-4048-AE6E-4A7D2C593EAF}" srcOrd="0" destOrd="0" parTransId="{89BCF476-7F8F-46FF-A8C0-2E6F2E532556}" sibTransId="{3C1E27B4-00D6-49A3-82D5-93C0B8712F75}"/>
    <dgm:cxn modelId="{352734AE-48AB-47F3-9ECC-C74685A5A933}" srcId="{83718026-0D3A-4048-AE6E-4A7D2C593EAF}" destId="{3DF5A270-0B0F-4FAE-B9AD-1F24953150FC}" srcOrd="2" destOrd="0" parTransId="{E32F0509-9980-4E15-B2D9-D9C60B9578F7}" sibTransId="{7C997430-80B1-4464-AB43-D9AC2A6E7652}"/>
    <dgm:cxn modelId="{496AEB34-8ECC-4CF1-B844-0741D42EC3A5}" type="presOf" srcId="{6F27652D-1D11-40D2-B67A-CCC3DEE236DD}" destId="{835AFA14-864A-43EA-A261-F5F66F5CC756}" srcOrd="0" destOrd="0" presId="urn:microsoft.com/office/officeart/2005/8/layout/hierarchy2"/>
    <dgm:cxn modelId="{ED61DF2A-9201-47A6-AF08-88DD02F36F58}" type="presOf" srcId="{6C7CD875-294D-40BD-944B-2BA1DD409BA5}" destId="{6B18E945-C5E4-4862-85FC-E37D93021F2D}" srcOrd="0" destOrd="0" presId="urn:microsoft.com/office/officeart/2005/8/layout/hierarchy2"/>
    <dgm:cxn modelId="{19D06AD5-C135-4802-8D20-040131C73611}" type="presOf" srcId="{89BCF476-7F8F-46FF-A8C0-2E6F2E532556}" destId="{410DD26F-EFB0-4902-89A5-43AF9FE20572}" srcOrd="0" destOrd="0" presId="urn:microsoft.com/office/officeart/2005/8/layout/hierarchy2"/>
    <dgm:cxn modelId="{76318F74-ADCB-47E8-AB9F-98ED1CD53127}" srcId="{83718026-0D3A-4048-AE6E-4A7D2C593EAF}" destId="{BB574F7C-F2FD-4511-9988-71B92B1E607C}" srcOrd="0" destOrd="0" parTransId="{787CC0AA-933E-4A07-A59F-281E658DA63A}" sibTransId="{865153CA-394D-4357-B676-8299ED09A7EA}"/>
    <dgm:cxn modelId="{F311BB73-1361-4557-ACB8-3A2EE7D3E19F}" type="presOf" srcId="{3DF5A270-0B0F-4FAE-B9AD-1F24953150FC}" destId="{E110ADF1-CBA5-4294-A048-DABAF19E1A59}" srcOrd="0" destOrd="0" presId="urn:microsoft.com/office/officeart/2005/8/layout/hierarchy2"/>
    <dgm:cxn modelId="{866E4BF0-9FB5-4C0F-AD9D-59EB9CA7AA76}" type="presOf" srcId="{BFAEB3D9-360B-45D7-B349-FBCDAD35EC7D}" destId="{2D7B5BEA-CF7D-4577-B175-E6C778A6DDC5}" srcOrd="0" destOrd="0" presId="urn:microsoft.com/office/officeart/2005/8/layout/hierarchy2"/>
    <dgm:cxn modelId="{D92A2091-87ED-4B7D-A379-2CF5C216F33F}" srcId="{4DA5D647-BAFD-4093-B94D-2F9941C0D9EE}" destId="{D0C5CFBE-8415-4B1D-9F93-E0029EE46550}" srcOrd="0" destOrd="0" parTransId="{F1ACD557-FC1B-4D68-9EFE-A96BCF3AD154}" sibTransId="{7EA38B45-B4AF-4386-BB33-452CAD6B34F4}"/>
    <dgm:cxn modelId="{6CD8F884-6F41-480B-8B0E-72EDF2365CCC}" type="presOf" srcId="{89BCF476-7F8F-46FF-A8C0-2E6F2E532556}" destId="{490A98DF-F3F6-4C16-A845-C9A830A1C9F3}" srcOrd="1" destOrd="0" presId="urn:microsoft.com/office/officeart/2005/8/layout/hierarchy2"/>
    <dgm:cxn modelId="{E3B6E52A-77B1-4355-AD32-164A3882DBC1}" type="presOf" srcId="{E32F0509-9980-4E15-B2D9-D9C60B9578F7}" destId="{9B113DB7-3617-46C6-85C7-83BCA3F6F83A}" srcOrd="0" destOrd="0" presId="urn:microsoft.com/office/officeart/2005/8/layout/hierarchy2"/>
    <dgm:cxn modelId="{D3F471BD-2E14-4FA1-8AE7-C3FB498E3851}" type="presOf" srcId="{E32F0509-9980-4E15-B2D9-D9C60B9578F7}" destId="{BF06032B-5848-42DC-BF02-0835A1604892}" srcOrd="1" destOrd="0" presId="urn:microsoft.com/office/officeart/2005/8/layout/hierarchy2"/>
    <dgm:cxn modelId="{549DAFC8-D491-4975-A051-5525C2FD8B28}" type="presOf" srcId="{BFAEB3D9-360B-45D7-B349-FBCDAD35EC7D}" destId="{54481BC7-EF8D-4253-80B2-59B1DB093321}" srcOrd="1" destOrd="0" presId="urn:microsoft.com/office/officeart/2005/8/layout/hierarchy2"/>
    <dgm:cxn modelId="{74DF42F9-469F-48DA-A049-64A321013FAC}" type="presParOf" srcId="{E9CFDF47-1CDF-49F4-9DBB-0D25A448045D}" destId="{1F93E71B-F695-4F98-B5DA-610EBFC87426}" srcOrd="0" destOrd="0" presId="urn:microsoft.com/office/officeart/2005/8/layout/hierarchy2"/>
    <dgm:cxn modelId="{D1833703-9750-433F-A3E4-104325D84407}" type="presParOf" srcId="{1F93E71B-F695-4F98-B5DA-610EBFC87426}" destId="{B23B9DCD-B2C3-43AE-8C7E-51CE37F9CE65}" srcOrd="0" destOrd="0" presId="urn:microsoft.com/office/officeart/2005/8/layout/hierarchy2"/>
    <dgm:cxn modelId="{2C9500FB-D8A0-435C-B12F-E6D571C16FB8}" type="presParOf" srcId="{1F93E71B-F695-4F98-B5DA-610EBFC87426}" destId="{27DA5619-BEAF-47E5-A8AA-DD8D4EE8D4E8}" srcOrd="1" destOrd="0" presId="urn:microsoft.com/office/officeart/2005/8/layout/hierarchy2"/>
    <dgm:cxn modelId="{AE3FE92A-9ED3-4185-94F0-D115ACCEC8EA}" type="presParOf" srcId="{27DA5619-BEAF-47E5-A8AA-DD8D4EE8D4E8}" destId="{74F55889-180D-49D2-AE04-DBF699C9410D}" srcOrd="0" destOrd="0" presId="urn:microsoft.com/office/officeart/2005/8/layout/hierarchy2"/>
    <dgm:cxn modelId="{EB22CF34-2F4A-4026-9FC0-E68CE4E1AE46}" type="presParOf" srcId="{74F55889-180D-49D2-AE04-DBF699C9410D}" destId="{5E9775EE-B78E-4C1F-B58A-6E26288AFAFB}" srcOrd="0" destOrd="0" presId="urn:microsoft.com/office/officeart/2005/8/layout/hierarchy2"/>
    <dgm:cxn modelId="{74FE6C2D-E823-4D81-BA44-CCCD192BB93D}" type="presParOf" srcId="{27DA5619-BEAF-47E5-A8AA-DD8D4EE8D4E8}" destId="{DB6E3C43-3C0C-4C69-BB49-83A12F68CD87}" srcOrd="1" destOrd="0" presId="urn:microsoft.com/office/officeart/2005/8/layout/hierarchy2"/>
    <dgm:cxn modelId="{23DA000E-0F0E-498C-A147-F2D4FD0219C7}" type="presParOf" srcId="{DB6E3C43-3C0C-4C69-BB49-83A12F68CD87}" destId="{835AFA14-864A-43EA-A261-F5F66F5CC756}" srcOrd="0" destOrd="0" presId="urn:microsoft.com/office/officeart/2005/8/layout/hierarchy2"/>
    <dgm:cxn modelId="{1D9C8971-7CDD-47F3-8AD3-9798E5AC0D9F}" type="presParOf" srcId="{DB6E3C43-3C0C-4C69-BB49-83A12F68CD87}" destId="{542B5EB6-B4BD-4814-A64F-7B7FBD3BB05D}" srcOrd="1" destOrd="0" presId="urn:microsoft.com/office/officeart/2005/8/layout/hierarchy2"/>
    <dgm:cxn modelId="{5D6DD372-00D5-4698-AEBD-EF9482E9E092}" type="presParOf" srcId="{542B5EB6-B4BD-4814-A64F-7B7FBD3BB05D}" destId="{410DD26F-EFB0-4902-89A5-43AF9FE20572}" srcOrd="0" destOrd="0" presId="urn:microsoft.com/office/officeart/2005/8/layout/hierarchy2"/>
    <dgm:cxn modelId="{EF87B334-BBF9-4FFE-8BA9-2C7A731B160C}" type="presParOf" srcId="{410DD26F-EFB0-4902-89A5-43AF9FE20572}" destId="{490A98DF-F3F6-4C16-A845-C9A830A1C9F3}" srcOrd="0" destOrd="0" presId="urn:microsoft.com/office/officeart/2005/8/layout/hierarchy2"/>
    <dgm:cxn modelId="{ED9EF501-B849-45CB-882D-F80A61FC0FEC}" type="presParOf" srcId="{542B5EB6-B4BD-4814-A64F-7B7FBD3BB05D}" destId="{0819A61F-3ABA-4409-B5AD-A017FF2D581D}" srcOrd="1" destOrd="0" presId="urn:microsoft.com/office/officeart/2005/8/layout/hierarchy2"/>
    <dgm:cxn modelId="{AD9335F6-CC3A-43A0-BD6C-89FEE127864C}" type="presParOf" srcId="{0819A61F-3ABA-4409-B5AD-A017FF2D581D}" destId="{077A0DC1-04BE-465E-94DD-2130B071DBB3}" srcOrd="0" destOrd="0" presId="urn:microsoft.com/office/officeart/2005/8/layout/hierarchy2"/>
    <dgm:cxn modelId="{F9C2A6D5-8420-4AE0-B651-76D4198865A3}" type="presParOf" srcId="{0819A61F-3ABA-4409-B5AD-A017FF2D581D}" destId="{59D639B0-1B13-42FA-B8CD-77D5159E67B4}" srcOrd="1" destOrd="0" presId="urn:microsoft.com/office/officeart/2005/8/layout/hierarchy2"/>
    <dgm:cxn modelId="{788961F0-7DB3-451E-8D2E-FF92CE0CEEFC}" type="presParOf" srcId="{59D639B0-1B13-42FA-B8CD-77D5159E67B4}" destId="{17D20C3D-7B19-48AE-B33E-09631BDB1B7E}" srcOrd="0" destOrd="0" presId="urn:microsoft.com/office/officeart/2005/8/layout/hierarchy2"/>
    <dgm:cxn modelId="{C8C3A8D7-F494-4A42-89F4-72FE71D64688}" type="presParOf" srcId="{17D20C3D-7B19-48AE-B33E-09631BDB1B7E}" destId="{30395687-C20E-42E3-BA4B-63E04CCD5D20}" srcOrd="0" destOrd="0" presId="urn:microsoft.com/office/officeart/2005/8/layout/hierarchy2"/>
    <dgm:cxn modelId="{3CE5ECBE-ABCF-486E-A034-8AF503EC39EB}" type="presParOf" srcId="{59D639B0-1B13-42FA-B8CD-77D5159E67B4}" destId="{ED716BB6-EB8B-4E0B-8DEC-10C8CC76A7C2}" srcOrd="1" destOrd="0" presId="urn:microsoft.com/office/officeart/2005/8/layout/hierarchy2"/>
    <dgm:cxn modelId="{D5919A42-74EC-423B-97D2-8ED8C21CC9A1}" type="presParOf" srcId="{ED716BB6-EB8B-4E0B-8DEC-10C8CC76A7C2}" destId="{AB29DFA4-789D-47CD-A878-09DFB125A273}" srcOrd="0" destOrd="0" presId="urn:microsoft.com/office/officeart/2005/8/layout/hierarchy2"/>
    <dgm:cxn modelId="{77447AD0-C840-4D5D-BE42-1771CDA5D395}" type="presParOf" srcId="{ED716BB6-EB8B-4E0B-8DEC-10C8CC76A7C2}" destId="{E02D231E-758A-4191-A4A6-FEB0A356BBB8}" srcOrd="1" destOrd="0" presId="urn:microsoft.com/office/officeart/2005/8/layout/hierarchy2"/>
    <dgm:cxn modelId="{46C7C293-0BCB-48F7-BE86-5FB39B0C1CA6}" type="presParOf" srcId="{59D639B0-1B13-42FA-B8CD-77D5159E67B4}" destId="{2D7B5BEA-CF7D-4577-B175-E6C778A6DDC5}" srcOrd="2" destOrd="0" presId="urn:microsoft.com/office/officeart/2005/8/layout/hierarchy2"/>
    <dgm:cxn modelId="{7E6C9E70-671A-4B7B-B115-B56F58A3A72C}" type="presParOf" srcId="{2D7B5BEA-CF7D-4577-B175-E6C778A6DDC5}" destId="{54481BC7-EF8D-4253-80B2-59B1DB093321}" srcOrd="0" destOrd="0" presId="urn:microsoft.com/office/officeart/2005/8/layout/hierarchy2"/>
    <dgm:cxn modelId="{34222032-D7BB-484E-BD6C-248A048FD30B}" type="presParOf" srcId="{59D639B0-1B13-42FA-B8CD-77D5159E67B4}" destId="{5C52DF98-4A68-4DF4-B09F-25F4D6E93A05}" srcOrd="3" destOrd="0" presId="urn:microsoft.com/office/officeart/2005/8/layout/hierarchy2"/>
    <dgm:cxn modelId="{708FC69A-2FB9-4245-87AA-90C2D121428A}" type="presParOf" srcId="{5C52DF98-4A68-4DF4-B09F-25F4D6E93A05}" destId="{6B18E945-C5E4-4862-85FC-E37D93021F2D}" srcOrd="0" destOrd="0" presId="urn:microsoft.com/office/officeart/2005/8/layout/hierarchy2"/>
    <dgm:cxn modelId="{C14A8678-ACB3-41AF-A3EA-956585EAFF18}" type="presParOf" srcId="{5C52DF98-4A68-4DF4-B09F-25F4D6E93A05}" destId="{D2FDAD2A-E04A-4FB2-B3E0-FA975B02A645}" srcOrd="1" destOrd="0" presId="urn:microsoft.com/office/officeart/2005/8/layout/hierarchy2"/>
    <dgm:cxn modelId="{417A8C11-BA18-41BF-B969-D9C24328A046}" type="presParOf" srcId="{59D639B0-1B13-42FA-B8CD-77D5159E67B4}" destId="{9B113DB7-3617-46C6-85C7-83BCA3F6F83A}" srcOrd="4" destOrd="0" presId="urn:microsoft.com/office/officeart/2005/8/layout/hierarchy2"/>
    <dgm:cxn modelId="{6132D54E-2AFC-44AC-B3E5-9BE6AA6B83E5}" type="presParOf" srcId="{9B113DB7-3617-46C6-85C7-83BCA3F6F83A}" destId="{BF06032B-5848-42DC-BF02-0835A1604892}" srcOrd="0" destOrd="0" presId="urn:microsoft.com/office/officeart/2005/8/layout/hierarchy2"/>
    <dgm:cxn modelId="{397ADFCD-865B-4801-BC04-99BEC37B9EA0}" type="presParOf" srcId="{59D639B0-1B13-42FA-B8CD-77D5159E67B4}" destId="{6DA76F23-4608-4497-B750-3E45BA0C9399}" srcOrd="5" destOrd="0" presId="urn:microsoft.com/office/officeart/2005/8/layout/hierarchy2"/>
    <dgm:cxn modelId="{84ACBE74-3F68-40E6-B2B3-0863F3366C78}" type="presParOf" srcId="{6DA76F23-4608-4497-B750-3E45BA0C9399}" destId="{E110ADF1-CBA5-4294-A048-DABAF19E1A59}" srcOrd="0" destOrd="0" presId="urn:microsoft.com/office/officeart/2005/8/layout/hierarchy2"/>
    <dgm:cxn modelId="{90F9BA7B-D069-4056-8BD0-E43FCEEEAF37}" type="presParOf" srcId="{6DA76F23-4608-4497-B750-3E45BA0C9399}" destId="{993255CE-D338-4C42-9F74-24397AC731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35C434-B9AF-4CC3-A409-A0AF3147BD1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DEA588C-0264-44FD-AB4B-AA764039727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/>
            <a:t>Pevná lůžka</a:t>
          </a:r>
          <a:endParaRPr lang="cs-CZ" sz="2000" b="1" dirty="0"/>
        </a:p>
      </dgm:t>
    </dgm:pt>
    <dgm:pt modelId="{5D305AED-D388-4AEF-A0BB-F6940F6EC61C}" type="parTrans" cxnId="{16C3BFC8-8C2A-4E7D-A1F6-DA1945429486}">
      <dgm:prSet/>
      <dgm:spPr/>
      <dgm:t>
        <a:bodyPr/>
        <a:lstStyle/>
        <a:p>
          <a:endParaRPr lang="cs-CZ"/>
        </a:p>
      </dgm:t>
    </dgm:pt>
    <dgm:pt modelId="{D3CFB207-FB46-41B9-A348-BFD97EEF02C3}" type="sibTrans" cxnId="{16C3BFC8-8C2A-4E7D-A1F6-DA1945429486}">
      <dgm:prSet/>
      <dgm:spPr/>
      <dgm:t>
        <a:bodyPr/>
        <a:lstStyle/>
        <a:p>
          <a:endParaRPr lang="cs-CZ"/>
        </a:p>
      </dgm:t>
    </dgm:pt>
    <dgm:pt modelId="{796294AE-D80E-40E3-B379-71F6F2B5749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rgbClr val="00B050"/>
          </a:solidFill>
        </a:ln>
      </dgm:spPr>
      <dgm:t>
        <a:bodyPr/>
        <a:lstStyle/>
        <a:p>
          <a:r>
            <a:rPr lang="cs-CZ" sz="2000" b="1" dirty="0" smtClean="0"/>
            <a:t>OK</a:t>
          </a:r>
          <a:endParaRPr lang="cs-CZ" sz="2400" b="1" dirty="0"/>
        </a:p>
      </dgm:t>
    </dgm:pt>
    <dgm:pt modelId="{BE512F05-8602-4982-9359-F1FED41F30A7}" type="parTrans" cxnId="{3121B513-A7D1-42BA-9CDE-4E6ECA32714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cs-CZ" sz="200"/>
        </a:p>
      </dgm:t>
    </dgm:pt>
    <dgm:pt modelId="{25EDC901-6E4E-4CED-B305-67281D46B05D}" type="sibTrans" cxnId="{3121B513-A7D1-42BA-9CDE-4E6ECA327146}">
      <dgm:prSet/>
      <dgm:spPr/>
      <dgm:t>
        <a:bodyPr/>
        <a:lstStyle/>
        <a:p>
          <a:endParaRPr lang="cs-CZ"/>
        </a:p>
      </dgm:t>
    </dgm:pt>
    <dgm:pt modelId="{9E25D8B5-7E1F-4FAE-9B27-6366F05AF6B5}" type="pres">
      <dgm:prSet presAssocID="{0435C434-B9AF-4CC3-A409-A0AF3147BD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6BCE11-143B-453A-8719-EAF9771F543A}" type="pres">
      <dgm:prSet presAssocID="{FDEA588C-0264-44FD-AB4B-AA7640397270}" presName="root1" presStyleCnt="0"/>
      <dgm:spPr/>
    </dgm:pt>
    <dgm:pt modelId="{BBE7430D-A0BC-4BA1-AD85-9C7F8B0E7A8C}" type="pres">
      <dgm:prSet presAssocID="{FDEA588C-0264-44FD-AB4B-AA7640397270}" presName="LevelOneTextNode" presStyleLbl="node0" presStyleIdx="0" presStyleCnt="1" custScaleX="55652" custScaleY="314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782D73-A8C9-4769-834C-15EF5E97190D}" type="pres">
      <dgm:prSet presAssocID="{FDEA588C-0264-44FD-AB4B-AA7640397270}" presName="level2hierChild" presStyleCnt="0"/>
      <dgm:spPr/>
    </dgm:pt>
    <dgm:pt modelId="{D23F220E-FC4F-4F8E-A656-B8B35CB9B0A5}" type="pres">
      <dgm:prSet presAssocID="{BE512F05-8602-4982-9359-F1FED41F30A7}" presName="conn2-1" presStyleLbl="parChTrans1D2" presStyleIdx="0" presStyleCnt="1"/>
      <dgm:spPr/>
      <dgm:t>
        <a:bodyPr/>
        <a:lstStyle/>
        <a:p>
          <a:endParaRPr lang="cs-CZ"/>
        </a:p>
      </dgm:t>
    </dgm:pt>
    <dgm:pt modelId="{B887FF84-E845-4B2C-8097-93571047ADC0}" type="pres">
      <dgm:prSet presAssocID="{BE512F05-8602-4982-9359-F1FED41F30A7}" presName="connTx" presStyleLbl="parChTrans1D2" presStyleIdx="0" presStyleCnt="1"/>
      <dgm:spPr/>
      <dgm:t>
        <a:bodyPr/>
        <a:lstStyle/>
        <a:p>
          <a:endParaRPr lang="cs-CZ"/>
        </a:p>
      </dgm:t>
    </dgm:pt>
    <dgm:pt modelId="{AA66DF86-0C44-49D0-BC06-4C4932462824}" type="pres">
      <dgm:prSet presAssocID="{796294AE-D80E-40E3-B379-71F6F2B57497}" presName="root2" presStyleCnt="0"/>
      <dgm:spPr/>
    </dgm:pt>
    <dgm:pt modelId="{483C0B82-6A8E-4D8D-BDE9-57B3265162B5}" type="pres">
      <dgm:prSet presAssocID="{796294AE-D80E-40E3-B379-71F6F2B57497}" presName="LevelTwoTextNode" presStyleLbl="node2" presStyleIdx="0" presStyleCnt="1" custScaleX="55652" custScaleY="314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BAE673B-A119-4FDF-A65C-B2FDE9A557D6}" type="pres">
      <dgm:prSet presAssocID="{796294AE-D80E-40E3-B379-71F6F2B57497}" presName="level3hierChild" presStyleCnt="0"/>
      <dgm:spPr/>
    </dgm:pt>
  </dgm:ptLst>
  <dgm:cxnLst>
    <dgm:cxn modelId="{FB837F52-F80D-4917-84C8-C4DFD7028813}" type="presOf" srcId="{FDEA588C-0264-44FD-AB4B-AA7640397270}" destId="{BBE7430D-A0BC-4BA1-AD85-9C7F8B0E7A8C}" srcOrd="0" destOrd="0" presId="urn:microsoft.com/office/officeart/2005/8/layout/hierarchy2"/>
    <dgm:cxn modelId="{BF816253-71AF-4182-8652-9992CD55B347}" type="presOf" srcId="{0435C434-B9AF-4CC3-A409-A0AF3147BD17}" destId="{9E25D8B5-7E1F-4FAE-9B27-6366F05AF6B5}" srcOrd="0" destOrd="0" presId="urn:microsoft.com/office/officeart/2005/8/layout/hierarchy2"/>
    <dgm:cxn modelId="{EA652EA2-2480-4F0F-BFAC-4CC53A5E7E27}" type="presOf" srcId="{BE512F05-8602-4982-9359-F1FED41F30A7}" destId="{B887FF84-E845-4B2C-8097-93571047ADC0}" srcOrd="1" destOrd="0" presId="urn:microsoft.com/office/officeart/2005/8/layout/hierarchy2"/>
    <dgm:cxn modelId="{FCC5602D-D36B-4AC6-9D79-EB7223573AD6}" type="presOf" srcId="{796294AE-D80E-40E3-B379-71F6F2B57497}" destId="{483C0B82-6A8E-4D8D-BDE9-57B3265162B5}" srcOrd="0" destOrd="0" presId="urn:microsoft.com/office/officeart/2005/8/layout/hierarchy2"/>
    <dgm:cxn modelId="{16C3BFC8-8C2A-4E7D-A1F6-DA1945429486}" srcId="{0435C434-B9AF-4CC3-A409-A0AF3147BD17}" destId="{FDEA588C-0264-44FD-AB4B-AA7640397270}" srcOrd="0" destOrd="0" parTransId="{5D305AED-D388-4AEF-A0BB-F6940F6EC61C}" sibTransId="{D3CFB207-FB46-41B9-A348-BFD97EEF02C3}"/>
    <dgm:cxn modelId="{3121B513-A7D1-42BA-9CDE-4E6ECA327146}" srcId="{FDEA588C-0264-44FD-AB4B-AA7640397270}" destId="{796294AE-D80E-40E3-B379-71F6F2B57497}" srcOrd="0" destOrd="0" parTransId="{BE512F05-8602-4982-9359-F1FED41F30A7}" sibTransId="{25EDC901-6E4E-4CED-B305-67281D46B05D}"/>
    <dgm:cxn modelId="{86BC20CC-BAE9-475E-B0E8-E3B2F4E1D862}" type="presOf" srcId="{BE512F05-8602-4982-9359-F1FED41F30A7}" destId="{D23F220E-FC4F-4F8E-A656-B8B35CB9B0A5}" srcOrd="0" destOrd="0" presId="urn:microsoft.com/office/officeart/2005/8/layout/hierarchy2"/>
    <dgm:cxn modelId="{D6CD27B5-EE49-4863-A70A-951F9175EE85}" type="presParOf" srcId="{9E25D8B5-7E1F-4FAE-9B27-6366F05AF6B5}" destId="{C66BCE11-143B-453A-8719-EAF9771F543A}" srcOrd="0" destOrd="0" presId="urn:microsoft.com/office/officeart/2005/8/layout/hierarchy2"/>
    <dgm:cxn modelId="{A8FA69C7-5211-49CB-A8A0-184544F702A0}" type="presParOf" srcId="{C66BCE11-143B-453A-8719-EAF9771F543A}" destId="{BBE7430D-A0BC-4BA1-AD85-9C7F8B0E7A8C}" srcOrd="0" destOrd="0" presId="urn:microsoft.com/office/officeart/2005/8/layout/hierarchy2"/>
    <dgm:cxn modelId="{0BE479DA-C78E-428F-9CD1-6D88474BD9EC}" type="presParOf" srcId="{C66BCE11-143B-453A-8719-EAF9771F543A}" destId="{C0782D73-A8C9-4769-834C-15EF5E97190D}" srcOrd="1" destOrd="0" presId="urn:microsoft.com/office/officeart/2005/8/layout/hierarchy2"/>
    <dgm:cxn modelId="{DE7A1DF9-3B90-4C3D-9F88-ED2305282428}" type="presParOf" srcId="{C0782D73-A8C9-4769-834C-15EF5E97190D}" destId="{D23F220E-FC4F-4F8E-A656-B8B35CB9B0A5}" srcOrd="0" destOrd="0" presId="urn:microsoft.com/office/officeart/2005/8/layout/hierarchy2"/>
    <dgm:cxn modelId="{0C22620A-A0F2-4DB8-8C26-0AB896A843A6}" type="presParOf" srcId="{D23F220E-FC4F-4F8E-A656-B8B35CB9B0A5}" destId="{B887FF84-E845-4B2C-8097-93571047ADC0}" srcOrd="0" destOrd="0" presId="urn:microsoft.com/office/officeart/2005/8/layout/hierarchy2"/>
    <dgm:cxn modelId="{A597C2FA-8AC3-41D2-8B8D-6661BC18BFAB}" type="presParOf" srcId="{C0782D73-A8C9-4769-834C-15EF5E97190D}" destId="{AA66DF86-0C44-49D0-BC06-4C4932462824}" srcOrd="1" destOrd="0" presId="urn:microsoft.com/office/officeart/2005/8/layout/hierarchy2"/>
    <dgm:cxn modelId="{130594D1-CB43-4071-A317-98265CA556C2}" type="presParOf" srcId="{AA66DF86-0C44-49D0-BC06-4C4932462824}" destId="{483C0B82-6A8E-4D8D-BDE9-57B3265162B5}" srcOrd="0" destOrd="0" presId="urn:microsoft.com/office/officeart/2005/8/layout/hierarchy2"/>
    <dgm:cxn modelId="{5F90544C-B81A-4879-8654-D04381CCFB1B}" type="presParOf" srcId="{AA66DF86-0C44-49D0-BC06-4C4932462824}" destId="{4BAE673B-A119-4FDF-A65C-B2FDE9A557D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AE26C6-D7B4-40DF-B07A-DAC87C2F2F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82BC60-05F2-4866-92F8-5184BBC566BE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b="1" dirty="0" smtClean="0"/>
            <a:t>Zavedení automatizace u dalších projektů</a:t>
          </a:r>
          <a:endParaRPr lang="cs-CZ" sz="2400" b="1" dirty="0"/>
        </a:p>
      </dgm:t>
    </dgm:pt>
    <dgm:pt modelId="{F850DBFA-CABA-4A1D-85FC-DFFF4303498D}" type="parTrans" cxnId="{FF0F06DA-2BC1-4BB8-A11C-EBE90A1A33D0}">
      <dgm:prSet/>
      <dgm:spPr/>
      <dgm:t>
        <a:bodyPr/>
        <a:lstStyle/>
        <a:p>
          <a:endParaRPr lang="cs-CZ"/>
        </a:p>
      </dgm:t>
    </dgm:pt>
    <dgm:pt modelId="{F08CD226-919B-4573-8C63-F2785D624860}" type="sibTrans" cxnId="{FF0F06DA-2BC1-4BB8-A11C-EBE90A1A33D0}">
      <dgm:prSet/>
      <dgm:spPr/>
      <dgm:t>
        <a:bodyPr/>
        <a:lstStyle/>
        <a:p>
          <a:endParaRPr lang="cs-CZ"/>
        </a:p>
      </dgm:t>
    </dgm:pt>
    <dgm:pt modelId="{DD5E30B6-C74B-40EE-BECA-7BF608C06A6B}" type="pres">
      <dgm:prSet presAssocID="{CDAE26C6-D7B4-40DF-B07A-DAC87C2F2F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2577768-B55F-424B-89C5-C29F5BF62D65}" type="pres">
      <dgm:prSet presAssocID="{1682BC60-05F2-4866-92F8-5184BBC566BE}" presName="root1" presStyleCnt="0"/>
      <dgm:spPr/>
    </dgm:pt>
    <dgm:pt modelId="{97655A67-0646-46B6-BED2-DF2341D340AE}" type="pres">
      <dgm:prSet presAssocID="{1682BC60-05F2-4866-92F8-5184BBC566BE}" presName="LevelOneTextNode" presStyleLbl="node0" presStyleIdx="0" presStyleCnt="1" custScaleX="1337985" custLinFactNeighborX="655" custLinFactNeighborY="2099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CB821E-4858-41D9-AD35-37EBAA74F6E6}" type="pres">
      <dgm:prSet presAssocID="{1682BC60-05F2-4866-92F8-5184BBC566BE}" presName="level2hierChild" presStyleCnt="0"/>
      <dgm:spPr/>
    </dgm:pt>
  </dgm:ptLst>
  <dgm:cxnLst>
    <dgm:cxn modelId="{458D2339-F0CC-47D8-B152-F3FF42B2F7C3}" type="presOf" srcId="{1682BC60-05F2-4866-92F8-5184BBC566BE}" destId="{97655A67-0646-46B6-BED2-DF2341D340AE}" srcOrd="0" destOrd="0" presId="urn:microsoft.com/office/officeart/2005/8/layout/hierarchy2"/>
    <dgm:cxn modelId="{FF0F06DA-2BC1-4BB8-A11C-EBE90A1A33D0}" srcId="{CDAE26C6-D7B4-40DF-B07A-DAC87C2F2FA3}" destId="{1682BC60-05F2-4866-92F8-5184BBC566BE}" srcOrd="0" destOrd="0" parTransId="{F850DBFA-CABA-4A1D-85FC-DFFF4303498D}" sibTransId="{F08CD226-919B-4573-8C63-F2785D624860}"/>
    <dgm:cxn modelId="{E6B30226-D8DF-4182-8F4C-2D2275BF7073}" type="presOf" srcId="{CDAE26C6-D7B4-40DF-B07A-DAC87C2F2FA3}" destId="{DD5E30B6-C74B-40EE-BECA-7BF608C06A6B}" srcOrd="0" destOrd="0" presId="urn:microsoft.com/office/officeart/2005/8/layout/hierarchy2"/>
    <dgm:cxn modelId="{C10DBB6D-2182-45E9-AE64-0B48F469803E}" type="presParOf" srcId="{DD5E30B6-C74B-40EE-BECA-7BF608C06A6B}" destId="{D2577768-B55F-424B-89C5-C29F5BF62D65}" srcOrd="0" destOrd="0" presId="urn:microsoft.com/office/officeart/2005/8/layout/hierarchy2"/>
    <dgm:cxn modelId="{9696CB97-11B1-4018-AE1F-7DDB947BED30}" type="presParOf" srcId="{D2577768-B55F-424B-89C5-C29F5BF62D65}" destId="{97655A67-0646-46B6-BED2-DF2341D340AE}" srcOrd="0" destOrd="0" presId="urn:microsoft.com/office/officeart/2005/8/layout/hierarchy2"/>
    <dgm:cxn modelId="{9B55303E-0FFF-47D7-B85B-80C55FD76EE5}" type="presParOf" srcId="{D2577768-B55F-424B-89C5-C29F5BF62D65}" destId="{36CB821E-4858-41D9-AD35-37EBAA74F6E6}" srcOrd="1" destOrd="0" presId="urn:microsoft.com/office/officeart/2005/8/layout/hierarchy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6CA13-2417-4373-8B45-84745D1CD35D}">
      <dsp:nvSpPr>
        <dsp:cNvPr id="0" name=""/>
        <dsp:cNvSpPr/>
      </dsp:nvSpPr>
      <dsp:spPr>
        <a:xfrm>
          <a:off x="99708" y="0"/>
          <a:ext cx="719734" cy="43184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NOK</a:t>
          </a:r>
          <a:endParaRPr lang="cs-CZ" sz="2000" b="1" kern="1200" dirty="0"/>
        </a:p>
      </dsp:txBody>
      <dsp:txXfrm>
        <a:off x="99708" y="0"/>
        <a:ext cx="719734" cy="43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B9DCD-B2C3-43AE-8C7E-51CE37F9CE65}">
      <dsp:nvSpPr>
        <dsp:cNvPr id="0" name=""/>
        <dsp:cNvSpPr/>
      </dsp:nvSpPr>
      <dsp:spPr>
        <a:xfrm>
          <a:off x="0" y="918103"/>
          <a:ext cx="1293697" cy="61853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Výměnná lůžka</a:t>
          </a:r>
          <a:endParaRPr lang="cs-CZ" sz="2000" b="1" kern="1200" dirty="0"/>
        </a:p>
      </dsp:txBody>
      <dsp:txXfrm>
        <a:off x="0" y="918103"/>
        <a:ext cx="1293697" cy="618530"/>
      </dsp:txXfrm>
    </dsp:sp>
    <dsp:sp modelId="{74F55889-180D-49D2-AE04-DBF699C9410D}">
      <dsp:nvSpPr>
        <dsp:cNvPr id="0" name=""/>
        <dsp:cNvSpPr/>
      </dsp:nvSpPr>
      <dsp:spPr>
        <a:xfrm>
          <a:off x="1293697" y="1201641"/>
          <a:ext cx="288945" cy="51453"/>
        </a:xfrm>
        <a:custGeom>
          <a:avLst/>
          <a:gdLst/>
          <a:ahLst/>
          <a:cxnLst/>
          <a:rect l="0" t="0" r="0" b="0"/>
          <a:pathLst>
            <a:path>
              <a:moveTo>
                <a:pt x="0" y="25726"/>
              </a:moveTo>
              <a:lnTo>
                <a:pt x="288945" y="2572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30947" y="1220145"/>
        <a:ext cx="14447" cy="14447"/>
      </dsp:txXfrm>
    </dsp:sp>
    <dsp:sp modelId="{835AFA14-864A-43EA-A261-F5F66F5CC756}">
      <dsp:nvSpPr>
        <dsp:cNvPr id="0" name=""/>
        <dsp:cNvSpPr/>
      </dsp:nvSpPr>
      <dsp:spPr>
        <a:xfrm>
          <a:off x="1582643" y="774087"/>
          <a:ext cx="2070646" cy="90656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92B2B">
                <a:tint val="66000"/>
                <a:satMod val="160000"/>
              </a:srgbClr>
            </a:gs>
            <a:gs pos="50000">
              <a:srgbClr val="F92B2B">
                <a:tint val="44500"/>
                <a:satMod val="160000"/>
              </a:srgbClr>
            </a:gs>
            <a:gs pos="100000">
              <a:srgbClr val="F92B2B">
                <a:tint val="23500"/>
                <a:satMod val="160000"/>
              </a:srgbClr>
            </a:gs>
          </a:gsLst>
          <a:lin ang="5400000" scaled="1"/>
          <a:tileRect/>
        </a:gra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NOK</a:t>
          </a:r>
          <a:r>
            <a:rPr lang="cs-CZ" sz="1400" kern="1200" dirty="0" smtClean="0"/>
            <a:t/>
          </a:r>
          <a:br>
            <a:rPr lang="cs-CZ" sz="1400" kern="1200" dirty="0" smtClean="0"/>
          </a:br>
          <a:r>
            <a:rPr lang="cs-CZ" sz="1800" kern="1200" dirty="0" smtClean="0"/>
            <a:t>- výkyv lůžek</a:t>
          </a:r>
          <a:br>
            <a:rPr lang="cs-CZ" sz="1800" kern="1200" dirty="0" smtClean="0"/>
          </a:br>
          <a:r>
            <a:rPr lang="cs-CZ" sz="1800" kern="1200" dirty="0" smtClean="0"/>
            <a:t>- nestabilní uložení</a:t>
          </a:r>
          <a:endParaRPr lang="cs-CZ" sz="1400" kern="1200" dirty="0"/>
        </a:p>
      </dsp:txBody>
      <dsp:txXfrm>
        <a:off x="1582643" y="774087"/>
        <a:ext cx="2070646" cy="906561"/>
      </dsp:txXfrm>
    </dsp:sp>
    <dsp:sp modelId="{410DD26F-EFB0-4902-89A5-43AF9FE20572}">
      <dsp:nvSpPr>
        <dsp:cNvPr id="0" name=""/>
        <dsp:cNvSpPr/>
      </dsp:nvSpPr>
      <dsp:spPr>
        <a:xfrm>
          <a:off x="3653289" y="1201641"/>
          <a:ext cx="563414" cy="51453"/>
        </a:xfrm>
        <a:custGeom>
          <a:avLst/>
          <a:gdLst/>
          <a:ahLst/>
          <a:cxnLst/>
          <a:rect l="0" t="0" r="0" b="0"/>
          <a:pathLst>
            <a:path>
              <a:moveTo>
                <a:pt x="0" y="25726"/>
              </a:moveTo>
              <a:lnTo>
                <a:pt x="563414" y="2572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920911" y="1213283"/>
        <a:ext cx="28170" cy="28170"/>
      </dsp:txXfrm>
    </dsp:sp>
    <dsp:sp modelId="{077A0DC1-04BE-465E-94DD-2130B071DBB3}">
      <dsp:nvSpPr>
        <dsp:cNvPr id="0" name=""/>
        <dsp:cNvSpPr/>
      </dsp:nvSpPr>
      <dsp:spPr>
        <a:xfrm>
          <a:off x="4216703" y="702079"/>
          <a:ext cx="2217584" cy="1050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-</a:t>
          </a:r>
          <a:r>
            <a:rPr lang="cs-CZ" sz="1800" kern="1200" dirty="0" smtClean="0"/>
            <a:t> špatné odebírání kontaktů robotem</a:t>
          </a:r>
          <a:br>
            <a:rPr lang="cs-CZ" sz="1800" kern="1200" dirty="0" smtClean="0"/>
          </a:br>
          <a:r>
            <a:rPr lang="cs-CZ" sz="1800" b="1" kern="1200" dirty="0" smtClean="0"/>
            <a:t>-</a:t>
          </a:r>
          <a:r>
            <a:rPr lang="cs-CZ" sz="1800" kern="1200" dirty="0" smtClean="0"/>
            <a:t> pád kontaktů při manipulaci</a:t>
          </a:r>
          <a:endParaRPr lang="cs-CZ" sz="1800" kern="1200" dirty="0"/>
        </a:p>
      </dsp:txBody>
      <dsp:txXfrm>
        <a:off x="4216703" y="702079"/>
        <a:ext cx="2217584" cy="1050577"/>
      </dsp:txXfrm>
    </dsp:sp>
    <dsp:sp modelId="{17D20C3D-7B19-48AE-B33E-09631BDB1B7E}">
      <dsp:nvSpPr>
        <dsp:cNvPr id="0" name=""/>
        <dsp:cNvSpPr/>
      </dsp:nvSpPr>
      <dsp:spPr>
        <a:xfrm rot="19008857">
          <a:off x="6329639" y="937233"/>
          <a:ext cx="772711" cy="51453"/>
        </a:xfrm>
        <a:custGeom>
          <a:avLst/>
          <a:gdLst/>
          <a:ahLst/>
          <a:cxnLst/>
          <a:rect l="0" t="0" r="0" b="0"/>
          <a:pathLst>
            <a:path>
              <a:moveTo>
                <a:pt x="0" y="25726"/>
              </a:moveTo>
              <a:lnTo>
                <a:pt x="772711" y="2572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008857">
        <a:off x="6696677" y="943642"/>
        <a:ext cx="38635" cy="38635"/>
      </dsp:txXfrm>
    </dsp:sp>
    <dsp:sp modelId="{AB29DFA4-789D-47CD-A878-09DFB125A273}">
      <dsp:nvSpPr>
        <dsp:cNvPr id="0" name=""/>
        <dsp:cNvSpPr/>
      </dsp:nvSpPr>
      <dsp:spPr>
        <a:xfrm>
          <a:off x="6997702" y="436648"/>
          <a:ext cx="1805841" cy="5238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deformace kontaktů</a:t>
          </a:r>
          <a:endParaRPr lang="cs-CZ" sz="1800" kern="1200" dirty="0"/>
        </a:p>
      </dsp:txBody>
      <dsp:txXfrm>
        <a:off x="6997702" y="436648"/>
        <a:ext cx="1805841" cy="523806"/>
      </dsp:txXfrm>
    </dsp:sp>
    <dsp:sp modelId="{2D7B5BEA-CF7D-4577-B175-E6C778A6DDC5}">
      <dsp:nvSpPr>
        <dsp:cNvPr id="0" name=""/>
        <dsp:cNvSpPr/>
      </dsp:nvSpPr>
      <dsp:spPr>
        <a:xfrm rot="102221">
          <a:off x="6434163" y="1210020"/>
          <a:ext cx="563663" cy="51453"/>
        </a:xfrm>
        <a:custGeom>
          <a:avLst/>
          <a:gdLst/>
          <a:ahLst/>
          <a:cxnLst/>
          <a:rect l="0" t="0" r="0" b="0"/>
          <a:pathLst>
            <a:path>
              <a:moveTo>
                <a:pt x="0" y="25726"/>
              </a:moveTo>
              <a:lnTo>
                <a:pt x="563663" y="25726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2221">
        <a:off x="6701903" y="1221656"/>
        <a:ext cx="28183" cy="28183"/>
      </dsp:txXfrm>
    </dsp:sp>
    <dsp:sp modelId="{6B18E945-C5E4-4862-85FC-E37D93021F2D}">
      <dsp:nvSpPr>
        <dsp:cNvPr id="0" name=""/>
        <dsp:cNvSpPr/>
      </dsp:nvSpPr>
      <dsp:spPr>
        <a:xfrm>
          <a:off x="6997702" y="1066094"/>
          <a:ext cx="1842674" cy="3560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/>
          </a:r>
          <a:br>
            <a:rPr lang="cs-CZ" sz="1800" kern="1200" dirty="0" smtClean="0"/>
          </a:br>
          <a:r>
            <a:rPr lang="cs-CZ" sz="1800" kern="1200" dirty="0" smtClean="0"/>
            <a:t>vznik prostojů</a:t>
          </a:r>
          <a:br>
            <a:rPr lang="cs-CZ" sz="1800" kern="1200" dirty="0" smtClean="0"/>
          </a:br>
          <a:endParaRPr lang="cs-CZ" sz="1800" kern="1200" dirty="0"/>
        </a:p>
      </dsp:txBody>
      <dsp:txXfrm>
        <a:off x="6997702" y="1066094"/>
        <a:ext cx="1842674" cy="356063"/>
      </dsp:txXfrm>
    </dsp:sp>
    <dsp:sp modelId="{9B113DB7-3617-46C6-85C7-83BCA3F6F83A}">
      <dsp:nvSpPr>
        <dsp:cNvPr id="0" name=""/>
        <dsp:cNvSpPr/>
      </dsp:nvSpPr>
      <dsp:spPr>
        <a:xfrm rot="2644705">
          <a:off x="6323857" y="1474429"/>
          <a:ext cx="784275" cy="51453"/>
        </a:xfrm>
        <a:custGeom>
          <a:avLst/>
          <a:gdLst/>
          <a:ahLst/>
          <a:cxnLst/>
          <a:rect l="0" t="0" r="0" b="0"/>
          <a:pathLst>
            <a:path>
              <a:moveTo>
                <a:pt x="0" y="25726"/>
              </a:moveTo>
              <a:lnTo>
                <a:pt x="784275" y="25726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644705">
        <a:off x="6696388" y="1480549"/>
        <a:ext cx="39213" cy="39213"/>
      </dsp:txXfrm>
    </dsp:sp>
    <dsp:sp modelId="{E110ADF1-CBA5-4294-A048-DABAF19E1A59}">
      <dsp:nvSpPr>
        <dsp:cNvPr id="0" name=""/>
        <dsp:cNvSpPr/>
      </dsp:nvSpPr>
      <dsp:spPr>
        <a:xfrm>
          <a:off x="6997702" y="1527798"/>
          <a:ext cx="1851463" cy="49029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2857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zastavování výrobního procesu</a:t>
          </a:r>
          <a:endParaRPr lang="cs-CZ" sz="1800" kern="1200" dirty="0"/>
        </a:p>
      </dsp:txBody>
      <dsp:txXfrm>
        <a:off x="6997702" y="1527798"/>
        <a:ext cx="1851463" cy="4902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7430D-A0BC-4BA1-AD85-9C7F8B0E7A8C}">
      <dsp:nvSpPr>
        <dsp:cNvPr id="0" name=""/>
        <dsp:cNvSpPr/>
      </dsp:nvSpPr>
      <dsp:spPr>
        <a:xfrm>
          <a:off x="217593" y="431660"/>
          <a:ext cx="1402586" cy="39681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Pevná lůžka</a:t>
          </a:r>
          <a:endParaRPr lang="cs-CZ" sz="2000" b="1" kern="1200" dirty="0"/>
        </a:p>
      </dsp:txBody>
      <dsp:txXfrm>
        <a:off x="217593" y="431660"/>
        <a:ext cx="1402586" cy="396818"/>
      </dsp:txXfrm>
    </dsp:sp>
    <dsp:sp modelId="{D23F220E-FC4F-4F8E-A656-B8B35CB9B0A5}">
      <dsp:nvSpPr>
        <dsp:cNvPr id="0" name=""/>
        <dsp:cNvSpPr/>
      </dsp:nvSpPr>
      <dsp:spPr>
        <a:xfrm>
          <a:off x="1620179" y="540070"/>
          <a:ext cx="100811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008111" y="9000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" kern="1200"/>
        </a:p>
      </dsp:txBody>
      <dsp:txXfrm>
        <a:off x="2099033" y="604867"/>
        <a:ext cx="50405" cy="50405"/>
      </dsp:txXfrm>
    </dsp:sp>
    <dsp:sp modelId="{483C0B82-6A8E-4D8D-BDE9-57B3265162B5}">
      <dsp:nvSpPr>
        <dsp:cNvPr id="0" name=""/>
        <dsp:cNvSpPr/>
      </dsp:nvSpPr>
      <dsp:spPr>
        <a:xfrm>
          <a:off x="2628291" y="431660"/>
          <a:ext cx="1402586" cy="39681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OK</a:t>
          </a:r>
          <a:endParaRPr lang="cs-CZ" sz="2400" b="1" kern="1200" dirty="0"/>
        </a:p>
      </dsp:txBody>
      <dsp:txXfrm>
        <a:off x="2628291" y="431660"/>
        <a:ext cx="1402586" cy="3968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55A67-0646-46B6-BED2-DF2341D340AE}">
      <dsp:nvSpPr>
        <dsp:cNvPr id="0" name=""/>
        <dsp:cNvSpPr/>
      </dsp:nvSpPr>
      <dsp:spPr>
        <a:xfrm>
          <a:off x="8935" y="668"/>
          <a:ext cx="9135064" cy="3413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Zavedení automatizace u dalších projektů</a:t>
          </a:r>
          <a:endParaRPr lang="cs-CZ" sz="2400" b="1" kern="1200" dirty="0"/>
        </a:p>
      </dsp:txBody>
      <dsp:txXfrm>
        <a:off x="8935" y="668"/>
        <a:ext cx="9135064" cy="34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7AD79-C484-4C80-A7D0-C286269A6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7D6E8-8132-45A7-BDBD-3678DA5D7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Kvůli</a:t>
            </a:r>
            <a:r>
              <a:rPr lang="cs-CZ" baseline="0" dirty="0" smtClean="0"/>
              <a:t> nedostatku prostoru bylo možné snímat v 1 okamžik pouze jedno lůžko. Díky otáčení stolu se lůžka na snímané pozici vystřídají.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-jmenovitý rozměr = střední hodnota z 50 naměřených hodnot</a:t>
            </a:r>
          </a:p>
          <a:p>
            <a:r>
              <a:rPr lang="cs-CZ" b="1" dirty="0" smtClean="0"/>
              <a:t>-z výsledků je vidět, že ačkoliv jsou výchylky lůžek v toleranci, ani jedno ze snímaných</a:t>
            </a:r>
            <a:r>
              <a:rPr lang="cs-CZ" b="1" baseline="0" dirty="0" smtClean="0"/>
              <a:t> lůžek nesplnilo podmínku způsobilosti buď v </a:t>
            </a:r>
            <a:r>
              <a:rPr lang="cs-CZ" b="1" i="1" baseline="0" dirty="0" smtClean="0"/>
              <a:t>ose x </a:t>
            </a:r>
            <a:r>
              <a:rPr lang="cs-CZ" b="1" i="0" baseline="0" dirty="0" smtClean="0"/>
              <a:t>či v ose </a:t>
            </a:r>
            <a:r>
              <a:rPr lang="cs-CZ" b="1" i="1" baseline="0" dirty="0" smtClean="0"/>
              <a:t>y</a:t>
            </a:r>
            <a:endParaRPr lang="cs-CZ" b="1" dirty="0" smtClean="0"/>
          </a:p>
          <a:p>
            <a:r>
              <a:rPr lang="cs-CZ" dirty="0" smtClean="0"/>
              <a:t>-červeně označeny nezpůsobilá lůžka</a:t>
            </a:r>
          </a:p>
          <a:p>
            <a:r>
              <a:rPr lang="cs-CZ" dirty="0" smtClean="0"/>
              <a:t>-zeleně označeny způsobilá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ROBOT</a:t>
            </a:r>
            <a:r>
              <a:rPr lang="cs-CZ" dirty="0" smtClean="0"/>
              <a:t>: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disponuje 3 translačními, tedy posuvnými osami. Pohyb této kinematiky se skládá z 3 translačních, na sebe kolmých pohybů, prakticky se pohybuje v kartézském souřadnicovém systému. Pracovním prostorem tohoto zařízení je krychle nebo kvádr. Jedná se tedy o kinematickou konstrukci označovanou TTT.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Manipulátor</a:t>
            </a:r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pohybuje se ve 3 translačních (posuvných) osách a kinematika je tedy typu TTT. Navíc je opatřeno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otočným chapadlem (180°)</a:t>
            </a:r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též rozptýlený odraz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rozklad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elmg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záření do různých směrů,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kdy většina odraženého světla může být rozptýlena do směru blízkých přímému odrazu nebo je odražené světlo rozptýleno rovnoměrně do všech směrů (i  zpět 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 zdroji)</a:t>
            </a:r>
            <a:endParaRPr lang="cs-CZ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rozklad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elektromagnetického záření do různých směrů, ke kterému dochází při dopadu záření na nerovné (drsné) rozhraní dvou prostředí nebo při průchodu záření opticky nehomogenním prostředím.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je to rovnoměrný odraz dopadajícího záření do všech směrů od snímaného objektu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říct JEDNOU</a:t>
            </a:r>
            <a:r>
              <a:rPr lang="cs-CZ" b="1" baseline="0" dirty="0" smtClean="0"/>
              <a:t> VĚTOU! </a:t>
            </a:r>
            <a:r>
              <a:rPr lang="cs-CZ" b="0" baseline="0" dirty="0" smtClean="0"/>
              <a:t>„ Cílem práce je najít vhodnou metodu pro ověření stability uložení lůžek pro automatizované zakládání kontaktů a použít ji pro vyhodnocení stability uložení lůžek v sériovém procesu ve firmě RBCB.“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Výzkumným</a:t>
            </a:r>
            <a:r>
              <a:rPr lang="cs-CZ" baseline="0" dirty="0" smtClean="0"/>
              <a:t> problémem práce je navržení vhodné metody pro ověření stability uložení lůžek pro automatizované zakládání kontaktů a použití této metody pro vyhodnocení uložení lůžek v sériovém procesu.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Navrženou metodu pak realizovat v praxi a ověřit stabilitu původního uložení zakládacích lůžek v sériovém procesu. Původní uložení zakládacích lůžek bylo provedeno za pomocí rychloupínacího systému. Pokud by původní uložení lůžek nebylo stabilní, bylo by nutné uplatnit reklamaci u dodavatele.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případné přestavbě zakládacích lůžek a jejich uložení znovu ověřit, jestli aplikované řešení dodavatelem vedlo ke zlepšení stability uložení.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b="1" dirty="0" smtClean="0"/>
              <a:t>ŘÍCT STRUČNĚ</a:t>
            </a:r>
          </a:p>
          <a:p>
            <a:r>
              <a:rPr lang="cs-CZ" dirty="0" smtClean="0"/>
              <a:t>Výrobní proces je plně automatizovaný, skládá se ze</a:t>
            </a:r>
            <a:r>
              <a:rPr lang="cs-CZ" baseline="0" dirty="0" smtClean="0"/>
              <a:t> 3 částí: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příprava kontaktů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Manipulace s kontakty (od střižného nástroje do vstřikovací formy)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výroba komponenty vstřikovacím procesem</a:t>
            </a:r>
          </a:p>
          <a:p>
            <a:pPr marL="228600" indent="-228600">
              <a:buFont typeface="+mj-lt"/>
              <a:buNone/>
            </a:pPr>
            <a:endParaRPr lang="cs-CZ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000" baseline="0" dirty="0" smtClean="0"/>
              <a:t>Vlevo </a:t>
            </a:r>
            <a:r>
              <a:rPr lang="cs-CZ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hybridní vstřikovací lis s postupovým nástrojem, na něm příprava kontaktů (zahrnuje ohýbání, obstřik kontaktů vstřikovacím procesem a střihání). Do lisu zleva vstupuje pás kontaktů.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Manipulace s kontakty pomocí manipulátoru, otočného stolu, tříosého robotu. Manipulátor jednotlivě odebírá z hybridního vstřikolisu kontakty, otočí je o 180° a dopraví a založí je do zakládacích lůžek na otočném stole.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založení kontaktů do 4 lůžek tříosý robot odebere všechny 4 kontakty a založí je do formy vstřikolisu vpravo.</a:t>
            </a:r>
            <a:endParaRPr lang="cs-CZ" sz="100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cs-CZ" sz="1200" b="1" dirty="0" smtClean="0"/>
              <a:t>Tříosý robot: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/>
              <a:t>odebírá všechny 4 kontakty současně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1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/>
              <a:t> zakládá kontakty do formy vstřikolisu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1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/>
              <a:t> odebírá vtoky a hotové výrobky ze vstřikolisu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Historie: </a:t>
            </a:r>
          </a:p>
          <a:p>
            <a:r>
              <a:rPr lang="cs-CZ" dirty="0" smtClean="0"/>
              <a:t>- dříve pouze 1 automatizace &gt;&gt; lůžka pevně uložená na otočném stole –&gt; fungovalo</a:t>
            </a:r>
          </a:p>
          <a:p>
            <a:r>
              <a:rPr lang="cs-CZ" dirty="0" smtClean="0"/>
              <a:t>- pak automatizace dalších projektů (&gt;přestavba -&gt; zakládací</a:t>
            </a:r>
            <a:r>
              <a:rPr lang="cs-CZ" baseline="0" dirty="0" smtClean="0"/>
              <a:t> lůžka výměnná – rychloupínací systém) &gt;&gt;&gt; výkyv lůžek = nestabilní uložení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opakovatelnost:</a:t>
            </a:r>
            <a:r>
              <a:rPr lang="cs-CZ" baseline="0" dirty="0" smtClean="0"/>
              <a:t> 0,025 um, rozsah měření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± 10 mm, vzorkovací frekvence až 1000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vpravo: vyhodnocovací jednotka LK-G5001P</a:t>
            </a:r>
            <a:b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vlevo: senzorová hlava: LK-H052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lůžka: 1,2</a:t>
            </a:r>
          </a:p>
          <a:p>
            <a:r>
              <a:rPr lang="cs-CZ" dirty="0" smtClean="0"/>
              <a:t>geometrický</a:t>
            </a:r>
            <a:r>
              <a:rPr lang="cs-CZ" baseline="0" dirty="0" smtClean="0"/>
              <a:t> objekt: otočný stůl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přípravky zařídilo konstrukční oddělení</a:t>
            </a:r>
          </a:p>
          <a:p>
            <a:r>
              <a:rPr lang="cs-CZ" dirty="0" smtClean="0"/>
              <a:t>- vlevo vize, vpravo</a:t>
            </a:r>
            <a:r>
              <a:rPr lang="cs-CZ" baseline="0" dirty="0" smtClean="0"/>
              <a:t> realita (prakticky se nelišila vize od reality)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D6E8-8132-45A7-BDBD-3678DA5D767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2.jpe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77688"/>
            <a:ext cx="8424936" cy="1102519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990000"/>
                </a:solidFill>
              </a:rPr>
              <a:t>Návrh a realizace metody </a:t>
            </a:r>
            <a:br>
              <a:rPr lang="cs-CZ" sz="4000" b="1" dirty="0" smtClean="0">
                <a:solidFill>
                  <a:srgbClr val="990000"/>
                </a:solidFill>
              </a:rPr>
            </a:br>
            <a:r>
              <a:rPr lang="cs-CZ" sz="4000" b="1" dirty="0" smtClean="0">
                <a:solidFill>
                  <a:srgbClr val="990000"/>
                </a:solidFill>
              </a:rPr>
              <a:t>pro ověření stability uložení lůžek pro automatizované zakládání kontaktů</a:t>
            </a:r>
            <a:endParaRPr lang="cs-CZ" sz="4000" b="1" dirty="0">
              <a:solidFill>
                <a:srgbClr val="99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67894"/>
            <a:ext cx="5688632" cy="1275606"/>
          </a:xfrm>
        </p:spPr>
        <p:txBody>
          <a:bodyPr>
            <a:noAutofit/>
          </a:bodyPr>
          <a:lstStyle/>
          <a:p>
            <a:pPr algn="l"/>
            <a:r>
              <a:rPr lang="cs-CZ" sz="1600" b="1" dirty="0" smtClean="0">
                <a:solidFill>
                  <a:schemeClr val="tx1"/>
                </a:solidFill>
              </a:rPr>
              <a:t>Autor: </a:t>
            </a:r>
            <a:r>
              <a:rPr lang="cs-CZ" sz="1600" dirty="0" smtClean="0">
                <a:solidFill>
                  <a:schemeClr val="tx1"/>
                </a:solidFill>
              </a:rPr>
              <a:t>Jakub Ján</a:t>
            </a:r>
          </a:p>
          <a:p>
            <a:pPr algn="l"/>
            <a:r>
              <a:rPr lang="cs-CZ" sz="1600" b="1" dirty="0" smtClean="0">
                <a:solidFill>
                  <a:schemeClr val="tx1"/>
                </a:solidFill>
              </a:rPr>
              <a:t>Vedoucí práce: </a:t>
            </a:r>
            <a:r>
              <a:rPr lang="cs-CZ" sz="1600" dirty="0" smtClean="0">
                <a:solidFill>
                  <a:schemeClr val="tx1"/>
                </a:solidFill>
              </a:rPr>
              <a:t>Ing. Martin Podařil, Ph.D.</a:t>
            </a:r>
          </a:p>
          <a:p>
            <a:pPr algn="l"/>
            <a:r>
              <a:rPr lang="cs-CZ" sz="1600" b="1" dirty="0" smtClean="0">
                <a:solidFill>
                  <a:schemeClr val="tx1"/>
                </a:solidFill>
              </a:rPr>
              <a:t>Oponent: </a:t>
            </a:r>
            <a:r>
              <a:rPr lang="cs-CZ" sz="1600" dirty="0" smtClean="0">
                <a:solidFill>
                  <a:schemeClr val="tx1"/>
                </a:solidFill>
              </a:rPr>
              <a:t>Ing. Milan Štekl</a:t>
            </a:r>
          </a:p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červen 2016</a:t>
            </a:r>
          </a:p>
          <a:p>
            <a:pPr algn="l"/>
            <a:endParaRPr lang="cs-CZ" sz="1600" b="1" dirty="0" smtClean="0">
              <a:solidFill>
                <a:schemeClr val="tx1"/>
              </a:solidFill>
            </a:endParaRPr>
          </a:p>
          <a:p>
            <a:pPr algn="l"/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195487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a typeface="Verdana" pitchFamily="34" charset="0"/>
                <a:cs typeface="Verdana" pitchFamily="34" charset="0"/>
              </a:rPr>
              <a:t>VYSOKÁ ŠKOLA TECHNICKÁ A EKONOMICKÁ V ČESKÝCH BUDĚJOVICÍCH</a:t>
            </a:r>
          </a:p>
          <a:p>
            <a:r>
              <a:rPr lang="cs-CZ" dirty="0" smtClean="0">
                <a:ea typeface="Verdana" pitchFamily="34" charset="0"/>
                <a:cs typeface="Verdana" pitchFamily="34" charset="0"/>
              </a:rPr>
              <a:t>ÚSTAV TECHNICKO – TECHNOLOGICKÝ</a:t>
            </a:r>
          </a:p>
          <a:p>
            <a:endParaRPr lang="cs-CZ" dirty="0" smtClean="0">
              <a:ea typeface="Verdana" pitchFamily="34" charset="0"/>
              <a:cs typeface="Verdana" pitchFamily="34" charset="0"/>
            </a:endParaRPr>
          </a:p>
          <a:p>
            <a:r>
              <a:rPr lang="cs-CZ" dirty="0" smtClean="0">
                <a:ea typeface="Verdana" pitchFamily="34" charset="0"/>
                <a:cs typeface="Verdana" pitchFamily="34" charset="0"/>
              </a:rPr>
              <a:t>KATEDRA STROJÍRENSTVÍ</a:t>
            </a:r>
            <a:endParaRPr lang="cs-CZ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Analýza cyklu</a:t>
            </a:r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1953"/>
            <a:ext cx="9144000" cy="27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931224" cy="70958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Aplikace měřicích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5040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Výroba přípravků </a:t>
            </a:r>
            <a:r>
              <a:rPr lang="cs-CZ" sz="2000" dirty="0" smtClean="0"/>
              <a:t>(tuhost, jednoduchost, cena, polohovatelnost, snadná montáž) </a:t>
            </a:r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9622"/>
            <a:ext cx="4067297" cy="3335017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19622"/>
            <a:ext cx="3658147" cy="3312368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004048" y="4711500"/>
            <a:ext cx="3707904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REALITA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47115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VIZE</a:t>
            </a:r>
            <a:endParaRPr lang="cs-CZ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Měření v sériovém procesu – původní lůžka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0151"/>
            <a:ext cx="8686800" cy="339447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snímána 2 problematická lůžka s rychloupínacím systémem</a:t>
            </a:r>
          </a:p>
          <a:p>
            <a:r>
              <a:rPr lang="cs-CZ" sz="2000" dirty="0" smtClean="0"/>
              <a:t>v 1 okamžik snímáno 1 lůžko &gt; otočení stolu &gt; střídání pozic</a:t>
            </a:r>
          </a:p>
          <a:p>
            <a:r>
              <a:rPr lang="cs-CZ" sz="2000" dirty="0" smtClean="0"/>
              <a:t>směr paprsku do osy lůžka ve 2 na sebe kolmých osách</a:t>
            </a:r>
          </a:p>
          <a:p>
            <a:endParaRPr lang="cs-CZ" sz="2000" dirty="0" smtClean="0"/>
          </a:p>
          <a:p>
            <a:r>
              <a:rPr lang="cs-CZ" sz="2000" dirty="0" smtClean="0"/>
              <a:t>snímáno 50 cyklů v kuse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signály analyzovat a rozdělit</a:t>
            </a:r>
            <a:endParaRPr lang="cs-CZ" sz="18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3865" r="8532"/>
          <a:stretch>
            <a:fillRect/>
          </a:stretch>
        </p:blipFill>
        <p:spPr bwMode="auto">
          <a:xfrm>
            <a:off x="4282952" y="2355726"/>
            <a:ext cx="4861048" cy="2704196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27534"/>
            <a:ext cx="1913924" cy="223224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8388424" cy="70958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Analýza a příprava naměřených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787774"/>
            <a:ext cx="4303240" cy="50405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 z 1 cyklu vybrány 4 oblasti (A, B, C, D)</a:t>
            </a:r>
            <a:endParaRPr lang="cs-CZ" sz="20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786" t="3316" b="3827"/>
          <a:stretch>
            <a:fillRect/>
          </a:stretch>
        </p:blipFill>
        <p:spPr bwMode="auto">
          <a:xfrm>
            <a:off x="179512" y="3147814"/>
            <a:ext cx="3960440" cy="192367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915566"/>
            <a:ext cx="47707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cyklů rozděleno na jednotlivé cykly v programu Recorder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27657" t="18546" r="8071" b="20715"/>
          <a:stretch>
            <a:fillRect/>
          </a:stretch>
        </p:blipFill>
        <p:spPr bwMode="auto">
          <a:xfrm>
            <a:off x="-36512" y="1635646"/>
            <a:ext cx="1728192" cy="112041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7106" r="4074"/>
          <a:stretch>
            <a:fillRect/>
          </a:stretch>
        </p:blipFill>
        <p:spPr bwMode="auto">
          <a:xfrm>
            <a:off x="2339752" y="1635647"/>
            <a:ext cx="1800200" cy="11521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1763688" y="206769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283968" y="1203598"/>
            <a:ext cx="648072" cy="3939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860032" y="987574"/>
            <a:ext cx="42839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cs-CZ" sz="2000" dirty="0" smtClean="0"/>
              <a:t>ořez signálu v oblastech A, B, C, D</a:t>
            </a:r>
          </a:p>
          <a:p>
            <a:pPr marL="819150" lvl="1" indent="-361950">
              <a:buFont typeface="Arial" pitchFamily="34" charset="0"/>
              <a:buChar char="•"/>
            </a:pPr>
            <a:r>
              <a:rPr lang="cs-CZ" sz="2000" dirty="0" smtClean="0"/>
              <a:t>každá oblast velikost 200 ms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cs-CZ" sz="2000" dirty="0" smtClean="0"/>
              <a:t>export do MS Excel → zisk 200 hodnot z každé oblasti</a:t>
            </a:r>
          </a:p>
          <a:p>
            <a:pPr marL="361950" indent="-361950"/>
            <a:r>
              <a:rPr lang="cs-CZ" sz="2000" dirty="0" smtClean="0"/>
              <a:t>	→ průměr + převod z [V] na [</a:t>
            </a:r>
            <a:r>
              <a:rPr lang="el-GR" sz="2000" dirty="0" smtClean="0"/>
              <a:t>μ</a:t>
            </a:r>
            <a:r>
              <a:rPr lang="cs-CZ" sz="2000" dirty="0" smtClean="0"/>
              <a:t>m]</a:t>
            </a:r>
          </a:p>
          <a:p>
            <a:pPr marL="361950" indent="-361950"/>
            <a:endParaRPr lang="cs-CZ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4932040" y="3003894"/>
            <a:ext cx="4211960" cy="864000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1 výsledná hodnota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= 1 vzdál. 1 lůžka v 1 ose v dané oblasti </a:t>
            </a:r>
          </a:p>
          <a:p>
            <a:pPr algn="ctr"/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4497169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!! takto připravit 50 hodnot z každé oblasti A,B,C,D a z každého senzoru!!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056784" cy="70958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Vyhodnocení dat – původní lůžka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5470"/>
            <a:ext cx="91440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ve statistickém SW qs-Stat </a:t>
            </a:r>
            <a:r>
              <a:rPr lang="cs-CZ" sz="1800" dirty="0" smtClean="0"/>
              <a:t>– modul pro výpočet způsobilosti stroje</a:t>
            </a: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do něj vždy zadáno: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 smtClean="0"/>
              <a:t>50 hodnot(= každá odpovídá 1 výchylce 1lůžka v 1 bodě cyklu)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 smtClean="0"/>
              <a:t>tolerance výchylky ± 0,03 mm a jmenovitý rozměr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protokol o způsobilosti stroje → výpočet indexu </a:t>
            </a:r>
            <a:r>
              <a:rPr lang="cs-CZ" sz="2000" i="1" dirty="0" smtClean="0"/>
              <a:t>C</a:t>
            </a:r>
            <a:r>
              <a:rPr lang="cs-CZ" sz="2000" i="1" baseline="-25000" dirty="0" smtClean="0"/>
              <a:t>m</a:t>
            </a:r>
            <a:r>
              <a:rPr lang="cs-CZ" sz="2000" i="1" dirty="0" smtClean="0"/>
              <a:t>, C</a:t>
            </a:r>
            <a:r>
              <a:rPr lang="cs-CZ" sz="2000" i="1" baseline="-25000" dirty="0" smtClean="0"/>
              <a:t>mK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pokud		 → splněny podmínky způsobilosti</a:t>
            </a:r>
            <a:endParaRPr lang="cs-CZ" sz="20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915566"/>
            <a:ext cx="1547664" cy="218906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187624" y="2679806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cs-CZ" sz="2000" i="1" dirty="0" smtClean="0"/>
              <a:t>C</a:t>
            </a:r>
            <a:r>
              <a:rPr lang="cs-CZ" sz="2000" i="1" baseline="-25000" dirty="0" smtClean="0"/>
              <a:t>m,</a:t>
            </a:r>
            <a:r>
              <a:rPr lang="cs-CZ" sz="2000" i="1" dirty="0" smtClean="0"/>
              <a:t> C</a:t>
            </a:r>
            <a:r>
              <a:rPr lang="cs-CZ" sz="2000" i="1" baseline="-25000" dirty="0" smtClean="0"/>
              <a:t>mK </a:t>
            </a:r>
            <a:r>
              <a:rPr lang="cs-CZ" sz="2000" dirty="0" smtClean="0"/>
              <a:t>≥ 1,67</a:t>
            </a:r>
          </a:p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3508" y="3158517"/>
          <a:ext cx="5762628" cy="1802735"/>
        </p:xfrm>
        <a:graphic>
          <a:graphicData uri="http://schemas.openxmlformats.org/drawingml/2006/table">
            <a:tbl>
              <a:tblPr/>
              <a:tblGrid>
                <a:gridCol w="810528"/>
                <a:gridCol w="618695"/>
                <a:gridCol w="619330"/>
                <a:gridCol w="618695"/>
                <a:gridCol w="619330"/>
                <a:gridCol w="618695"/>
                <a:gridCol w="619330"/>
                <a:gridCol w="618695"/>
                <a:gridCol w="619330"/>
              </a:tblGrid>
              <a:tr h="358333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Výsledky způsobilosti 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původních</a:t>
                      </a:r>
                      <a:r>
                        <a:rPr lang="cs-CZ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lůžek </a:t>
                      </a:r>
                      <a:r>
                        <a:rPr lang="cs-CZ" sz="12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(s rychloupínacím systémem)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0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Oblasti vyhodnocení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A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(snímáno lůžko 1)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(snímáno lůžko 2)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(snímáno lůžko 2)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Times New Roman"/>
                        </a:rPr>
                        <a:t>(snímáno lůžko 1)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2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Rozptyl hodnot [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</a:rPr>
                        <a:t>μ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m]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53,172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50,693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16,008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30,626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26,396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25,197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30,723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21,733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mK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0,89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0,79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2,29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1,55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2,02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796136" y="3291830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ani jedno lůžko není způsobilé (buď v </a:t>
            </a:r>
            <a:r>
              <a:rPr lang="cs-CZ" i="1" dirty="0" smtClean="0"/>
              <a:t>x</a:t>
            </a:r>
            <a:r>
              <a:rPr lang="cs-CZ" dirty="0" smtClean="0"/>
              <a:t> nebo v </a:t>
            </a:r>
            <a:r>
              <a:rPr lang="cs-CZ" i="1" dirty="0" smtClean="0"/>
              <a:t>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>
            <a:off x="5940152" y="3939902"/>
            <a:ext cx="29523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796136" y="4155926"/>
            <a:ext cx="3347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Reklamace dodavateli </a:t>
            </a:r>
            <a:r>
              <a:rPr lang="cs-CZ" dirty="0" smtClean="0"/>
              <a:t>→ → → → →→ </a:t>
            </a:r>
            <a:r>
              <a:rPr lang="cs-CZ" sz="2000" dirty="0" smtClean="0"/>
              <a:t>přestavba lůžek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05979"/>
            <a:ext cx="8172400" cy="709587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Měření v sériovém procesu – lůžka po reklamaci (přestavbě)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9582"/>
            <a:ext cx="8686800" cy="35350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Důvod</a:t>
            </a:r>
            <a:r>
              <a:rPr lang="cs-CZ" sz="2000" dirty="0" smtClean="0"/>
              <a:t>: ověřit stabilitu lůžek po konstrukční přestavbě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měření stejnou metodou a zařízeními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6" name="Obrázek 5" descr="F:\Fotky_supernové_10.3\P1500472.JPG"/>
          <p:cNvPicPr/>
          <p:nvPr/>
        </p:nvPicPr>
        <p:blipFill>
          <a:blip r:embed="rId3" cstate="print">
            <a:lum bright="10000"/>
          </a:blip>
          <a:srcRect l="13994" t="3145" r="16571" b="10362"/>
          <a:stretch>
            <a:fillRect/>
          </a:stretch>
        </p:blipFill>
        <p:spPr bwMode="auto">
          <a:xfrm>
            <a:off x="6300192" y="1131589"/>
            <a:ext cx="2664296" cy="249482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0" y="1964814"/>
          <a:ext cx="6156177" cy="1831072"/>
        </p:xfrm>
        <a:graphic>
          <a:graphicData uri="http://schemas.openxmlformats.org/drawingml/2006/table">
            <a:tbl>
              <a:tblPr/>
              <a:tblGrid>
                <a:gridCol w="822453"/>
                <a:gridCol w="666376"/>
                <a:gridCol w="667055"/>
                <a:gridCol w="666376"/>
                <a:gridCol w="667055"/>
                <a:gridCol w="666376"/>
                <a:gridCol w="667055"/>
                <a:gridCol w="666376"/>
                <a:gridCol w="667055"/>
              </a:tblGrid>
              <a:tr h="238125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Výsledky způsobilosti po 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reklamaci (přestavbě)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Oblasti vyhodnocení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A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(snímáno lůžko 1)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(snímáno lůžko 2)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(snímáno lůžko 2)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Times New Roman"/>
                        </a:rPr>
                        <a:t>(snímáno lůžko 1)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Y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Osa X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Rozptyl hodnot [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</a:rPr>
                        <a:t>μ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m]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11,700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16,204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8,051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12,021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12,563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19,819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6,096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8,372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mK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3,92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2,46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4,55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3,54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2,84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1,84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6,21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4,31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0" y="401191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menší rozptyl hodnot → menší výkyv lůžek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všechna lůžka splňují podmínky pro způsobilost → </a:t>
            </a:r>
            <a:r>
              <a:rPr lang="cs-CZ" sz="2400" b="1" dirty="0" smtClean="0">
                <a:solidFill>
                  <a:srgbClr val="990000"/>
                </a:solidFill>
              </a:rPr>
              <a:t>zlepšení stability uložení lůžek</a:t>
            </a:r>
            <a:endParaRPr lang="cs-CZ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70958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Diskuze výsledků a závěr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0" y="530534"/>
          <a:ext cx="9144000" cy="2701290"/>
        </p:xfrm>
        <a:graphic>
          <a:graphicData uri="http://schemas.openxmlformats.org/drawingml/2006/table">
            <a:tbl>
              <a:tblPr/>
              <a:tblGrid>
                <a:gridCol w="1368000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252000">
                <a:tc gridSpan="9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Výsledky způsobilosti – celkové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Oblasti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vyhodnocení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snímáno lůžko 1)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snímáno lůžko 2)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snímáno lůžko 2)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1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cs-CZ" sz="1100" dirty="0">
                          <a:latin typeface="Times New Roman"/>
                          <a:ea typeface="Times New Roman"/>
                        </a:rPr>
                        <a:t>snímáno lůžko 1)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Výsledky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Před </a:t>
                      </a:r>
                      <a:r>
                        <a:rPr lang="cs-CZ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 </a:t>
                      </a:r>
                      <a:r>
                        <a:rPr lang="cs-CZ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Před </a:t>
                      </a:r>
                      <a:r>
                        <a:rPr lang="cs-CZ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 </a:t>
                      </a:r>
                      <a:r>
                        <a:rPr lang="cs-CZ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Před </a:t>
                      </a:r>
                      <a:r>
                        <a:rPr lang="cs-CZ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 </a:t>
                      </a:r>
                      <a:r>
                        <a:rPr lang="cs-CZ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Před </a:t>
                      </a:r>
                      <a:r>
                        <a:rPr lang="cs-CZ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 </a:t>
                      </a:r>
                      <a:r>
                        <a:rPr lang="cs-CZ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rekl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Osa </a:t>
                      </a:r>
                      <a:r>
                        <a:rPr lang="cs-CZ" sz="12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y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Rozptyl hodnot [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</a:rPr>
                        <a:t>μ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m]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53,172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11,700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16,008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8,051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26,396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12,563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30,723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6,096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mK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0,89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3,92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2,29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4,55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2,84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6,21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975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Osa </a:t>
                      </a:r>
                      <a:r>
                        <a:rPr lang="cs-CZ" sz="12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Rozptyl hodnot [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</a:rPr>
                        <a:t>μ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m]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50,693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16,204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30,626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12,021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25,197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19,819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21,733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8,372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/C</a:t>
                      </a:r>
                      <a:r>
                        <a:rPr lang="cs-CZ" sz="1400" i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mK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0,79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2,46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3,54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1,55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1,84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2,02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4,31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0" y="3219822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reklamaci (přestavbě) všechna lůžka: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cs-CZ" dirty="0" smtClean="0"/>
              <a:t>splňují podmínky způsobilosti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cs-CZ" dirty="0" smtClean="0"/>
              <a:t>mají menší výkyv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cs-CZ" dirty="0" smtClean="0"/>
              <a:t>uložení lůžek je v sériovém procesu stabilní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860032" y="3219822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cs-CZ" dirty="0" smtClean="0"/>
              <a:t>zlepšení výrobního procesu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cs-CZ" dirty="0" smtClean="0"/>
              <a:t>snížení počtu prostojů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cs-CZ" dirty="0" smtClean="0"/>
              <a:t>při manipulace robot neztrácí kontakty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cs-CZ" dirty="0" smtClean="0"/>
              <a:t>nedochází k deformaci kontaktů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cs-CZ" dirty="0" smtClean="0"/>
              <a:t>minimalizován vznik zmetků</a:t>
            </a:r>
            <a:endParaRPr lang="cs-CZ" dirty="0"/>
          </a:p>
        </p:txBody>
      </p:sp>
      <p:pic>
        <p:nvPicPr>
          <p:cNvPr id="10" name="Obrázek 9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44624"/>
            <a:ext cx="510902" cy="51090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4650690"/>
            <a:ext cx="63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990000"/>
                </a:solidFill>
              </a:rPr>
              <a:t>Cíl práce splněn → Metoda je vhodná a v praxi využitelná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16216" y="4620280"/>
            <a:ext cx="266429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Konstrukci doporučuji k dalším projektům</a:t>
            </a:r>
            <a:endParaRPr lang="cs-CZ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75806"/>
            <a:ext cx="8229600" cy="7235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60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DĚKUJI VÁM ZA POZORNOST</a:t>
            </a:r>
            <a:endParaRPr lang="cs-CZ" sz="60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5486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Otázky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32048"/>
          </a:xfrm>
          <a:ln w="28575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200" b="1" dirty="0" smtClean="0"/>
              <a:t>1. Jakého typu kinematické konstrukce jsou v práci popsané manipulační zařízení?</a:t>
            </a:r>
          </a:p>
          <a:p>
            <a:endParaRPr lang="cs-CZ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1026" name="Picture 2" descr="P1510808"/>
          <p:cNvPicPr>
            <a:picLocks noChangeAspect="1" noChangeArrowheads="1"/>
          </p:cNvPicPr>
          <p:nvPr/>
        </p:nvPicPr>
        <p:blipFill>
          <a:blip r:embed="rId4" cstate="print"/>
          <a:srcRect l="19514" r="1872" b="17642"/>
          <a:stretch>
            <a:fillRect/>
          </a:stretch>
        </p:blipFill>
        <p:spPr bwMode="auto">
          <a:xfrm>
            <a:off x="428221" y="2211710"/>
            <a:ext cx="3639723" cy="285978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Obrázek 6" descr="D:\aaŠkola\VŠTE\5. semestr\BAKALÁŘSKÁ PRÁCE\AOBHAJOBA\manipulátor_TT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554" y="2427734"/>
            <a:ext cx="3828918" cy="2592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0" y="1491630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cs-CZ" sz="2000" b="1" dirty="0" smtClean="0"/>
              <a:t>Tříosý robot:</a:t>
            </a:r>
            <a:endParaRPr lang="cs-CZ" sz="2000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3 </a:t>
            </a:r>
            <a:r>
              <a:rPr lang="cs-CZ" b="1" dirty="0" smtClean="0"/>
              <a:t>T</a:t>
            </a:r>
            <a:r>
              <a:rPr lang="cs-CZ" dirty="0" smtClean="0"/>
              <a:t>ranslační osy →  kinematika </a:t>
            </a:r>
            <a:r>
              <a:rPr lang="cs-CZ" b="1" dirty="0" smtClean="0"/>
              <a:t>TTT</a:t>
            </a:r>
          </a:p>
          <a:p>
            <a:pPr marL="358775" indent="-358775"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1484660"/>
            <a:ext cx="4355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cs-CZ" sz="2000" b="1" dirty="0" smtClean="0"/>
              <a:t>Manipulátor:</a:t>
            </a:r>
            <a:endParaRPr lang="cs-CZ" sz="2000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3 </a:t>
            </a:r>
            <a:r>
              <a:rPr lang="cs-CZ" b="1" dirty="0" smtClean="0"/>
              <a:t>T</a:t>
            </a:r>
            <a:r>
              <a:rPr lang="cs-CZ" dirty="0" smtClean="0"/>
              <a:t>ranslační osy →  kinematika </a:t>
            </a:r>
            <a:r>
              <a:rPr lang="cs-CZ" b="1" dirty="0" smtClean="0"/>
              <a:t>TTT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b="1" dirty="0" smtClean="0"/>
              <a:t>+ </a:t>
            </a:r>
            <a:r>
              <a:rPr lang="cs-CZ" dirty="0" smtClean="0"/>
              <a:t>otočné chapadlo</a:t>
            </a:r>
            <a:endParaRPr lang="cs-CZ" b="1" dirty="0" smtClean="0"/>
          </a:p>
          <a:p>
            <a:pPr marL="358775" indent="-358775"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5486"/>
            <a:ext cx="7920880" cy="720080"/>
          </a:xfrm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b="1" dirty="0" smtClean="0"/>
              <a:t>2</a:t>
            </a:r>
            <a:r>
              <a:rPr lang="cs-CZ" sz="1900" b="1" dirty="0" smtClean="0"/>
              <a:t>. Máte představu, na co dalšího by Vámi použitá měřící metoda šla použít?</a:t>
            </a:r>
          </a:p>
          <a:p>
            <a:pPr>
              <a:buNone/>
            </a:pPr>
            <a:r>
              <a:rPr lang="cs-CZ" sz="1900" b="1" dirty="0" smtClean="0"/>
              <a:t>Buď v automobilovém průmyslu nebo jinde.</a:t>
            </a:r>
          </a:p>
          <a:p>
            <a:endParaRPr lang="cs-CZ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51520" y="915566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Měření tloušťky: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smtClean="0"/>
              <a:t>solární články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smtClean="0"/>
              <a:t>skleněné tabule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smtClean="0"/>
              <a:t>průhledné fólie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smtClean="0"/>
              <a:t>lamely v kompresoru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Měření excentricity a vibrací: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smtClean="0"/>
              <a:t>deformace brzdného kotouče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smtClean="0"/>
              <a:t>vibrace mobilního telefonu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smtClean="0"/>
              <a:t>měření vibrací výfuků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dirty="0" err="1" smtClean="0"/>
              <a:t>házivost</a:t>
            </a:r>
            <a:r>
              <a:rPr lang="cs-CZ" dirty="0" smtClean="0"/>
              <a:t> ozubeného kola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Měření vzdálenosti</a:t>
            </a:r>
            <a:r>
              <a:rPr lang="cs-CZ" dirty="0" smtClean="0"/>
              <a:t> </a:t>
            </a:r>
            <a:r>
              <a:rPr lang="cs-CZ" b="1" dirty="0" smtClean="0"/>
              <a:t>a pozice: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výška hladiny kapalin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pozice ramena HDD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délka vysunutí pístu</a:t>
            </a:r>
          </a:p>
          <a:p>
            <a:endParaRPr lang="cs-CZ" dirty="0"/>
          </a:p>
        </p:txBody>
      </p:sp>
      <p:pic>
        <p:nvPicPr>
          <p:cNvPr id="12" name="Obrázek 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7574"/>
            <a:ext cx="137307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7574"/>
            <a:ext cx="1352881" cy="133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5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7574"/>
            <a:ext cx="151907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43758"/>
            <a:ext cx="123763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7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61019" y="2643758"/>
            <a:ext cx="1167365" cy="118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9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12602" y="3435846"/>
            <a:ext cx="1719638" cy="170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05978"/>
            <a:ext cx="7715200" cy="1069627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990000"/>
                </a:solidFill>
              </a:rPr>
              <a:t>Motivace a důvody k řešení daného problému</a:t>
            </a:r>
            <a:endParaRPr lang="cs-CZ" sz="4000" b="1" dirty="0">
              <a:solidFill>
                <a:srgbClr val="99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9622"/>
            <a:ext cx="8820472" cy="3394472"/>
          </a:xfrm>
        </p:spPr>
        <p:txBody>
          <a:bodyPr>
            <a:normAutofit/>
          </a:bodyPr>
          <a:lstStyle/>
          <a:p>
            <a:pPr marL="542925" indent="-542925">
              <a:lnSpc>
                <a:spcPct val="150000"/>
              </a:lnSpc>
              <a:buSzPct val="99000"/>
              <a:buFont typeface="Wingdings" pitchFamily="2" charset="2"/>
              <a:buChar char="Ø"/>
            </a:pPr>
            <a:r>
              <a:rPr lang="cs-CZ" dirty="0" smtClean="0"/>
              <a:t>dlouholetá spolupráce s firmou RBCB </a:t>
            </a:r>
            <a:r>
              <a:rPr lang="cs-CZ" sz="2400" dirty="0" smtClean="0"/>
              <a:t>(od r. 2008)</a:t>
            </a:r>
            <a:endParaRPr lang="cs-CZ" dirty="0" smtClean="0"/>
          </a:p>
          <a:p>
            <a:pPr marL="542925" indent="-542925">
              <a:lnSpc>
                <a:spcPct val="150000"/>
              </a:lnSpc>
              <a:buSzPct val="99000"/>
              <a:buFont typeface="Wingdings" pitchFamily="2" charset="2"/>
              <a:buChar char="Ø"/>
            </a:pPr>
            <a:r>
              <a:rPr lang="cs-CZ" dirty="0" smtClean="0"/>
              <a:t>praxe a brigáda po celou dobu studia</a:t>
            </a:r>
          </a:p>
          <a:p>
            <a:pPr marL="542925" indent="-542925">
              <a:lnSpc>
                <a:spcPct val="150000"/>
              </a:lnSpc>
              <a:buSzPct val="99000"/>
              <a:buFont typeface="Wingdings" pitchFamily="2" charset="2"/>
              <a:buChar char="Ø"/>
            </a:pPr>
            <a:r>
              <a:rPr lang="cs-CZ" dirty="0" smtClean="0"/>
              <a:t>praktický přínos pro firmu</a:t>
            </a:r>
          </a:p>
          <a:p>
            <a:pPr marL="542925" indent="-542925">
              <a:lnSpc>
                <a:spcPct val="150000"/>
              </a:lnSpc>
              <a:buSzPct val="99000"/>
              <a:buFont typeface="Wingdings" pitchFamily="2" charset="2"/>
              <a:buChar char="Ø"/>
            </a:pPr>
            <a:r>
              <a:rPr lang="cs-CZ" dirty="0" smtClean="0"/>
              <a:t>spolupráce s různými odděleními firmy</a:t>
            </a:r>
            <a:endParaRPr lang="cs-CZ" dirty="0"/>
          </a:p>
        </p:txBody>
      </p:sp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7" name="Picture 2" descr="D:\aaŠkola\VŠTE\5. semestr\BAKALÁŘSKÁ PRÁCE\AOBHAJOBA\příklady_prezentace\Bosch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7314" y="4515966"/>
            <a:ext cx="2186686" cy="6275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51470"/>
            <a:ext cx="7920880" cy="936000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/>
              <a:t>3. Použil jste optoelektronické senzory s triangulací. V teoretické části je popsáno, že podmínkou správné funkce je použití povrchu s difuzním odrazem. Co znamená difuzní odraz?</a:t>
            </a:r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79512" y="113159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Difúzní (rozptýlený) odraz</a:t>
            </a:r>
            <a:endParaRPr lang="cs-CZ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rozklad </a:t>
            </a:r>
            <a:r>
              <a:rPr lang="cs-CZ" dirty="0" err="1" smtClean="0"/>
              <a:t>elmg</a:t>
            </a:r>
            <a:r>
              <a:rPr lang="cs-CZ" dirty="0" smtClean="0"/>
              <a:t>. záření do různých </a:t>
            </a:r>
            <a:r>
              <a:rPr lang="cs-CZ" dirty="0" smtClean="0"/>
              <a:t>směrů </a:t>
            </a:r>
          </a:p>
          <a:p>
            <a:pPr marL="815975" lvl="1" indent="-358775">
              <a:buFont typeface="Arial" pitchFamily="34" charset="0"/>
              <a:buChar char="•"/>
            </a:pPr>
            <a:r>
              <a:rPr lang="cs-CZ" dirty="0" smtClean="0"/>
              <a:t>většina rozptýlena do směrů blízkých zrcadlovému odrazu</a:t>
            </a:r>
          </a:p>
          <a:p>
            <a:pPr marL="815975" lvl="1" indent="-358775">
              <a:buFont typeface="Arial" pitchFamily="34" charset="0"/>
              <a:buChar char="•"/>
            </a:pPr>
            <a:r>
              <a:rPr lang="cs-CZ" dirty="0" smtClean="0"/>
              <a:t>rozptýleno rovnoměrně do všech směrů (i zpět ke zdroji)</a:t>
            </a:r>
            <a:endParaRPr lang="cs-CZ" dirty="0" smtClean="0"/>
          </a:p>
        </p:txBody>
      </p:sp>
      <p:pic>
        <p:nvPicPr>
          <p:cNvPr id="12" name="Obrázek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15766"/>
            <a:ext cx="77048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1295128" y="234643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Pravidelný (zrcadlový) odraz			Rozptýlený (difúzní) odraz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144016" y="4373691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při dopadu na nerovné (drsné) rozhraní 2 prostředí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dirty="0" smtClean="0"/>
              <a:t>při průchodu opticky nehomogenním prostředím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Cíl práce</a:t>
            </a:r>
            <a:endParaRPr lang="cs-CZ" sz="4000" b="1" dirty="0">
              <a:solidFill>
                <a:srgbClr val="99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najít vhodnou metodu pro ověření stability uložení lůžek pro automatizované zakládání kontaktů a použít tuto metodu pro vyhodnocení stability uložení lůžek v sériovém procesu ve firmě Robert Bosch spol. s.r.o. v Českých Budějovicích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předepsaná tolerance maximálního vychýlení lůžek v rámci vyhodnocení stability zařízení (schopnosti stroje) byla definována ± 0,03 mm</a:t>
            </a:r>
            <a:endParaRPr lang="cs-CZ" sz="24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Výzkumný problém</a:t>
            </a:r>
            <a:endParaRPr lang="cs-CZ" sz="4000" b="1" dirty="0">
              <a:solidFill>
                <a:srgbClr val="99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Návrh metody pro ověření stability uložení lůžek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Realizace metody v praxi v sériovém procesu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Ověření stability lůžek:</a:t>
            </a:r>
          </a:p>
          <a:p>
            <a:pPr lvl="1"/>
            <a:r>
              <a:rPr lang="cs-CZ" dirty="0" smtClean="0"/>
              <a:t>původních lůžek s rychloupínacím systémem</a:t>
            </a:r>
          </a:p>
          <a:p>
            <a:pPr lvl="3"/>
            <a:r>
              <a:rPr lang="cs-CZ" dirty="0" smtClean="0"/>
              <a:t>pokud</a:t>
            </a:r>
          </a:p>
          <a:p>
            <a:pPr lvl="1"/>
            <a:r>
              <a:rPr lang="cs-CZ" dirty="0" smtClean="0"/>
              <a:t>lůžek po přestavbě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Zlepšila přestavba stabilitu uložení?</a:t>
            </a:r>
          </a:p>
          <a:p>
            <a:endParaRPr lang="cs-CZ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2915816" y="3291830"/>
          <a:ext cx="93056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Zahnutá šipka doleva 20"/>
          <p:cNvSpPr/>
          <p:nvPr/>
        </p:nvSpPr>
        <p:spPr>
          <a:xfrm>
            <a:off x="4067944" y="3363838"/>
            <a:ext cx="576064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"/>
            <a:ext cx="8229600" cy="61704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Seznámení s problémem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56"/>
          <a:stretch>
            <a:fillRect/>
          </a:stretch>
        </p:blipFill>
        <p:spPr bwMode="auto">
          <a:xfrm>
            <a:off x="1115616" y="897564"/>
            <a:ext cx="7272808" cy="4057354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843558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Otočný stůl, zakládací lůžka, manipulátor, tříosý robot</a:t>
            </a:r>
            <a:endParaRPr lang="cs-CZ" sz="2800" b="1" dirty="0">
              <a:solidFill>
                <a:srgbClr val="99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738727"/>
            <a:ext cx="889248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/>
              <a:t>      4 lůžka po obvodu otočného</a:t>
            </a:r>
            <a:r>
              <a:rPr lang="cs-CZ" sz="1600" dirty="0" smtClean="0"/>
              <a:t> </a:t>
            </a:r>
            <a:r>
              <a:rPr lang="cs-CZ" dirty="0" smtClean="0"/>
              <a:t>stolu </a:t>
            </a:r>
            <a:r>
              <a:rPr lang="cs-CZ" sz="1600" dirty="0" smtClean="0"/>
              <a:t>(úhel mezi nimi 90°) &gt; </a:t>
            </a:r>
            <a:r>
              <a:rPr lang="cs-CZ" sz="1600" b="1" dirty="0" smtClean="0"/>
              <a:t>do nich kontakty</a:t>
            </a:r>
            <a:endParaRPr lang="cs-CZ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0" y="1570896"/>
            <a:ext cx="55081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b="1" dirty="0" smtClean="0"/>
              <a:t>otočení</a:t>
            </a:r>
            <a:r>
              <a:rPr lang="cs-CZ" dirty="0" smtClean="0"/>
              <a:t> </a:t>
            </a:r>
            <a:r>
              <a:rPr lang="cs-CZ" b="1" dirty="0" smtClean="0"/>
              <a:t>stolu</a:t>
            </a:r>
            <a:r>
              <a:rPr lang="cs-CZ" dirty="0" smtClean="0"/>
              <a:t> o </a:t>
            </a:r>
            <a:r>
              <a:rPr lang="cs-CZ" b="1" dirty="0" smtClean="0"/>
              <a:t>180°</a:t>
            </a:r>
            <a:r>
              <a:rPr lang="cs-CZ" dirty="0" smtClean="0"/>
              <a:t> (po směru hodinových ručiček)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cs-CZ" b="1" dirty="0" smtClean="0"/>
              <a:t>založení</a:t>
            </a:r>
            <a:r>
              <a:rPr lang="cs-CZ" dirty="0" smtClean="0"/>
              <a:t> lůžek </a:t>
            </a:r>
            <a:r>
              <a:rPr lang="cs-CZ" b="1" dirty="0" smtClean="0"/>
              <a:t>3</a:t>
            </a:r>
            <a:r>
              <a:rPr lang="cs-CZ" dirty="0" smtClean="0"/>
              <a:t> a </a:t>
            </a:r>
            <a:r>
              <a:rPr lang="cs-CZ" b="1" dirty="0" smtClean="0"/>
              <a:t>4</a:t>
            </a:r>
            <a:endParaRPr lang="cs-CZ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b="2146"/>
          <a:stretch>
            <a:fillRect/>
          </a:stretch>
        </p:blipFill>
        <p:spPr bwMode="auto">
          <a:xfrm>
            <a:off x="5468490" y="1232208"/>
            <a:ext cx="3675510" cy="328375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79512" y="2474797"/>
            <a:ext cx="1944216" cy="214937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0" y="1059582"/>
            <a:ext cx="3635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b="1" dirty="0" smtClean="0"/>
              <a:t>založení</a:t>
            </a:r>
            <a:r>
              <a:rPr lang="cs-CZ" dirty="0" smtClean="0"/>
              <a:t> lůžek </a:t>
            </a:r>
            <a:r>
              <a:rPr lang="cs-CZ" sz="2000" b="1" dirty="0" smtClean="0"/>
              <a:t>1</a:t>
            </a:r>
            <a:r>
              <a:rPr lang="cs-CZ" dirty="0" smtClean="0"/>
              <a:t> a </a:t>
            </a:r>
            <a:r>
              <a:rPr lang="cs-CZ" sz="2000" b="1" dirty="0" smtClean="0"/>
              <a:t>2</a:t>
            </a:r>
            <a:endParaRPr lang="cs-CZ" b="1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161728" y="4624014"/>
            <a:ext cx="1962000" cy="324000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zakládací lůžko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436096" y="4547904"/>
            <a:ext cx="3690000" cy="32400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otočný stůl se zakládacími lůžky</a:t>
            </a:r>
            <a:endParaRPr lang="cs-CZ" b="1" dirty="0"/>
          </a:p>
        </p:txBody>
      </p:sp>
      <p:pic>
        <p:nvPicPr>
          <p:cNvPr id="23" name="Obrázek 22" descr="Logo_vs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51470"/>
            <a:ext cx="726926" cy="726926"/>
          </a:xfrm>
          <a:prstGeom prst="rect">
            <a:avLst/>
          </a:prstGeom>
        </p:spPr>
      </p:pic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211710"/>
            <a:ext cx="2715435" cy="226825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5" name="TextovéPole 24"/>
          <p:cNvSpPr txBox="1"/>
          <p:nvPr/>
        </p:nvSpPr>
        <p:spPr>
          <a:xfrm>
            <a:off x="2411760" y="4515966"/>
            <a:ext cx="2736304" cy="369332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tříosý robot</a:t>
            </a:r>
            <a:endParaRPr lang="cs-CZ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Analýza</a:t>
            </a:r>
            <a:r>
              <a:rPr lang="cs-CZ" sz="3200" b="1" dirty="0" smtClean="0"/>
              <a:t> </a:t>
            </a:r>
            <a:r>
              <a:rPr lang="cs-CZ" sz="32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problému</a:t>
            </a:r>
            <a:endParaRPr lang="cs-CZ" sz="3200" b="1" dirty="0">
              <a:solidFill>
                <a:srgbClr val="99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771549"/>
            <a:ext cx="7725544" cy="3304463"/>
          </a:xfrm>
        </p:spPr>
        <p:txBody>
          <a:bodyPr/>
          <a:lstStyle/>
          <a:p>
            <a:r>
              <a:rPr lang="cs-CZ" sz="2000" dirty="0" smtClean="0"/>
              <a:t>v oblasti manipulace s kontakty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2844824" y="1599642"/>
          <a:ext cx="119888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2067694"/>
          <a:ext cx="9144000" cy="246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123728" y="771550"/>
          <a:ext cx="4248472" cy="126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0" y="2067694"/>
          <a:ext cx="9144000" cy="34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2" name="Šipka doprava 11"/>
          <p:cNvSpPr/>
          <p:nvPr/>
        </p:nvSpPr>
        <p:spPr>
          <a:xfrm rot="5400000">
            <a:off x="2888813" y="1662649"/>
            <a:ext cx="3420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0" y="4127837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cs-CZ" sz="2000" dirty="0" smtClean="0"/>
              <a:t>ekonomické ztráty</a:t>
            </a:r>
          </a:p>
          <a:p>
            <a:pPr marL="360363"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cs-CZ" sz="2000" dirty="0" smtClean="0"/>
              <a:t>vznik zmetků</a:t>
            </a:r>
          </a:p>
          <a:p>
            <a:pPr marL="360363" indent="-360363">
              <a:buFont typeface="Wingdings" pitchFamily="2" charset="2"/>
              <a:buChar char="Ø"/>
              <a:tabLst>
                <a:tab pos="269875" algn="l"/>
              </a:tabLst>
            </a:pPr>
            <a:r>
              <a:rPr lang="cs-CZ" sz="2000" dirty="0" smtClean="0"/>
              <a:t>vyšší spotřeba materiálu</a:t>
            </a:r>
          </a:p>
        </p:txBody>
      </p:sp>
      <p:pic>
        <p:nvPicPr>
          <p:cNvPr id="19" name="Obrázek 18" descr="Logo_vst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sp>
        <p:nvSpPr>
          <p:cNvPr id="20" name="Šipka doprava 19"/>
          <p:cNvSpPr/>
          <p:nvPr/>
        </p:nvSpPr>
        <p:spPr>
          <a:xfrm rot="5400000">
            <a:off x="5265077" y="1662649"/>
            <a:ext cx="3420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5400000">
            <a:off x="152509" y="2526745"/>
            <a:ext cx="3420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 rot="5400000">
            <a:off x="800581" y="2526745"/>
            <a:ext cx="3420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347864" y="4127837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  <a:tabLst>
                <a:tab pos="269875" algn="l"/>
              </a:tabLst>
            </a:pPr>
            <a:r>
              <a:rPr lang="cs-CZ" sz="2000" dirty="0" smtClean="0"/>
              <a:t>obtížné obnovení chodu stroje</a:t>
            </a:r>
          </a:p>
          <a:p>
            <a:pPr marL="360363" indent="-360363">
              <a:buFont typeface="Wingdings" pitchFamily="2" charset="2"/>
              <a:buChar char="Ø"/>
              <a:tabLst>
                <a:tab pos="269875" algn="l"/>
              </a:tabLst>
            </a:pPr>
            <a:r>
              <a:rPr lang="cs-CZ" sz="2000" dirty="0" smtClean="0"/>
              <a:t>nutná přítomnost seřizovače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676456" cy="857250"/>
          </a:xfrm>
        </p:spPr>
        <p:txBody>
          <a:bodyPr>
            <a:noAutofit/>
          </a:bodyPr>
          <a:lstStyle/>
          <a:p>
            <a:pPr marL="514350" indent="-514350"/>
            <a:r>
              <a:rPr lang="cs-CZ" sz="36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Návrh metody pro ověření stability uložení lůžek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03598"/>
            <a:ext cx="8676456" cy="39399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pomocí analýzy způsobilosti stroje</a:t>
            </a:r>
          </a:p>
          <a:p>
            <a:pPr lvl="1"/>
            <a:r>
              <a:rPr lang="cs-CZ" sz="2000" dirty="0" smtClean="0"/>
              <a:t>index </a:t>
            </a:r>
            <a:r>
              <a:rPr lang="cs-CZ" sz="2000" i="1" dirty="0" smtClean="0"/>
              <a:t>C</a:t>
            </a:r>
            <a:r>
              <a:rPr lang="cs-CZ" sz="2000" i="1" baseline="-25000" dirty="0" smtClean="0"/>
              <a:t>m,</a:t>
            </a:r>
            <a:r>
              <a:rPr lang="cs-CZ" sz="2000" i="1" dirty="0" smtClean="0"/>
              <a:t> C</a:t>
            </a:r>
            <a:r>
              <a:rPr lang="cs-CZ" sz="2000" i="1" baseline="-25000" dirty="0" smtClean="0"/>
              <a:t>mK</a:t>
            </a:r>
            <a:r>
              <a:rPr lang="cs-CZ" sz="2000" i="1" dirty="0" smtClean="0"/>
              <a:t> </a:t>
            </a:r>
            <a:r>
              <a:rPr lang="cs-CZ" sz="2000" dirty="0" smtClean="0"/>
              <a:t> = poměr předepsané a skutečné přesnosti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předepsaná přesnost</a:t>
            </a:r>
            <a:r>
              <a:rPr lang="cs-CZ" sz="2000" dirty="0" smtClean="0"/>
              <a:t>: tolerance výchylky lůžek ± 0,03 mm</a:t>
            </a:r>
          </a:p>
          <a:p>
            <a:pPr lvl="1">
              <a:lnSpc>
                <a:spcPct val="150000"/>
              </a:lnSpc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skutečná přesnost: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měření výchylky lůžek </a:t>
            </a:r>
          </a:p>
          <a:p>
            <a:pPr marL="914400" lvl="1" indent="-514350"/>
            <a:r>
              <a:rPr lang="cs-CZ" sz="2200" dirty="0" smtClean="0"/>
              <a:t>zjistíme nepřímo měřením vzdálenosti lůžek od pevného bodu</a:t>
            </a:r>
          </a:p>
          <a:p>
            <a:pPr marL="914400" lvl="1" indent="-514350"/>
            <a:r>
              <a:rPr lang="cs-CZ" sz="2200" dirty="0" smtClean="0"/>
              <a:t>změřit alespoň 50 hodnot</a:t>
            </a:r>
          </a:p>
        </p:txBody>
      </p:sp>
      <p:pic>
        <p:nvPicPr>
          <p:cNvPr id="4" name="Obrázek 3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sp>
        <p:nvSpPr>
          <p:cNvPr id="5" name="Zahnutá šipka doleva 4"/>
          <p:cNvSpPr/>
          <p:nvPr/>
        </p:nvSpPr>
        <p:spPr>
          <a:xfrm>
            <a:off x="4427984" y="3075806"/>
            <a:ext cx="576064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08304" y="1707654"/>
            <a:ext cx="1584000" cy="3960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cs-CZ" sz="2000" i="1" dirty="0" smtClean="0"/>
              <a:t>C</a:t>
            </a:r>
            <a:r>
              <a:rPr lang="cs-CZ" sz="2000" i="1" baseline="-25000" dirty="0" smtClean="0"/>
              <a:t>m,</a:t>
            </a:r>
            <a:r>
              <a:rPr lang="cs-CZ" sz="2000" i="1" dirty="0" smtClean="0"/>
              <a:t> C</a:t>
            </a:r>
            <a:r>
              <a:rPr lang="cs-CZ" sz="2000" i="1" baseline="-25000" dirty="0" smtClean="0"/>
              <a:t>mK </a:t>
            </a:r>
            <a:r>
              <a:rPr lang="cs-CZ" sz="2000" dirty="0" smtClean="0"/>
              <a:t>≥ 1,67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8388424" cy="85725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Měřicí zařízení a zařízení pro sběr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0151"/>
            <a:ext cx="8686800" cy="27397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Měřicí </a:t>
            </a:r>
            <a:r>
              <a:rPr lang="cs-CZ" sz="2400" b="1" smtClean="0"/>
              <a:t>zařízení – bezkontaktní</a:t>
            </a:r>
            <a:r>
              <a:rPr lang="cs-CZ" sz="2400" b="1" dirty="0" smtClean="0"/>
              <a:t>:</a:t>
            </a:r>
          </a:p>
          <a:p>
            <a:r>
              <a:rPr lang="cs-CZ" sz="2400" dirty="0" smtClean="0"/>
              <a:t>laserový měřicí systém Keyence LK-G5000 S</a:t>
            </a:r>
          </a:p>
          <a:p>
            <a:pPr>
              <a:buNone/>
            </a:pPr>
            <a:r>
              <a:rPr lang="cs-CZ" sz="2400" b="1" dirty="0" smtClean="0"/>
              <a:t>Sběr dat:</a:t>
            </a:r>
          </a:p>
          <a:p>
            <a:r>
              <a:rPr lang="cs-CZ" sz="2400" dirty="0" smtClean="0"/>
              <a:t>Rekordér „Blackbox“</a:t>
            </a:r>
          </a:p>
          <a:p>
            <a:r>
              <a:rPr lang="cs-CZ" sz="2400" dirty="0" smtClean="0"/>
              <a:t>záznam napěťového signálu v čase v aplikaci</a:t>
            </a:r>
            <a:br>
              <a:rPr lang="cs-CZ" sz="2400" dirty="0" smtClean="0"/>
            </a:br>
            <a:r>
              <a:rPr lang="cs-CZ" sz="2400" dirty="0" smtClean="0"/>
              <a:t>OSCIMOD</a:t>
            </a:r>
          </a:p>
          <a:p>
            <a:pPr>
              <a:buNone/>
            </a:pPr>
            <a:endParaRPr lang="cs-CZ" sz="2400" dirty="0" smtClean="0"/>
          </a:p>
          <a:p>
            <a:pPr lvl="1"/>
            <a:endParaRPr lang="cs-CZ" sz="20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6926" cy="7269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99542"/>
            <a:ext cx="1043608" cy="1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99542"/>
            <a:ext cx="1259632" cy="171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740352" y="242773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LK –G5001P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28184" y="24997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LK-H052</a:t>
            </a:r>
            <a:endParaRPr lang="cs-CZ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0BDB3"/>
              </a:clrFrom>
              <a:clrTo>
                <a:srgbClr val="C0BD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003798"/>
            <a:ext cx="2088232" cy="17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588224" y="4774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Rekordér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4158615"/>
            <a:ext cx="6588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Analogový výstup jednotky propojen s analogovým vstupem rekordéru</a:t>
            </a:r>
          </a:p>
          <a:p>
            <a:r>
              <a:rPr lang="cs-CZ" sz="2000" dirty="0" smtClean="0"/>
              <a:t>+ signál z relé brzdy otočného stolu (k identifikaci signálů)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030A0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2202</TotalTime>
  <Words>1670</Words>
  <Application>Microsoft Office PowerPoint</Application>
  <PresentationFormat>Předvádění na obrazovce (16:9)</PresentationFormat>
  <Paragraphs>333</Paragraphs>
  <Slides>20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Návrh a realizace metody  pro ověření stability uložení lůžek pro automatizované zakládání kontaktů</vt:lpstr>
      <vt:lpstr>Motivace a důvody k řešení daného problému</vt:lpstr>
      <vt:lpstr>Cíl práce</vt:lpstr>
      <vt:lpstr>Výzkumný problém</vt:lpstr>
      <vt:lpstr>1. Seznámení s problémem</vt:lpstr>
      <vt:lpstr>Otočný stůl, zakládací lůžka, manipulátor, tříosý robot</vt:lpstr>
      <vt:lpstr>Analýza problému</vt:lpstr>
      <vt:lpstr>2. Návrh metody pro ověření stability uložení lůžek</vt:lpstr>
      <vt:lpstr>3. Měřicí zařízení a zařízení pro sběr dat</vt:lpstr>
      <vt:lpstr>4. Analýza cyklu</vt:lpstr>
      <vt:lpstr>5. Aplikace měřicích zařízení</vt:lpstr>
      <vt:lpstr>6. Měření v sériovém procesu – původní lůžka</vt:lpstr>
      <vt:lpstr>7. Analýza a příprava naměřených dat</vt:lpstr>
      <vt:lpstr>8. Vyhodnocení dat – původní lůžka</vt:lpstr>
      <vt:lpstr>Měření v sériovém procesu – lůžka po reklamaci (přestavbě)</vt:lpstr>
      <vt:lpstr>Diskuze výsledků a závěr</vt:lpstr>
      <vt:lpstr>Snímek 17</vt:lpstr>
      <vt:lpstr>Otázky oponenta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Růža</dc:creator>
  <cp:lastModifiedBy>Jakub Ján</cp:lastModifiedBy>
  <cp:revision>190</cp:revision>
  <dcterms:created xsi:type="dcterms:W3CDTF">2016-02-01T10:39:05Z</dcterms:created>
  <dcterms:modified xsi:type="dcterms:W3CDTF">2016-06-08T08:05:51Z</dcterms:modified>
</cp:coreProperties>
</file>