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8" r:id="rId2"/>
    <p:sldId id="256" r:id="rId3"/>
    <p:sldId id="257" r:id="rId4"/>
    <p:sldId id="260" r:id="rId5"/>
    <p:sldId id="263" r:id="rId6"/>
    <p:sldId id="264" r:id="rId7"/>
    <p:sldId id="273" r:id="rId8"/>
    <p:sldId id="267" r:id="rId9"/>
    <p:sldId id="269" r:id="rId10"/>
    <p:sldId id="270" r:id="rId11"/>
    <p:sldId id="272" r:id="rId12"/>
    <p:sldId id="271" r:id="rId13"/>
    <p:sldId id="265" r:id="rId14"/>
    <p:sldId id="26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976D"/>
    <a:srgbClr val="FFCC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48"/>
  <c:chart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Podlaha 2 různých typů plechu</c:v>
                </c:pt>
              </c:strCache>
            </c:strRef>
          </c:tx>
          <c:cat>
            <c:strRef>
              <c:f>List1!$A$2:$A$3</c:f>
              <c:strCache>
                <c:ptCount val="2"/>
                <c:pt idx="0">
                  <c:v>AIREX</c:v>
                </c:pt>
                <c:pt idx="1">
                  <c:v>Hliníková voština</c:v>
                </c:pt>
              </c:strCache>
            </c:strRef>
          </c:cat>
          <c:val>
            <c:numRef>
              <c:f>List1!$B$2:$B$3</c:f>
              <c:numCache>
                <c:formatCode>#,##0</c:formatCode>
                <c:ptCount val="2"/>
                <c:pt idx="0">
                  <c:v>277362</c:v>
                </c:pt>
                <c:pt idx="1">
                  <c:v>272006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Podlaha o jednom rozměru plechu</c:v>
                </c:pt>
              </c:strCache>
            </c:strRef>
          </c:tx>
          <c:spPr>
            <a:solidFill>
              <a:srgbClr val="A379BB">
                <a:lumMod val="50000"/>
              </a:srgbClr>
            </a:solidFill>
          </c:spPr>
          <c:cat>
            <c:strRef>
              <c:f>List1!$A$2:$A$3</c:f>
              <c:strCache>
                <c:ptCount val="2"/>
                <c:pt idx="0">
                  <c:v>AIREX</c:v>
                </c:pt>
                <c:pt idx="1">
                  <c:v>Hliníková voština</c:v>
                </c:pt>
              </c:strCache>
            </c:strRef>
          </c:cat>
          <c:val>
            <c:numRef>
              <c:f>List1!$C$2:$C$3</c:f>
              <c:numCache>
                <c:formatCode>#,##0</c:formatCode>
                <c:ptCount val="2"/>
                <c:pt idx="0">
                  <c:v>286848</c:v>
                </c:pt>
                <c:pt idx="1">
                  <c:v>281492</c:v>
                </c:pt>
              </c:numCache>
            </c:numRef>
          </c:val>
        </c:ser>
        <c:gapWidth val="300"/>
        <c:axId val="112965504"/>
        <c:axId val="112984064"/>
      </c:barChart>
      <c:catAx>
        <c:axId val="1129655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 smtClean="0"/>
                  <a:t>Výplň</a:t>
                </a:r>
                <a:r>
                  <a:rPr lang="cs-CZ" baseline="0" dirty="0" smtClean="0"/>
                  <a:t> hliníkových jeklů</a:t>
                </a:r>
                <a:endParaRPr lang="cs-CZ" dirty="0"/>
              </a:p>
            </c:rich>
          </c:tx>
          <c:layout>
            <c:manualLayout>
              <c:xMode val="edge"/>
              <c:yMode val="edge"/>
              <c:x val="0.24550938077184797"/>
              <c:y val="0.93337828725556304"/>
            </c:manualLayout>
          </c:layout>
        </c:title>
        <c:majorTickMark val="none"/>
        <c:tickLblPos val="nextTo"/>
        <c:crossAx val="112984064"/>
        <c:crosses val="autoZero"/>
        <c:auto val="1"/>
        <c:lblAlgn val="ctr"/>
        <c:lblOffset val="100"/>
      </c:catAx>
      <c:valAx>
        <c:axId val="112984064"/>
        <c:scaling>
          <c:orientation val="minMax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 smtClean="0"/>
                  <a:t>Cena v Kč</a:t>
                </a:r>
                <a:endParaRPr lang="cs-CZ" dirty="0"/>
              </a:p>
            </c:rich>
          </c:tx>
          <c:layout>
            <c:manualLayout>
              <c:xMode val="edge"/>
              <c:yMode val="edge"/>
              <c:x val="0"/>
              <c:y val="0.30322765621930436"/>
            </c:manualLayout>
          </c:layout>
        </c:title>
        <c:numFmt formatCode="#,##0" sourceLinked="1"/>
        <c:tickLblPos val="nextTo"/>
        <c:crossAx val="1129655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4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cat>
            <c:strRef>
              <c:f>List1!$A$2:$A$3</c:f>
              <c:strCache>
                <c:ptCount val="2"/>
                <c:pt idx="0">
                  <c:v>AIREX</c:v>
                </c:pt>
                <c:pt idx="1">
                  <c:v>Hliníková voština</c:v>
                </c:pt>
              </c:strCache>
            </c:strRef>
          </c:cat>
          <c:val>
            <c:numRef>
              <c:f>List1!$B$2:$B$3</c:f>
              <c:numCache>
                <c:formatCode>#,##0</c:formatCode>
                <c:ptCount val="2"/>
                <c:pt idx="0">
                  <c:v>718091</c:v>
                </c:pt>
                <c:pt idx="1">
                  <c:v>703687</c:v>
                </c:pt>
              </c:numCache>
            </c:numRef>
          </c:val>
        </c:ser>
        <c:gapWidth val="300"/>
        <c:axId val="113016832"/>
        <c:axId val="113018752"/>
      </c:barChart>
      <c:catAx>
        <c:axId val="1130168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 smtClean="0"/>
                  <a:t>Výplň</a:t>
                </a:r>
                <a:r>
                  <a:rPr lang="cs-CZ" baseline="0" dirty="0" smtClean="0"/>
                  <a:t> hliníkových jeklů</a:t>
                </a:r>
                <a:endParaRPr lang="cs-CZ" dirty="0"/>
              </a:p>
            </c:rich>
          </c:tx>
          <c:layout>
            <c:manualLayout>
              <c:xMode val="edge"/>
              <c:yMode val="edge"/>
              <c:x val="0.41333965198794603"/>
              <c:y val="0.92258934592043151"/>
            </c:manualLayout>
          </c:layout>
        </c:title>
        <c:majorTickMark val="none"/>
        <c:tickLblPos val="nextTo"/>
        <c:crossAx val="113018752"/>
        <c:crosses val="autoZero"/>
        <c:auto val="1"/>
        <c:lblAlgn val="ctr"/>
        <c:lblOffset val="100"/>
        <c:tickLblSkip val="1"/>
      </c:catAx>
      <c:valAx>
        <c:axId val="113018752"/>
        <c:scaling>
          <c:orientation val="minMax"/>
          <c:min val="695000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 smtClean="0"/>
                  <a:t>Cena v Kč</a:t>
                </a:r>
                <a:endParaRPr lang="cs-CZ" dirty="0"/>
              </a:p>
            </c:rich>
          </c:tx>
          <c:layout>
            <c:manualLayout>
              <c:xMode val="edge"/>
              <c:yMode val="edge"/>
              <c:x val="0"/>
              <c:y val="0.30322765621930436"/>
            </c:manualLayout>
          </c:layout>
        </c:title>
        <c:numFmt formatCode="#,##0" sourceLinked="1"/>
        <c:tickLblPos val="nextTo"/>
        <c:crossAx val="11301683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4EE99-8492-4DCE-B716-4F87A41D52D2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548D9-D78A-4669-9B77-490CB014C82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F95-496C-45F9-8AF5-EF7A5B0B697A}" type="datetime1">
              <a:rPr lang="cs-CZ" smtClean="0"/>
              <a:pPr/>
              <a:t>8. 6. 2016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263E-6F1B-4B6D-92D9-B4E9022427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468B-F881-4C4D-9A5B-5A2694A0B0C7}" type="datetime1">
              <a:rPr lang="cs-CZ" smtClean="0"/>
              <a:pPr/>
              <a:t>8. 6. 2016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263E-6F1B-4B6D-92D9-B4E902242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D6A2-2325-4340-B41C-E2719BACE4BF}" type="datetime1">
              <a:rPr lang="cs-CZ" smtClean="0"/>
              <a:pPr/>
              <a:t>8. 6. 2016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263E-6F1B-4B6D-92D9-B4E902242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E158-A5B4-484D-83F9-C170ED4D852D}" type="datetime1">
              <a:rPr lang="cs-CZ" smtClean="0"/>
              <a:pPr/>
              <a:t>8. 6. 2016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263E-6F1B-4B6D-92D9-B4E902242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992DE-EC61-42BB-A3B2-19130C4A5962}" type="datetime1">
              <a:rPr lang="cs-CZ" smtClean="0"/>
              <a:pPr/>
              <a:t>8. 6. 2016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FF7263E-6F1B-4B6D-92D9-B4E902242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97C1-E106-475A-A2A0-F5F5EFD95111}" type="datetime1">
              <a:rPr lang="cs-CZ" smtClean="0"/>
              <a:pPr/>
              <a:t>8. 6. 2016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263E-6F1B-4B6D-92D9-B4E902242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EEC4-F5D8-459F-8BC5-3DD0F4A2C94C}" type="datetime1">
              <a:rPr lang="cs-CZ" smtClean="0"/>
              <a:pPr/>
              <a:t>8. 6. 2016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263E-6F1B-4B6D-92D9-B4E902242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F9C4-695D-4235-B114-A108F356171B}" type="datetime1">
              <a:rPr lang="cs-CZ" smtClean="0"/>
              <a:pPr/>
              <a:t>8. 6. 2016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263E-6F1B-4B6D-92D9-B4E902242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EACC-A426-4F6E-82F5-EE7A4C538DEE}" type="datetime1">
              <a:rPr lang="cs-CZ" smtClean="0"/>
              <a:pPr/>
              <a:t>8. 6. 2016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263E-6F1B-4B6D-92D9-B4E902242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2B1F-E2E9-42EC-BC3C-C496B7683134}" type="datetime1">
              <a:rPr lang="cs-CZ" smtClean="0"/>
              <a:pPr/>
              <a:t>8. 6. 2016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263E-6F1B-4B6D-92D9-B4E902242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0CB3-6D60-49F3-A6DC-EE12D825EC9B}" type="datetime1">
              <a:rPr lang="cs-CZ" smtClean="0"/>
              <a:pPr/>
              <a:t>8. 6. 2016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263E-6F1B-4B6D-92D9-B4E902242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8000"/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175E7F8-28D5-45ED-9E51-284D9B95A2D4}" type="datetime1">
              <a:rPr lang="cs-CZ" smtClean="0"/>
              <a:pPr/>
              <a:t>8. 6. 2016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FF7263E-6F1B-4B6D-92D9-B4E902242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Autofit/>
          </a:bodyPr>
          <a:lstStyle/>
          <a:p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Sendvičové kompozitní materiály pro dopravní 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aplikace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1187624" y="2492896"/>
            <a:ext cx="6768752" cy="1863898"/>
          </a:xfrm>
        </p:spPr>
        <p:txBody>
          <a:bodyPr>
            <a:normAutofit lnSpcReduction="10000"/>
          </a:bodyPr>
          <a:lstStyle/>
          <a:p>
            <a:pPr algn="ctr"/>
            <a:r>
              <a:rPr lang="cs-CZ" sz="3200" dirty="0"/>
              <a:t>Vysoká škola technická a </a:t>
            </a:r>
            <a:r>
              <a:rPr lang="cs-CZ" sz="3200" dirty="0" smtClean="0"/>
              <a:t>ekonomická v Českých Budějovicích</a:t>
            </a:r>
            <a:endParaRPr lang="cs-CZ" sz="3200" dirty="0"/>
          </a:p>
          <a:p>
            <a:pPr algn="ctr"/>
            <a:r>
              <a:rPr lang="cs-CZ" sz="2000" dirty="0"/>
              <a:t>Ústav </a:t>
            </a:r>
            <a:r>
              <a:rPr lang="cs-CZ" sz="2000" dirty="0" smtClean="0"/>
              <a:t>technicko-technologický</a:t>
            </a:r>
            <a:endParaRPr lang="cs-CZ" sz="2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>
          <a:xfrm>
            <a:off x="755576" y="4941168"/>
            <a:ext cx="7992888" cy="17281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/>
              <a:t>Autor bakalářské </a:t>
            </a:r>
            <a:r>
              <a:rPr lang="cs-CZ" sz="2000" b="1" dirty="0" smtClean="0"/>
              <a:t>práce:	</a:t>
            </a:r>
            <a:r>
              <a:rPr lang="cs-CZ" sz="2000" dirty="0" smtClean="0"/>
              <a:t>Jitka </a:t>
            </a:r>
            <a:r>
              <a:rPr lang="cs-CZ" sz="2000" dirty="0"/>
              <a:t>Dohnalová</a:t>
            </a:r>
          </a:p>
          <a:p>
            <a:pPr>
              <a:buNone/>
            </a:pPr>
            <a:r>
              <a:rPr lang="cs-CZ" sz="2000" b="1" dirty="0"/>
              <a:t>Vedoucí bakalářské práce</a:t>
            </a:r>
            <a:r>
              <a:rPr lang="cs-CZ" sz="2000" b="1" dirty="0" smtClean="0"/>
              <a:t>:</a:t>
            </a:r>
            <a:r>
              <a:rPr lang="cs-CZ" sz="2000" b="1" dirty="0"/>
              <a:t>	</a:t>
            </a:r>
            <a:r>
              <a:rPr lang="cs-CZ" sz="2000" b="1" dirty="0" smtClean="0"/>
              <a:t> </a:t>
            </a:r>
            <a:r>
              <a:rPr lang="cs-CZ" sz="2000" dirty="0" smtClean="0"/>
              <a:t>doc</a:t>
            </a:r>
            <a:r>
              <a:rPr lang="cs-CZ" sz="2000" dirty="0"/>
              <a:t>. Ing. Soňa </a:t>
            </a:r>
            <a:r>
              <a:rPr lang="cs-CZ" sz="2000" dirty="0" err="1"/>
              <a:t>Rusnáková</a:t>
            </a:r>
            <a:r>
              <a:rPr lang="cs-CZ" sz="2000" dirty="0"/>
              <a:t>, </a:t>
            </a:r>
            <a:r>
              <a:rPr lang="cs-CZ" sz="2000" dirty="0" err="1"/>
              <a:t>Ph</a:t>
            </a:r>
            <a:r>
              <a:rPr lang="cs-CZ" sz="2000" dirty="0"/>
              <a:t>. D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b="1" dirty="0" smtClean="0"/>
              <a:t>Oponent bakalářské práce:	</a:t>
            </a:r>
            <a:r>
              <a:rPr lang="cs-CZ" sz="2000" dirty="0" smtClean="0"/>
              <a:t>doc. Ing. Viktorie Weiss, </a:t>
            </a:r>
            <a:r>
              <a:rPr lang="cs-CZ" sz="2000" dirty="0" err="1" smtClean="0"/>
              <a:t>Ph.D</a:t>
            </a:r>
            <a:r>
              <a:rPr lang="cs-CZ" sz="2000" dirty="0" smtClean="0"/>
              <a:t>.</a:t>
            </a:r>
            <a:endParaRPr lang="cs-CZ" sz="2000" dirty="0"/>
          </a:p>
          <a:p>
            <a:pPr>
              <a:buNone/>
            </a:pPr>
            <a:r>
              <a:rPr lang="cs-CZ" sz="2000" b="1" dirty="0"/>
              <a:t>České Budějovice, </a:t>
            </a:r>
            <a:r>
              <a:rPr lang="cs-CZ" sz="2000" b="1" dirty="0" smtClean="0"/>
              <a:t>červen 2016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263E-6F1B-4B6D-92D9-B4E9022427CA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Celková kalkulace sklápěcího návěsu</a:t>
            </a:r>
            <a:endParaRPr lang="cs-CZ" sz="44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263E-6F1B-4B6D-92D9-B4E9022427CA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Celková kalkulace návěsu s posuvnou podlahou</a:t>
            </a:r>
            <a:endParaRPr lang="cs-CZ" sz="4400" dirty="0"/>
          </a:p>
        </p:txBody>
      </p:sp>
      <p:graphicFrame>
        <p:nvGraphicFramePr>
          <p:cNvPr id="8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263E-6F1B-4B6D-92D9-B4E9022427CA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  <p:transition>
    <p:checke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Závěrečné shrnutí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92528"/>
          </a:xfrm>
        </p:spPr>
        <p:txBody>
          <a:bodyPr/>
          <a:lstStyle/>
          <a:p>
            <a:r>
              <a:rPr lang="cs-CZ" dirty="0" smtClean="0"/>
              <a:t>Široké využití kompozitních materiálů</a:t>
            </a:r>
          </a:p>
          <a:p>
            <a:endParaRPr lang="cs-CZ" dirty="0" smtClean="0"/>
          </a:p>
          <a:p>
            <a:r>
              <a:rPr lang="cs-CZ" dirty="0" smtClean="0"/>
              <a:t>Zlepšení výdržnosti návěsu</a:t>
            </a:r>
          </a:p>
          <a:p>
            <a:endParaRPr lang="cs-CZ" dirty="0" smtClean="0"/>
          </a:p>
          <a:p>
            <a:r>
              <a:rPr lang="cs-CZ" dirty="0" smtClean="0"/>
              <a:t>Větší náklady</a:t>
            </a:r>
          </a:p>
          <a:p>
            <a:endParaRPr lang="cs-CZ" dirty="0" smtClean="0"/>
          </a:p>
          <a:p>
            <a:r>
              <a:rPr lang="cs-CZ" dirty="0" smtClean="0"/>
              <a:t>Větší celková hmotnost návěsu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263E-6F1B-4B6D-92D9-B4E9022427CA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Otázky od oponenta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888472"/>
          </a:xfrm>
        </p:spPr>
        <p:txBody>
          <a:bodyPr/>
          <a:lstStyle/>
          <a:p>
            <a:r>
              <a:rPr lang="cs-CZ" dirty="0" smtClean="0"/>
              <a:t>Podle jakých kriterií jste výběr kompozitů zužovala? </a:t>
            </a:r>
          </a:p>
          <a:p>
            <a:endParaRPr lang="cs-CZ" dirty="0" smtClean="0"/>
          </a:p>
          <a:p>
            <a:r>
              <a:rPr lang="cs-CZ" dirty="0" smtClean="0"/>
              <a:t>Která kritéria jste u materiálu hodnotila?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263E-6F1B-4B6D-92D9-B4E9022427CA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  <p:transition>
    <p:zoom dir="in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-252536" y="2276872"/>
            <a:ext cx="9649072" cy="1872208"/>
          </a:xfrm>
        </p:spPr>
        <p:txBody>
          <a:bodyPr>
            <a:noAutofit/>
            <a:scene3d>
              <a:camera prst="isometricRightUp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cs-CZ" sz="6100" dirty="0" smtClean="0">
                <a:ln w="6350">
                  <a:solidFill>
                    <a:schemeClr val="tx1"/>
                  </a:solidFill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DĚKUJI ZA POZORNOST</a:t>
            </a:r>
            <a:endParaRPr lang="cs-CZ" sz="6100" dirty="0">
              <a:ln w="6350">
                <a:solidFill>
                  <a:schemeClr val="tx1"/>
                </a:solidFill>
              </a:ln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263E-6F1B-4B6D-92D9-B4E9022427CA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cap="none" dirty="0" smtClean="0">
                <a:ea typeface="ＭＳ Ｐゴシック" pitchFamily="34" charset="-128"/>
              </a:rPr>
              <a:t>Motivace a důvody k řešení daného problému</a:t>
            </a:r>
            <a:endParaRPr lang="cs-CZ" sz="4400" cap="none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04496"/>
          </a:xfrm>
        </p:spPr>
        <p:txBody>
          <a:bodyPr/>
          <a:lstStyle/>
          <a:p>
            <a:r>
              <a:rPr lang="cs-CZ" dirty="0" smtClean="0"/>
              <a:t>Využití</a:t>
            </a:r>
          </a:p>
          <a:p>
            <a:endParaRPr lang="cs-CZ" dirty="0" smtClean="0"/>
          </a:p>
          <a:p>
            <a:r>
              <a:rPr lang="cs-CZ" dirty="0" smtClean="0"/>
              <a:t>Vlastnosti kompozitů</a:t>
            </a:r>
          </a:p>
          <a:p>
            <a:endParaRPr lang="cs-CZ" dirty="0" smtClean="0"/>
          </a:p>
          <a:p>
            <a:r>
              <a:rPr lang="cs-CZ" dirty="0" smtClean="0"/>
              <a:t>Řešení dnešní problematiky</a:t>
            </a:r>
          </a:p>
          <a:p>
            <a:endParaRPr lang="cs-CZ" dirty="0" smtClean="0"/>
          </a:p>
          <a:p>
            <a:r>
              <a:rPr lang="cs-CZ" dirty="0" smtClean="0"/>
              <a:t>Osobní vztah k LKW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263E-6F1B-4B6D-92D9-B4E9022427CA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/>
              <a:t>Cíl práce</a:t>
            </a:r>
            <a:endParaRPr lang="cs-CZ" sz="4400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04496"/>
          </a:xfrm>
        </p:spPr>
        <p:txBody>
          <a:bodyPr>
            <a:normAutofit/>
          </a:bodyPr>
          <a:lstStyle/>
          <a:p>
            <a:r>
              <a:rPr lang="cs-CZ" dirty="0" smtClean="0"/>
              <a:t>Vyhodnocení situace kompozitních materiálů</a:t>
            </a:r>
          </a:p>
          <a:p>
            <a:endParaRPr lang="cs-CZ" dirty="0" smtClean="0"/>
          </a:p>
          <a:p>
            <a:r>
              <a:rPr lang="cs-CZ" dirty="0" smtClean="0"/>
              <a:t>Srovnání materiálů</a:t>
            </a:r>
          </a:p>
          <a:p>
            <a:endParaRPr lang="cs-CZ" dirty="0" smtClean="0"/>
          </a:p>
          <a:p>
            <a:r>
              <a:rPr lang="cs-CZ" dirty="0" smtClean="0"/>
              <a:t>Návrh návěsu pro kamion ze sendvičové struktury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263E-6F1B-4B6D-92D9-B4E9022427CA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Výzkumný problém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20520"/>
          </a:xfrm>
        </p:spPr>
        <p:txBody>
          <a:bodyPr>
            <a:normAutofit/>
          </a:bodyPr>
          <a:lstStyle/>
          <a:p>
            <a:r>
              <a:rPr lang="cs-CZ" dirty="0" smtClean="0"/>
              <a:t>Zlepšení návěsu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Životnost návěsu</a:t>
            </a:r>
          </a:p>
          <a:p>
            <a:endParaRPr lang="cs-CZ" dirty="0" smtClean="0"/>
          </a:p>
          <a:p>
            <a:r>
              <a:rPr lang="cs-CZ" dirty="0" smtClean="0"/>
              <a:t>Výrobní cena návěsů</a:t>
            </a:r>
          </a:p>
          <a:p>
            <a:endParaRPr lang="cs-CZ" dirty="0" smtClean="0"/>
          </a:p>
          <a:p>
            <a:r>
              <a:rPr lang="cs-CZ" dirty="0" smtClean="0"/>
              <a:t>Cena návěsu z kompozitního materiálu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263E-6F1B-4B6D-92D9-B4E9022427CA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Metodika práce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72448"/>
          </a:xfrm>
        </p:spPr>
        <p:txBody>
          <a:bodyPr>
            <a:normAutofit/>
          </a:bodyPr>
          <a:lstStyle/>
          <a:p>
            <a:r>
              <a:rPr lang="cs-CZ" dirty="0" smtClean="0"/>
              <a:t>Vylepšení korby návěsu </a:t>
            </a:r>
          </a:p>
          <a:p>
            <a:endParaRPr lang="cs-CZ" dirty="0" smtClean="0"/>
          </a:p>
          <a:p>
            <a:r>
              <a:rPr lang="cs-CZ" dirty="0" smtClean="0"/>
              <a:t>Korba z hliníkových dutých profilů</a:t>
            </a:r>
          </a:p>
          <a:p>
            <a:endParaRPr lang="cs-CZ" dirty="0" smtClean="0"/>
          </a:p>
          <a:p>
            <a:r>
              <a:rPr lang="cs-CZ" dirty="0" smtClean="0"/>
              <a:t>Kalkulace 2 sendvičových struktur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263E-6F1B-4B6D-92D9-B4E9022427CA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Prodejní ceny návěsů</a:t>
            </a:r>
            <a:endParaRPr lang="cs-CZ" sz="4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411760" y="5013176"/>
            <a:ext cx="4546848" cy="43208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Ceny jsou uvedeny v Eurech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179512" y="2420889"/>
          <a:ext cx="8784976" cy="2304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8599"/>
                <a:gridCol w="1903889"/>
                <a:gridCol w="2196244"/>
                <a:gridCol w="2196244"/>
              </a:tblGrid>
              <a:tr h="746139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Sk.</a:t>
                      </a:r>
                      <a:r>
                        <a:rPr lang="cs-CZ" baseline="0" dirty="0" smtClean="0"/>
                        <a:t> návěs 35 </a:t>
                      </a:r>
                      <a:r>
                        <a:rPr lang="cs-CZ" sz="1800" dirty="0" smtClean="0">
                          <a:latin typeface="Times New Roman"/>
                          <a:ea typeface="Calibri"/>
                        </a:rPr>
                        <a:t>m</a:t>
                      </a:r>
                      <a:r>
                        <a:rPr lang="cs-CZ" sz="1800" baseline="30000" dirty="0" smtClean="0">
                          <a:latin typeface="Times New Roman"/>
                          <a:ea typeface="Calibri"/>
                        </a:rPr>
                        <a:t>3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Sk. návěs 50  </a:t>
                      </a:r>
                      <a:r>
                        <a:rPr lang="cs-CZ" sz="1800" dirty="0" smtClean="0">
                          <a:latin typeface="Times New Roman"/>
                          <a:ea typeface="Calibri"/>
                        </a:rPr>
                        <a:t>m</a:t>
                      </a:r>
                      <a:r>
                        <a:rPr lang="cs-CZ" sz="1800" baseline="30000" dirty="0" smtClean="0">
                          <a:latin typeface="Times New Roman"/>
                          <a:ea typeface="Calibri"/>
                        </a:rPr>
                        <a:t>3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Návěs s posuvnou podlahou 92 </a:t>
                      </a:r>
                      <a:r>
                        <a:rPr lang="cs-CZ" sz="1800" dirty="0" smtClean="0">
                          <a:latin typeface="Times New Roman"/>
                          <a:ea typeface="Calibri"/>
                        </a:rPr>
                        <a:t>m</a:t>
                      </a:r>
                      <a:r>
                        <a:rPr lang="cs-CZ" sz="1800" baseline="30000" dirty="0" smtClean="0">
                          <a:latin typeface="Times New Roman"/>
                          <a:ea typeface="Calibri"/>
                        </a:rPr>
                        <a:t>3</a:t>
                      </a:r>
                      <a:endParaRPr lang="cs-CZ" dirty="0"/>
                    </a:p>
                  </a:txBody>
                  <a:tcPr anchor="ctr"/>
                </a:tc>
              </a:tr>
              <a:tr h="534001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WIELTON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29 700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32 500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48 000</a:t>
                      </a:r>
                      <a:endParaRPr lang="cs-CZ" dirty="0"/>
                    </a:p>
                  </a:txBody>
                  <a:tcPr anchor="ctr"/>
                </a:tc>
              </a:tr>
              <a:tr h="490114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SCHWARZMÜLLER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Na</a:t>
                      </a:r>
                      <a:r>
                        <a:rPr lang="cs-CZ" baseline="0" dirty="0" smtClean="0"/>
                        <a:t> zakázku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45 000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55 000</a:t>
                      </a:r>
                      <a:endParaRPr lang="cs-CZ" dirty="0"/>
                    </a:p>
                  </a:txBody>
                  <a:tcPr anchor="ctr"/>
                </a:tc>
              </a:tr>
              <a:tr h="534001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REISCH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44 700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47 700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49</a:t>
                      </a:r>
                      <a:r>
                        <a:rPr lang="cs-CZ" baseline="0" dirty="0" smtClean="0"/>
                        <a:t> 400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263E-6F1B-4B6D-92D9-B4E9022427CA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Vybrané typy návěsů</a:t>
            </a:r>
            <a:endParaRPr lang="cs-CZ" sz="44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Sklápěcí návěs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Návěs s posuvnou podlahou</a:t>
            </a:r>
            <a:endParaRPr lang="cs-CZ" dirty="0"/>
          </a:p>
        </p:txBody>
      </p:sp>
      <p:pic>
        <p:nvPicPr>
          <p:cNvPr id="9" name="Zástupný symbol pro obsah 8" descr="sklopka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97452"/>
            <a:ext cx="4040188" cy="2693459"/>
          </a:xfrm>
        </p:spPr>
      </p:pic>
      <p:pic>
        <p:nvPicPr>
          <p:cNvPr id="10" name="Zástupný symbol pro obsah 9" descr="posuvk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5025" y="2897765"/>
            <a:ext cx="4041775" cy="2692833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263E-6F1B-4B6D-92D9-B4E9022427CA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23528" y="5661248"/>
            <a:ext cx="4032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/>
              <a:t>(http://schwarzmueller.com/cs/vozidla/3-napravovy-hlinikovy-sklapeci-naves-s-hlinikovou-korbou-z-dutych-profilu/)</a:t>
            </a:r>
            <a:endParaRPr lang="cs-CZ" sz="1200" dirty="0"/>
          </a:p>
        </p:txBody>
      </p:sp>
      <p:sp>
        <p:nvSpPr>
          <p:cNvPr id="12" name="Obdélník 11"/>
          <p:cNvSpPr/>
          <p:nvPr/>
        </p:nvSpPr>
        <p:spPr>
          <a:xfrm>
            <a:off x="4572000" y="573325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200" dirty="0" smtClean="0"/>
              <a:t>(http://schwarzmueller.com/cs/vozidla/3-napravovy-naves-s-posuvnou-podlahou%2C-s-hlinikovym-ramem/)</a:t>
            </a:r>
            <a:endParaRPr lang="cs-CZ" sz="1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Výběr kompozitního materiálu</a:t>
            </a:r>
            <a:endParaRPr lang="cs-CZ" sz="4400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395536" y="1268760"/>
            <a:ext cx="4040188" cy="750887"/>
          </a:xfrm>
        </p:spPr>
        <p:txBody>
          <a:bodyPr/>
          <a:lstStyle/>
          <a:p>
            <a:r>
              <a:rPr lang="cs-CZ" cap="none" dirty="0" smtClean="0"/>
              <a:t>Hliníková voština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half" idx="3"/>
          </p:nvPr>
        </p:nvSpPr>
        <p:spPr>
          <a:xfrm>
            <a:off x="4716016" y="1412776"/>
            <a:ext cx="4041775" cy="462855"/>
          </a:xfrm>
        </p:spPr>
        <p:txBody>
          <a:bodyPr/>
          <a:lstStyle/>
          <a:p>
            <a:r>
              <a:rPr lang="cs-CZ" dirty="0" smtClean="0"/>
              <a:t>AIREX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>
          <a:xfrm>
            <a:off x="395536" y="4365104"/>
            <a:ext cx="2602632" cy="5040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Nidaplast</a:t>
            </a:r>
          </a:p>
          <a:p>
            <a:endParaRPr lang="cs-CZ" dirty="0"/>
          </a:p>
        </p:txBody>
      </p:sp>
      <p:pic>
        <p:nvPicPr>
          <p:cNvPr id="5" name="Obrázek 4" descr="AIR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1844824"/>
            <a:ext cx="3600400" cy="1442032"/>
          </a:xfrm>
          <a:prstGeom prst="rect">
            <a:avLst/>
          </a:prstGeom>
        </p:spPr>
      </p:pic>
      <p:pic>
        <p:nvPicPr>
          <p:cNvPr id="6" name="Obrázek 5" descr="divinycell 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3933056"/>
            <a:ext cx="2592288" cy="2693946"/>
          </a:xfrm>
          <a:prstGeom prst="rect">
            <a:avLst/>
          </a:prstGeom>
        </p:spPr>
      </p:pic>
      <p:pic>
        <p:nvPicPr>
          <p:cNvPr id="7" name="Obrázek 6" descr="hliníková vošti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1844824"/>
            <a:ext cx="3378647" cy="2242577"/>
          </a:xfrm>
          <a:prstGeom prst="rect">
            <a:avLst/>
          </a:prstGeom>
        </p:spPr>
      </p:pic>
      <p:pic>
        <p:nvPicPr>
          <p:cNvPr id="8" name="Obrázek 7" descr="nidaplas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4869160"/>
            <a:ext cx="2971200" cy="1772816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>
          <a:xfrm>
            <a:off x="4572000" y="639633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200" dirty="0" smtClean="0"/>
              <a:t>(http://www.</a:t>
            </a:r>
            <a:r>
              <a:rPr lang="cs-CZ" sz="1200" dirty="0" err="1" smtClean="0"/>
              <a:t>diabgroup.com</a:t>
            </a:r>
            <a:r>
              <a:rPr lang="cs-CZ" sz="1200" dirty="0" smtClean="0"/>
              <a:t>/</a:t>
            </a:r>
            <a:r>
              <a:rPr lang="cs-CZ" sz="1200" dirty="0" err="1" smtClean="0"/>
              <a:t>Products</a:t>
            </a:r>
            <a:r>
              <a:rPr lang="cs-CZ" sz="1200" dirty="0" smtClean="0"/>
              <a:t>-</a:t>
            </a:r>
            <a:r>
              <a:rPr lang="cs-CZ" sz="1200" dirty="0" err="1" smtClean="0"/>
              <a:t>and</a:t>
            </a:r>
            <a:r>
              <a:rPr lang="cs-CZ" sz="1200" dirty="0" smtClean="0"/>
              <a:t>-</a:t>
            </a:r>
            <a:r>
              <a:rPr lang="cs-CZ" sz="1200" dirty="0" err="1" smtClean="0"/>
              <a:t>services</a:t>
            </a:r>
            <a:r>
              <a:rPr lang="cs-CZ" sz="1200" dirty="0" smtClean="0"/>
              <a:t>/</a:t>
            </a:r>
            <a:r>
              <a:rPr lang="cs-CZ" sz="1200" dirty="0" err="1" smtClean="0"/>
              <a:t>Core</a:t>
            </a:r>
            <a:r>
              <a:rPr lang="cs-CZ" sz="1200" dirty="0" smtClean="0"/>
              <a:t>-</a:t>
            </a:r>
            <a:r>
              <a:rPr lang="cs-CZ" sz="1200" dirty="0" err="1" smtClean="0"/>
              <a:t>Material</a:t>
            </a:r>
            <a:r>
              <a:rPr lang="cs-CZ" sz="1200" dirty="0" smtClean="0"/>
              <a:t>/</a:t>
            </a:r>
            <a:r>
              <a:rPr lang="cs-CZ" sz="1200" dirty="0" err="1" smtClean="0"/>
              <a:t>Divinycell</a:t>
            </a:r>
            <a:r>
              <a:rPr lang="cs-CZ" sz="1200" dirty="0" smtClean="0"/>
              <a:t>-P)</a:t>
            </a:r>
            <a:endParaRPr lang="cs-CZ" sz="1200" dirty="0"/>
          </a:p>
        </p:txBody>
      </p:sp>
      <p:sp>
        <p:nvSpPr>
          <p:cNvPr id="13" name="Obdélník 12"/>
          <p:cNvSpPr/>
          <p:nvPr/>
        </p:nvSpPr>
        <p:spPr>
          <a:xfrm>
            <a:off x="4788024" y="3645024"/>
            <a:ext cx="24984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48640" lvl="0" indent="-411480">
              <a:spcBef>
                <a:spcPct val="20000"/>
              </a:spcBef>
              <a:buClr>
                <a:prstClr val="black">
                  <a:shade val="95000"/>
                </a:prstClr>
              </a:buClr>
              <a:buSzPct val="65000"/>
            </a:pPr>
            <a:r>
              <a:rPr lang="cs-CZ" sz="2400" dirty="0" smtClean="0">
                <a:solidFill>
                  <a:prstClr val="black"/>
                </a:solidFill>
              </a:rPr>
              <a:t>DIVINYCELL P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0" y="658100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200" dirty="0" smtClean="0"/>
              <a:t>http://www.bati-</a:t>
            </a:r>
            <a:r>
              <a:rPr lang="cs-CZ" sz="1200" dirty="0" err="1" smtClean="0"/>
              <a:t>journal.com</a:t>
            </a:r>
            <a:r>
              <a:rPr lang="cs-CZ" sz="1200" dirty="0" smtClean="0"/>
              <a:t>/?</a:t>
            </a:r>
            <a:r>
              <a:rPr lang="cs-CZ" sz="1200" dirty="0" err="1" smtClean="0"/>
              <a:t>news</a:t>
            </a:r>
            <a:r>
              <a:rPr lang="cs-CZ" sz="1200" dirty="0" smtClean="0"/>
              <a:t>=61555990</a:t>
            </a:r>
            <a:endParaRPr lang="cs-CZ" sz="1200" dirty="0"/>
          </a:p>
        </p:txBody>
      </p:sp>
      <p:sp>
        <p:nvSpPr>
          <p:cNvPr id="15" name="Obdélník 14"/>
          <p:cNvSpPr/>
          <p:nvPr/>
        </p:nvSpPr>
        <p:spPr>
          <a:xfrm>
            <a:off x="4355976" y="321297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200" dirty="0" smtClean="0"/>
              <a:t>http://www.</a:t>
            </a:r>
            <a:r>
              <a:rPr lang="cs-CZ" sz="1200" dirty="0" err="1" smtClean="0"/>
              <a:t>havel</a:t>
            </a:r>
            <a:r>
              <a:rPr lang="cs-CZ" sz="1200" dirty="0" smtClean="0"/>
              <a:t>-</a:t>
            </a:r>
            <a:r>
              <a:rPr lang="cs-CZ" sz="1200" dirty="0" err="1" smtClean="0"/>
              <a:t>composites.com</a:t>
            </a:r>
            <a:r>
              <a:rPr lang="cs-CZ" sz="1200" dirty="0" smtClean="0"/>
              <a:t>/</a:t>
            </a:r>
            <a:r>
              <a:rPr lang="cs-CZ" sz="1200" dirty="0" err="1" smtClean="0"/>
              <a:t>shop</a:t>
            </a:r>
            <a:r>
              <a:rPr lang="cs-CZ" sz="1200" dirty="0" smtClean="0"/>
              <a:t>/91-</a:t>
            </a:r>
            <a:r>
              <a:rPr lang="cs-CZ" sz="1200" dirty="0" err="1" smtClean="0"/>
              <a:t>Airex</a:t>
            </a:r>
            <a:r>
              <a:rPr lang="cs-CZ" sz="1200" dirty="0" smtClean="0"/>
              <a:t>/3366-AIREX-T90100-</a:t>
            </a:r>
            <a:r>
              <a:rPr lang="cs-CZ" sz="1200" dirty="0" err="1" smtClean="0"/>
              <a:t>tlousťka</a:t>
            </a:r>
            <a:r>
              <a:rPr lang="cs-CZ" sz="1200" dirty="0" smtClean="0"/>
              <a:t>-10-mm-1220-x-610-2440-mm.</a:t>
            </a:r>
            <a:r>
              <a:rPr lang="cs-CZ" sz="1200" dirty="0" err="1" smtClean="0"/>
              <a:t>html</a:t>
            </a:r>
            <a:r>
              <a:rPr lang="cs-CZ" sz="1200" dirty="0" smtClean="0"/>
              <a:t>?</a:t>
            </a:r>
            <a:r>
              <a:rPr lang="cs-CZ" sz="1200" dirty="0" err="1" smtClean="0"/>
              <a:t>pls</a:t>
            </a:r>
            <a:r>
              <a:rPr lang="cs-CZ" sz="1200" dirty="0" smtClean="0"/>
              <a:t>=0</a:t>
            </a:r>
            <a:endParaRPr lang="cs-CZ" sz="1200" dirty="0"/>
          </a:p>
        </p:txBody>
      </p:sp>
      <p:sp>
        <p:nvSpPr>
          <p:cNvPr id="16" name="Obdélník 15"/>
          <p:cNvSpPr/>
          <p:nvPr/>
        </p:nvSpPr>
        <p:spPr>
          <a:xfrm>
            <a:off x="251520" y="4005064"/>
            <a:ext cx="30941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/>
              <a:t>http://www.5m.cz/</a:t>
            </a:r>
            <a:r>
              <a:rPr lang="cs-CZ" sz="1200" dirty="0" err="1" smtClean="0"/>
              <a:t>cz</a:t>
            </a:r>
            <a:r>
              <a:rPr lang="cs-CZ" sz="1200" dirty="0" smtClean="0"/>
              <a:t>/</a:t>
            </a:r>
            <a:r>
              <a:rPr lang="cs-CZ" sz="1200" dirty="0" err="1" smtClean="0"/>
              <a:t>hlinikove</a:t>
            </a:r>
            <a:r>
              <a:rPr lang="cs-CZ" sz="1200" dirty="0" smtClean="0"/>
              <a:t>-panely/</a:t>
            </a:r>
            <a:endParaRPr lang="cs-CZ" sz="1200" dirty="0"/>
          </a:p>
        </p:txBody>
      </p:sp>
      <p:sp>
        <p:nvSpPr>
          <p:cNvPr id="17" name="Zástupný symbol pro číslo snímku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263E-6F1B-4B6D-92D9-B4E9022427CA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Potřebný materiál</a:t>
            </a:r>
            <a:endParaRPr lang="cs-CZ" sz="44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Sklápěcí návěs </a:t>
            </a:r>
            <a:r>
              <a:rPr lang="cs-CZ" b="1" cap="none" dirty="0" smtClean="0"/>
              <a:t>cca.</a:t>
            </a:r>
            <a:r>
              <a:rPr lang="cs-CZ" b="1" dirty="0" smtClean="0"/>
              <a:t> 31 </a:t>
            </a:r>
            <a:r>
              <a:rPr lang="cs-CZ" b="1" cap="none" dirty="0" smtClean="0">
                <a:latin typeface="Times New Roman"/>
              </a:rPr>
              <a:t>m</a:t>
            </a:r>
            <a:r>
              <a:rPr lang="cs-CZ" b="1" cap="none" baseline="30000" dirty="0" smtClean="0">
                <a:latin typeface="Times New Roman"/>
                <a:ea typeface="Calibri"/>
              </a:rPr>
              <a:t>3</a:t>
            </a:r>
            <a:endParaRPr lang="cs-CZ" b="1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Návěs s posuvnou podlahou 92 </a:t>
            </a:r>
            <a:r>
              <a:rPr lang="cs-CZ" b="1" cap="none" dirty="0" smtClean="0">
                <a:latin typeface="Times New Roman"/>
              </a:rPr>
              <a:t>m</a:t>
            </a:r>
            <a:r>
              <a:rPr lang="cs-CZ" b="1" cap="none" baseline="30000" dirty="0" smtClean="0">
                <a:latin typeface="Times New Roman"/>
                <a:ea typeface="Calibri"/>
              </a:rPr>
              <a:t>3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Hliníkové jekly = 40 kusů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AIREX = 33 desek</a:t>
            </a:r>
          </a:p>
          <a:p>
            <a:endParaRPr lang="cs-CZ" dirty="0" smtClean="0"/>
          </a:p>
          <a:p>
            <a:r>
              <a:rPr lang="cs-CZ" dirty="0" smtClean="0"/>
              <a:t>Hliníková voština = 46 desek</a:t>
            </a:r>
          </a:p>
          <a:p>
            <a:endParaRPr lang="cs-CZ" dirty="0" smtClean="0"/>
          </a:p>
          <a:p>
            <a:r>
              <a:rPr lang="cs-CZ" dirty="0" smtClean="0"/>
              <a:t>P</a:t>
            </a:r>
            <a:r>
              <a:rPr lang="cs-CZ" dirty="0" smtClean="0"/>
              <a:t>lech </a:t>
            </a:r>
            <a:r>
              <a:rPr lang="cs-CZ" dirty="0" smtClean="0"/>
              <a:t>na podlahu = 3 plechy 8 mm a 9 plechů 6 mm nebo 11 plechů při 8 mm </a:t>
            </a:r>
          </a:p>
          <a:p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Hliníkové jekly = 138 kusů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AIREX = 97 desek</a:t>
            </a:r>
          </a:p>
          <a:p>
            <a:endParaRPr lang="cs-CZ" dirty="0" smtClean="0"/>
          </a:p>
          <a:p>
            <a:r>
              <a:rPr lang="cs-CZ" dirty="0" smtClean="0"/>
              <a:t>Hliníková voština = 136 desek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263E-6F1B-4B6D-92D9-B4E9022427CA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1417</TotalTime>
  <Words>303</Words>
  <Application>Microsoft Office PowerPoint</Application>
  <PresentationFormat>Předvádění na obrazovce (4:3)</PresentationFormat>
  <Paragraphs>117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Vrchol</vt:lpstr>
      <vt:lpstr>Sendvičové kompozitní materiály pro dopravní aplikace</vt:lpstr>
      <vt:lpstr>Motivace a důvody k řešení daného problému</vt:lpstr>
      <vt:lpstr>Cíl práce</vt:lpstr>
      <vt:lpstr>Výzkumný problém</vt:lpstr>
      <vt:lpstr>Metodika práce</vt:lpstr>
      <vt:lpstr>Prodejní ceny návěsů</vt:lpstr>
      <vt:lpstr>Vybrané typy návěsů</vt:lpstr>
      <vt:lpstr>Výběr kompozitního materiálu</vt:lpstr>
      <vt:lpstr>Potřebný materiál</vt:lpstr>
      <vt:lpstr>Celková kalkulace sklápěcího návěsu</vt:lpstr>
      <vt:lpstr>Celková kalkulace návěsu s posuvnou podlahou</vt:lpstr>
      <vt:lpstr>Závěrečné shrnutí</vt:lpstr>
      <vt:lpstr>Otázky od oponenta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Jituska</dc:creator>
  <cp:lastModifiedBy>Jituska</cp:lastModifiedBy>
  <cp:revision>108</cp:revision>
  <dcterms:created xsi:type="dcterms:W3CDTF">2016-06-06T19:10:36Z</dcterms:created>
  <dcterms:modified xsi:type="dcterms:W3CDTF">2016-06-08T21:19:25Z</dcterms:modified>
</cp:coreProperties>
</file>