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9" r:id="rId14"/>
    <p:sldId id="270" r:id="rId15"/>
    <p:sldId id="26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7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 v Kč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3.1603761862717017E-2"/>
                  <c:y val="-6.0906475475951079E-2"/>
                </c:manualLayout>
              </c:layout>
              <c:showVal val="1"/>
            </c:dLbl>
            <c:dLbl>
              <c:idx val="2"/>
              <c:layout>
                <c:manualLayout>
                  <c:x val="0.15938369786398005"/>
                  <c:y val="3.3352830845386344E-2"/>
                </c:manualLayout>
              </c:layout>
              <c:showVal val="1"/>
            </c:dLbl>
            <c:showVal val="1"/>
          </c:dLbls>
          <c:cat>
            <c:strRef>
              <c:f>List1!$A$2:$A$4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List1!$B$2:$B$4</c:f>
              <c:numCache>
                <c:formatCode>#,##0</c:formatCode>
                <c:ptCount val="3"/>
                <c:pt idx="0">
                  <c:v>10887120</c:v>
                </c:pt>
                <c:pt idx="1">
                  <c:v>1902500</c:v>
                </c:pt>
                <c:pt idx="2">
                  <c:v>867977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Aktuální dodávky</c:v>
                </c:pt>
              </c:strCache>
            </c:strRef>
          </c:tx>
          <c:cat>
            <c:strRef>
              <c:f>List1!$A$2:$A$4</c:f>
              <c:strCache>
                <c:ptCount val="3"/>
                <c:pt idx="0">
                  <c:v>Paprika červená</c:v>
                </c:pt>
                <c:pt idx="1">
                  <c:v>Česnek volný</c:v>
                </c:pt>
                <c:pt idx="2">
                  <c:v>Rajčata volná</c:v>
                </c:pt>
              </c:strCache>
            </c:strRef>
          </c:cat>
          <c:val>
            <c:numRef>
              <c:f>List1!$B$2:$B$4</c:f>
              <c:numCache>
                <c:formatCode>#,##0</c:formatCode>
                <c:ptCount val="3"/>
                <c:pt idx="0">
                  <c:v>36700</c:v>
                </c:pt>
                <c:pt idx="1">
                  <c:v>36200</c:v>
                </c:pt>
                <c:pt idx="2">
                  <c:v>84000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Navrhované dodávky</c:v>
                </c:pt>
              </c:strCache>
            </c:strRef>
          </c:tx>
          <c:cat>
            <c:strRef>
              <c:f>List1!$A$2:$A$4</c:f>
              <c:strCache>
                <c:ptCount val="3"/>
                <c:pt idx="0">
                  <c:v>Paprika červená</c:v>
                </c:pt>
                <c:pt idx="1">
                  <c:v>Česnek volný</c:v>
                </c:pt>
                <c:pt idx="2">
                  <c:v>Rajčata volná</c:v>
                </c:pt>
              </c:strCache>
            </c:strRef>
          </c:cat>
          <c:val>
            <c:numRef>
              <c:f>List1!$C$2:$C$4</c:f>
              <c:numCache>
                <c:formatCode>General</c:formatCode>
                <c:ptCount val="3"/>
                <c:pt idx="0" formatCode="#,##0">
                  <c:v>33700</c:v>
                </c:pt>
                <c:pt idx="1">
                  <c:v>34600</c:v>
                </c:pt>
                <c:pt idx="2" formatCode="#,##0">
                  <c:v>75500</c:v>
                </c:pt>
              </c:numCache>
            </c:numRef>
          </c:val>
        </c:ser>
        <c:axId val="130533632"/>
        <c:axId val="130678784"/>
      </c:barChart>
      <c:catAx>
        <c:axId val="130533632"/>
        <c:scaling>
          <c:orientation val="minMax"/>
        </c:scaling>
        <c:axPos val="b"/>
        <c:tickLblPos val="nextTo"/>
        <c:crossAx val="130678784"/>
        <c:crosses val="autoZero"/>
        <c:auto val="1"/>
        <c:lblAlgn val="ctr"/>
        <c:lblOffset val="100"/>
      </c:catAx>
      <c:valAx>
        <c:axId val="130678784"/>
        <c:scaling>
          <c:orientation val="minMax"/>
        </c:scaling>
        <c:axPos val="l"/>
        <c:majorGridlines/>
        <c:numFmt formatCode="#,##0" sourceLinked="1"/>
        <c:tickLblPos val="nextTo"/>
        <c:crossAx val="13053363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A80A0-29FB-4169-BF25-B5D13CD3943C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5687F-F29B-4D28-9FA5-A8C17E972A2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5687F-F29B-4D28-9FA5-A8C17E972A2A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F1246A4-5CE4-4BE9-A81B-11497134C1D8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F9F6377-273A-45B6-879A-90F8B1C812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46A4-5CE4-4BE9-A81B-11497134C1D8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F6377-273A-45B6-879A-90F8B1C812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46A4-5CE4-4BE9-A81B-11497134C1D8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F6377-273A-45B6-879A-90F8B1C812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46A4-5CE4-4BE9-A81B-11497134C1D8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F6377-273A-45B6-879A-90F8B1C812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46A4-5CE4-4BE9-A81B-11497134C1D8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F6377-273A-45B6-879A-90F8B1C812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46A4-5CE4-4BE9-A81B-11497134C1D8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F6377-273A-45B6-879A-90F8B1C812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F1246A4-5CE4-4BE9-A81B-11497134C1D8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F9F6377-273A-45B6-879A-90F8B1C8120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F1246A4-5CE4-4BE9-A81B-11497134C1D8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F9F6377-273A-45B6-879A-90F8B1C812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46A4-5CE4-4BE9-A81B-11497134C1D8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F6377-273A-45B6-879A-90F8B1C812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46A4-5CE4-4BE9-A81B-11497134C1D8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F6377-273A-45B6-879A-90F8B1C812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46A4-5CE4-4BE9-A81B-11497134C1D8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F6377-273A-45B6-879A-90F8B1C812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F1246A4-5CE4-4BE9-A81B-11497134C1D8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F9F6377-273A-45B6-879A-90F8B1C8120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kument_aplikace_Microsoft_Office_Word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836712"/>
            <a:ext cx="84582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Obhajoba bakalářské práce</a:t>
            </a:r>
            <a:br>
              <a:rPr lang="cs-CZ" dirty="0" smtClean="0"/>
            </a:br>
            <a:r>
              <a:rPr lang="cs-CZ" dirty="0" smtClean="0"/>
              <a:t>Řízení zásob ve vybraném podniku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4005064"/>
            <a:ext cx="9144000" cy="1752600"/>
          </a:xfrm>
        </p:spPr>
        <p:txBody>
          <a:bodyPr>
            <a:normAutofit/>
          </a:bodyPr>
          <a:lstStyle/>
          <a:p>
            <a:r>
              <a:rPr lang="cs-CZ" dirty="0" smtClean="0"/>
              <a:t>Autor bakalářské práce: Jiří Nosek</a:t>
            </a:r>
          </a:p>
          <a:p>
            <a:r>
              <a:rPr lang="cs-CZ" dirty="0" smtClean="0"/>
              <a:t>Vedoucí bakalářské práce: doc. Ing. Xenie </a:t>
            </a:r>
            <a:r>
              <a:rPr lang="cs-CZ" dirty="0" err="1" smtClean="0"/>
              <a:t>Lukoszová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  <a:p>
            <a:r>
              <a:rPr lang="cs-CZ" dirty="0" smtClean="0"/>
              <a:t>Oponent bakalářské práce: prof. Ing. Václav </a:t>
            </a:r>
            <a:r>
              <a:rPr lang="cs-CZ" dirty="0" err="1" smtClean="0"/>
              <a:t>Cempírek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Závěrečné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Provedl jsem analýzu ABC u položek zeleniny v hypermarketu </a:t>
            </a:r>
            <a:r>
              <a:rPr lang="cs-CZ" dirty="0" err="1" smtClean="0"/>
              <a:t>Tesco</a:t>
            </a:r>
            <a:r>
              <a:rPr lang="cs-CZ" dirty="0" smtClean="0"/>
              <a:t> Břeclav a zjistil, které položky jsou pro obchod nejdůležitější.</a:t>
            </a:r>
          </a:p>
          <a:p>
            <a:endParaRPr lang="cs-CZ" dirty="0" smtClean="0"/>
          </a:p>
          <a:p>
            <a:r>
              <a:rPr lang="cs-CZ" dirty="0" smtClean="0"/>
              <a:t>Na základě analýzy aktuálních dodávek jsem navrhl jejich optimalizaci na ekonomicky výhodnou úroveň.</a:t>
            </a:r>
          </a:p>
          <a:p>
            <a:endParaRPr lang="cs-CZ" dirty="0" smtClean="0"/>
          </a:p>
          <a:p>
            <a:r>
              <a:rPr lang="cs-CZ" dirty="0" smtClean="0"/>
              <a:t>Cíl bakalářské práce byl splněn.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dotazy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oponenta práce: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	Jak se díváte na řízení zásob v obchodních řetězcích?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dotazy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vedoucího práce: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1</a:t>
            </a:r>
            <a:r>
              <a:rPr lang="cs-CZ" dirty="0" smtClean="0"/>
              <a:t>) Představil </a:t>
            </a:r>
            <a:r>
              <a:rPr lang="cs-CZ" dirty="0" smtClean="0"/>
              <a:t>správný způsob výpočtu optimální velikosti dodávky (resp. Optimálního objednacího množství).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2) </a:t>
            </a:r>
            <a:r>
              <a:rPr lang="cs-CZ" dirty="0" smtClean="0"/>
              <a:t>Pomocí modelu ”pilového diagramu” vysvětlil úroveň průměrné běžné zásoby, případně průměrné celkové zásoby. 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Dotaz od vedoucího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1) Představil správný způsob výpočtu optimální velikosti dodávky (resp. Optimálního objednacího množství</a:t>
            </a:r>
            <a:r>
              <a:rPr lang="cs-CZ" dirty="0" smtClean="0"/>
              <a:t>).</a:t>
            </a:r>
          </a:p>
          <a:p>
            <a:endParaRPr lang="cs-CZ" dirty="0" smtClean="0"/>
          </a:p>
          <a:p>
            <a:r>
              <a:rPr lang="cs-CZ" dirty="0" err="1" smtClean="0"/>
              <a:t>Harrisův</a:t>
            </a:r>
            <a:r>
              <a:rPr lang="cs-CZ" dirty="0" smtClean="0"/>
              <a:t>-Wilsonův vzorec:</a:t>
            </a:r>
          </a:p>
          <a:p>
            <a:endParaRPr lang="cs-CZ" dirty="0" smtClean="0"/>
          </a:p>
          <a:p>
            <a:r>
              <a:rPr lang="cs-CZ" dirty="0" smtClean="0"/>
              <a:t>d</a:t>
            </a:r>
            <a:r>
              <a:rPr lang="cs-CZ" dirty="0" smtClean="0"/>
              <a:t> </a:t>
            </a:r>
            <a:r>
              <a:rPr lang="cs-CZ" sz="1800" dirty="0" err="1" smtClean="0"/>
              <a:t>opt</a:t>
            </a:r>
            <a:r>
              <a:rPr lang="cs-CZ" sz="1800" dirty="0" smtClean="0"/>
              <a:t> </a:t>
            </a:r>
            <a:r>
              <a:rPr lang="cs-CZ" dirty="0" smtClean="0"/>
              <a:t>=</a:t>
            </a:r>
            <a:endParaRPr lang="cs-CZ" dirty="0" smtClean="0"/>
          </a:p>
          <a:p>
            <a:r>
              <a:rPr lang="cs-CZ" dirty="0" smtClean="0"/>
              <a:t>d </a:t>
            </a:r>
            <a:r>
              <a:rPr lang="cs-CZ" sz="1800" dirty="0" err="1" smtClean="0"/>
              <a:t>opt</a:t>
            </a:r>
            <a:r>
              <a:rPr lang="cs-CZ" dirty="0" smtClean="0"/>
              <a:t> = 75 500 / 449</a:t>
            </a:r>
          </a:p>
          <a:p>
            <a:r>
              <a:rPr lang="cs-CZ" dirty="0" smtClean="0"/>
              <a:t>d</a:t>
            </a:r>
            <a:r>
              <a:rPr lang="cs-CZ" dirty="0" smtClean="0"/>
              <a:t> </a:t>
            </a:r>
            <a:r>
              <a:rPr lang="cs-CZ" sz="1800" dirty="0" err="1" smtClean="0"/>
              <a:t>opt</a:t>
            </a:r>
            <a:r>
              <a:rPr lang="cs-CZ" dirty="0" smtClean="0"/>
              <a:t> = 169 dodávek</a:t>
            </a:r>
            <a:endParaRPr lang="cs-CZ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971600" y="5013176"/>
          <a:ext cx="5761037" cy="714375"/>
        </p:xfrm>
        <a:graphic>
          <a:graphicData uri="http://schemas.openxmlformats.org/presentationml/2006/ole">
            <p:oleObj spid="_x0000_s1033" name="Dokument" r:id="rId3" imgW="5761150" imgH="714266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 od vedoucího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2) Pomocí modelu ”pilového diagramu” vysvětlil úroveň průměrné běžné zásoby, případně průměrné celkové zásoby. </a:t>
            </a:r>
          </a:p>
        </p:txBody>
      </p:sp>
      <p:pic>
        <p:nvPicPr>
          <p:cNvPr id="4" name="Obrázek 3" descr="Pilový diagra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3645024"/>
            <a:ext cx="7920880" cy="3212976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996952"/>
            <a:ext cx="8229600" cy="1066800"/>
          </a:xfrm>
        </p:spPr>
        <p:txBody>
          <a:bodyPr/>
          <a:lstStyle/>
          <a:p>
            <a:pPr algn="ctr"/>
            <a:r>
              <a:rPr lang="cs-CZ" dirty="0" smtClean="0"/>
              <a:t>Děkuji za pozornost.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Motivace a důvody k řešení daného problému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1115616" y="3284984"/>
            <a:ext cx="2160240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Aktuálnost problému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3491880" y="3284984"/>
            <a:ext cx="2160240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Zdroj dat a informací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5796136" y="3284984"/>
            <a:ext cx="2160240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Vlastní zájem o dané téma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mé bakalářské práce bylo na základě analýzy současného systému řízení zásob v podniku navrhnout jeho zlepšení.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Výzkumná otázka č. 1: Jaké položky zeleniny jsou pro podnik nejziskovější?</a:t>
            </a:r>
          </a:p>
          <a:p>
            <a:endParaRPr lang="cs-CZ" dirty="0" smtClean="0"/>
          </a:p>
          <a:p>
            <a:r>
              <a:rPr lang="cs-CZ" dirty="0" smtClean="0"/>
              <a:t>Výzkumná otázka č. 2: Dají se u těchto položek optimalizovat dodávky na lepší ekonomickou úroveň?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Metody použité pro bakalářskou práci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67544" y="3140968"/>
            <a:ext cx="1944216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Sběr dat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2627784" y="3140968"/>
            <a:ext cx="187220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ABC analýza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4716016" y="3140968"/>
            <a:ext cx="187220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Vyhodnocení dat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6804248" y="3140968"/>
            <a:ext cx="187220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Návrhy opatření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Představení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Obchodní firma: 		</a:t>
            </a:r>
            <a:r>
              <a:rPr lang="cs-CZ" dirty="0" err="1" smtClean="0"/>
              <a:t>Tesco</a:t>
            </a:r>
            <a:r>
              <a:rPr lang="cs-CZ" dirty="0" smtClean="0"/>
              <a:t> </a:t>
            </a:r>
            <a:r>
              <a:rPr lang="cs-CZ" dirty="0" err="1" smtClean="0"/>
              <a:t>Stores</a:t>
            </a:r>
            <a:r>
              <a:rPr lang="cs-CZ" dirty="0" smtClean="0"/>
              <a:t> ČR a.s.</a:t>
            </a:r>
          </a:p>
          <a:p>
            <a:r>
              <a:rPr lang="cs-CZ" dirty="0" smtClean="0"/>
              <a:t>Datum zápisu do OR: 	23. března 1992</a:t>
            </a:r>
          </a:p>
          <a:p>
            <a:r>
              <a:rPr lang="cs-CZ" dirty="0" smtClean="0"/>
              <a:t>Sídlo:				Praha 10</a:t>
            </a:r>
          </a:p>
          <a:p>
            <a:r>
              <a:rPr lang="cs-CZ" dirty="0" smtClean="0"/>
              <a:t>Základní kapitál: 		13.3 miliard Kč</a:t>
            </a:r>
          </a:p>
          <a:p>
            <a:r>
              <a:rPr lang="cs-CZ" dirty="0" smtClean="0"/>
              <a:t>Vznik společnosti:		Velká Británie, 1919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Řízení zásob v hypermarketu </a:t>
            </a:r>
            <a:r>
              <a:rPr lang="cs-CZ" dirty="0" err="1" smtClean="0"/>
              <a:t>Tesco</a:t>
            </a:r>
            <a:r>
              <a:rPr lang="cs-CZ" dirty="0" smtClean="0"/>
              <a:t> Břeclav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Tok zboží a informací</a:t>
            </a:r>
          </a:p>
          <a:p>
            <a:r>
              <a:rPr lang="cs-CZ" dirty="0" smtClean="0"/>
              <a:t>Objednávání zboží</a:t>
            </a:r>
          </a:p>
          <a:p>
            <a:r>
              <a:rPr lang="cs-CZ" dirty="0" smtClean="0"/>
              <a:t>Příjem zboží</a:t>
            </a:r>
          </a:p>
          <a:p>
            <a:r>
              <a:rPr lang="cs-CZ" dirty="0" smtClean="0"/>
              <a:t>Skladování zboží</a:t>
            </a:r>
          </a:p>
          <a:p>
            <a:r>
              <a:rPr lang="cs-CZ" dirty="0" smtClean="0"/>
              <a:t>Výdej zboží</a:t>
            </a:r>
          </a:p>
          <a:p>
            <a:r>
              <a:rPr lang="cs-CZ" dirty="0" smtClean="0"/>
              <a:t>Přeceňování a likvidace zboží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Jaké položky zeleniny jsou pro podnik nejziskovější?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Paprika červená</a:t>
            </a:r>
          </a:p>
          <a:p>
            <a:r>
              <a:rPr lang="cs-CZ" dirty="0" smtClean="0"/>
              <a:t>Česnek volný</a:t>
            </a:r>
          </a:p>
          <a:p>
            <a:r>
              <a:rPr lang="cs-CZ" dirty="0" smtClean="0"/>
              <a:t>Rajčata volná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51521" y="4869160"/>
          <a:ext cx="8712966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9385"/>
                <a:gridCol w="2634342"/>
                <a:gridCol w="2859239"/>
              </a:tblGrid>
              <a:tr h="455990">
                <a:tc>
                  <a:txBody>
                    <a:bodyPr/>
                    <a:lstStyle/>
                    <a:p>
                      <a:r>
                        <a:rPr lang="cs-CZ" dirty="0" smtClean="0"/>
                        <a:t>Položka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Množství prodeje v roce 2014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Celkové</a:t>
                      </a:r>
                      <a:r>
                        <a:rPr lang="cs-CZ" baseline="0" dirty="0" smtClean="0"/>
                        <a:t> roční tržby v KČ</a:t>
                      </a:r>
                      <a:endParaRPr lang="cs-CZ" dirty="0"/>
                    </a:p>
                  </a:txBody>
                  <a:tcPr/>
                </a:tc>
              </a:tr>
              <a:tr h="264185">
                <a:tc>
                  <a:txBody>
                    <a:bodyPr/>
                    <a:lstStyle/>
                    <a:p>
                      <a:r>
                        <a:rPr lang="cs-CZ" dirty="0" smtClean="0"/>
                        <a:t>Paprika červená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33 700 kg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r>
                        <a:rPr lang="cs-CZ" baseline="0" dirty="0" smtClean="0"/>
                        <a:t> 040 630 Kč</a:t>
                      </a:r>
                      <a:endParaRPr lang="cs-CZ" dirty="0"/>
                    </a:p>
                  </a:txBody>
                  <a:tcPr/>
                </a:tc>
              </a:tr>
              <a:tr h="264185">
                <a:tc>
                  <a:txBody>
                    <a:bodyPr/>
                    <a:lstStyle/>
                    <a:p>
                      <a:r>
                        <a:rPr lang="cs-CZ" dirty="0" smtClean="0"/>
                        <a:t>Česnek</a:t>
                      </a:r>
                      <a:r>
                        <a:rPr lang="cs-CZ" baseline="0" dirty="0" smtClean="0"/>
                        <a:t> volný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34 600 kg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3 456 540 Kč</a:t>
                      </a:r>
                      <a:endParaRPr lang="cs-CZ" dirty="0"/>
                    </a:p>
                  </a:txBody>
                  <a:tcPr/>
                </a:tc>
              </a:tr>
              <a:tr h="264185"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Rajčata volná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75 500 kg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3 389 950 Kč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Graf 4"/>
          <p:cNvGraphicFramePr/>
          <p:nvPr/>
        </p:nvGraphicFramePr>
        <p:xfrm>
          <a:off x="3779912" y="2204864"/>
          <a:ext cx="4968552" cy="2464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Dají se u těchto položek optimalizovat dodávky na lepší ekonomickou úroveň?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95536" y="2492896"/>
          <a:ext cx="82296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750745">
                <a:tc>
                  <a:txBody>
                    <a:bodyPr/>
                    <a:lstStyle/>
                    <a:p>
                      <a:r>
                        <a:rPr lang="cs-CZ" dirty="0" smtClean="0"/>
                        <a:t>Položka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Dodávka v roce 2014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Celkový</a:t>
                      </a:r>
                      <a:r>
                        <a:rPr lang="cs-CZ" baseline="0" dirty="0" smtClean="0"/>
                        <a:t> prodej v roce 2014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Náklady</a:t>
                      </a:r>
                      <a:r>
                        <a:rPr lang="cs-CZ" baseline="0" dirty="0" smtClean="0"/>
                        <a:t> za likvidaci zboží v roce 2014</a:t>
                      </a:r>
                      <a:endParaRPr lang="cs-CZ" dirty="0"/>
                    </a:p>
                  </a:txBody>
                  <a:tcPr/>
                </a:tc>
              </a:tr>
              <a:tr h="300298">
                <a:tc>
                  <a:txBody>
                    <a:bodyPr/>
                    <a:lstStyle/>
                    <a:p>
                      <a:r>
                        <a:rPr lang="cs-CZ" dirty="0" smtClean="0"/>
                        <a:t>Paprika červená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36 700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33 700 kg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359 700 Kč</a:t>
                      </a:r>
                      <a:endParaRPr lang="cs-CZ" dirty="0"/>
                    </a:p>
                  </a:txBody>
                  <a:tcPr/>
                </a:tc>
              </a:tr>
              <a:tr h="300298">
                <a:tc>
                  <a:txBody>
                    <a:bodyPr/>
                    <a:lstStyle/>
                    <a:p>
                      <a:r>
                        <a:rPr lang="cs-CZ" dirty="0" smtClean="0"/>
                        <a:t>Česnek volný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36 200 kg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34 600 kg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159 840 Kč</a:t>
                      </a:r>
                      <a:endParaRPr lang="cs-CZ" dirty="0"/>
                    </a:p>
                  </a:txBody>
                  <a:tcPr/>
                </a:tc>
              </a:tr>
              <a:tr h="300298">
                <a:tc>
                  <a:txBody>
                    <a:bodyPr/>
                    <a:lstStyle/>
                    <a:p>
                      <a:r>
                        <a:rPr lang="cs-CZ" dirty="0" smtClean="0"/>
                        <a:t>Rajčata volná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84 000 Kg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75 500 kg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381 650 Kč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Graf 4"/>
          <p:cNvGraphicFramePr/>
          <p:nvPr/>
        </p:nvGraphicFramePr>
        <p:xfrm>
          <a:off x="0" y="4653136"/>
          <a:ext cx="9144000" cy="1959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311</TotalTime>
  <Words>425</Words>
  <Application>Microsoft Office PowerPoint</Application>
  <PresentationFormat>Předvádění na obrazovce (4:3)</PresentationFormat>
  <Paragraphs>97</Paragraphs>
  <Slides>15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Urbanistický</vt:lpstr>
      <vt:lpstr>Dokument aplikace Microsoft Office Word</vt:lpstr>
      <vt:lpstr>Obhajoba bakalářské práce Řízení zásob ve vybraném podniku</vt:lpstr>
      <vt:lpstr>Motivace a důvody k řešení daného problému</vt:lpstr>
      <vt:lpstr>Cíl práce</vt:lpstr>
      <vt:lpstr>Výzkumné otázky</vt:lpstr>
      <vt:lpstr>Metody použité pro bakalářskou práci</vt:lpstr>
      <vt:lpstr>Představení společnosti</vt:lpstr>
      <vt:lpstr>Řízení zásob v hypermarketu Tesco Břeclav</vt:lpstr>
      <vt:lpstr>Jaké položky zeleniny jsou pro podnik nejziskovější?</vt:lpstr>
      <vt:lpstr>Dají se u těchto položek optimalizovat dodávky na lepší ekonomickou úroveň?</vt:lpstr>
      <vt:lpstr>Závěrečné shrnutí</vt:lpstr>
      <vt:lpstr>Doplňující dotazy</vt:lpstr>
      <vt:lpstr>Doplňující dotazy</vt:lpstr>
      <vt:lpstr>Dotaz od vedoucího práce</vt:lpstr>
      <vt:lpstr>Dotaz od vedoucího práce</vt:lpstr>
      <vt:lpstr>Děkuji za pozornost.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Obhajoba pro</dc:title>
  <dc:creator>Jura</dc:creator>
  <cp:lastModifiedBy>Jura</cp:lastModifiedBy>
  <cp:revision>27</cp:revision>
  <dcterms:created xsi:type="dcterms:W3CDTF">2016-06-06T06:56:30Z</dcterms:created>
  <dcterms:modified xsi:type="dcterms:W3CDTF">2016-06-07T14:43:25Z</dcterms:modified>
</cp:coreProperties>
</file>