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Vzdálenosti</a:t>
            </a:r>
            <a:r>
              <a:rPr lang="cs-CZ" baseline="0" dirty="0" smtClean="0">
                <a:latin typeface="Arial" pitchFamily="34" charset="0"/>
                <a:cs typeface="Arial" pitchFamily="34" charset="0"/>
              </a:rPr>
              <a:t> jednotlivých tras</a:t>
            </a:r>
            <a:endParaRPr lang="en-US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Vzdálenost v km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161289419474048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7429071911527285E-3"/>
                  <c:y val="-4.1612894194740487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3.7182934989836245E-3"/>
                  <c:y val="-2.6845295130720166E-2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solidFill>
                        <a:srgbClr val="00B050"/>
                      </a:solidFill>
                      <a:latin typeface="+mn-lt"/>
                    </a:defRPr>
                  </a:pPr>
                  <a:endParaRPr lang="cs-CZ"/>
                </a:p>
              </c:txPr>
              <c:dLblPos val="outEnd"/>
              <c:showVal val="1"/>
            </c:dLbl>
            <c:dLbl>
              <c:idx val="3"/>
              <c:layout>
                <c:manualLayout>
                  <c:x val="1.7429071911527285E-3"/>
                  <c:y val="-1.4280824608571023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-1.5686735802486976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-1.8553873469347209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5.0696641376671613E-3"/>
                  <c:y val="-5.6229674457165205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3.6448718180964817E-3"/>
                  <c:y val="-2.6845295130720166E-2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solidFill>
                        <a:srgbClr val="00B050"/>
                      </a:solidFill>
                      <a:latin typeface="+mn-lt"/>
                    </a:defRPr>
                  </a:pPr>
                  <a:endParaRPr lang="cs-CZ"/>
                </a:p>
              </c:txPr>
              <c:dLblPos val="outEnd"/>
              <c:showVal val="1"/>
            </c:dLbl>
            <c:dLbl>
              <c:idx val="8"/>
              <c:layout>
                <c:manualLayout>
                  <c:x val="-6.9716287646109142E-3"/>
                  <c:y val="-3.7275724765621264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>
                    <a:solidFill>
                      <a:schemeClr val="accent2">
                        <a:lumMod val="75000"/>
                      </a:schemeClr>
                    </a:solidFill>
                    <a:latin typeface="+mn-lt"/>
                  </a:defRPr>
                </a:pPr>
                <a:endParaRPr lang="cs-CZ"/>
              </a:p>
            </c:txPr>
            <c:dLblPos val="outEnd"/>
            <c:showVal val="1"/>
          </c:dLbls>
          <c:cat>
            <c:strRef>
              <c:f>List1!$A$2:$A$10</c:f>
              <c:strCache>
                <c:ptCount val="9"/>
                <c:pt idx="0">
                  <c:v>V1</c:v>
                </c:pt>
                <c:pt idx="1">
                  <c:v>V2</c:v>
                </c:pt>
                <c:pt idx="2">
                  <c:v>V3</c:v>
                </c:pt>
                <c:pt idx="3">
                  <c:v>V4</c:v>
                </c:pt>
                <c:pt idx="4">
                  <c:v>V5</c:v>
                </c:pt>
                <c:pt idx="5">
                  <c:v>V6</c:v>
                </c:pt>
                <c:pt idx="6">
                  <c:v>V7</c:v>
                </c:pt>
                <c:pt idx="7">
                  <c:v>V8</c:v>
                </c:pt>
                <c:pt idx="8">
                  <c:v>Vogelova metoda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392.2</c:v>
                </c:pt>
                <c:pt idx="1">
                  <c:v>392.2</c:v>
                </c:pt>
                <c:pt idx="2">
                  <c:v>376.4</c:v>
                </c:pt>
                <c:pt idx="3">
                  <c:v>482</c:v>
                </c:pt>
                <c:pt idx="4">
                  <c:v>482</c:v>
                </c:pt>
                <c:pt idx="5">
                  <c:v>381.8</c:v>
                </c:pt>
                <c:pt idx="6">
                  <c:v>392.2</c:v>
                </c:pt>
                <c:pt idx="7">
                  <c:v>376.4</c:v>
                </c:pt>
                <c:pt idx="8">
                  <c:v>415.8</c:v>
                </c:pt>
              </c:numCache>
            </c:numRef>
          </c:val>
        </c:ser>
        <c:axId val="71031424"/>
        <c:axId val="74736384"/>
      </c:barChart>
      <c:catAx>
        <c:axId val="7103142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74736384"/>
        <c:crosses val="autoZero"/>
        <c:auto val="1"/>
        <c:lblAlgn val="ctr"/>
        <c:lblOffset val="100"/>
      </c:catAx>
      <c:valAx>
        <c:axId val="74736384"/>
        <c:scaling>
          <c:orientation val="minMax"/>
        </c:scaling>
        <c:axPos val="l"/>
        <c:majorGridlines/>
        <c:numFmt formatCode="General" sourceLinked="1"/>
        <c:tickLblPos val="nextTo"/>
        <c:crossAx val="71031424"/>
        <c:crosses val="autoZero"/>
        <c:crossBetween val="between"/>
        <c:majorUnit val="50"/>
        <c:minorUnit val="10"/>
      </c:valAx>
    </c:plotArea>
    <c:legend>
      <c:legendPos val="r"/>
      <c:layout/>
    </c:legend>
    <c:plotVisOnly val="1"/>
  </c:chart>
  <c:spPr>
    <a:noFill/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D02736-5D7C-4D11-A6D9-ECC4914185D8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52CB31-C21A-4263-991B-BC711BF61F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2687017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effectLst/>
                <a:latin typeface="Arial" pitchFamily="34" charset="0"/>
                <a:cs typeface="Arial" pitchFamily="34" charset="0"/>
              </a:rPr>
              <a:t>Optimalizace dopravně-logistických procesů v konkrétní firmě</a:t>
            </a:r>
            <a:endParaRPr lang="cs-CZ" sz="40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772400" cy="2071702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Kristina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Rydvalová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14.6.2016</a:t>
            </a:r>
          </a:p>
          <a:p>
            <a:pPr algn="ctr">
              <a:spcBef>
                <a:spcPts val="3600"/>
              </a:spcBef>
              <a:spcAft>
                <a:spcPts val="600"/>
              </a:spcAf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Vedoucí práce: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doc. Ing.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Rudolf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Kampf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Oponent práce: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Ing. Pavla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Lejsková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logo_vs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1161470" cy="116147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doc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 Ing. Rudolf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Kampf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Charakterizujte další metody operačního výzkumu, které lze aplikovat na řešenou problematiku. 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Jaký aplikační potenciál má BP?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Ing. Pavla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Lejsková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.: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Jakou metodu jste využila pro výběr optimální trasy?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Otázky vedoucího práce a oponenta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Děkuji za pozornost.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Praxe ve společnosti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Marfi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s.r.o.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Přístup k informacím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Aplikace teoretických znalostí v reálné situaci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Úspora nákladů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ěření </a:t>
            </a:r>
            <a:r>
              <a:rPr lang="cs-CZ" dirty="0">
                <a:latin typeface="Arial" pitchFamily="34" charset="0"/>
                <a:cs typeface="Arial" pitchFamily="34" charset="0"/>
              </a:rPr>
              <a:t>výkonových ukazatelů v silniční nákladní dopravě konkrétní firmy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následné </a:t>
            </a:r>
            <a:r>
              <a:rPr lang="cs-CZ" dirty="0">
                <a:latin typeface="Arial" pitchFamily="34" charset="0"/>
                <a:cs typeface="Arial" pitchFamily="34" charset="0"/>
              </a:rPr>
              <a:t>určení vhodného dopravního prostředku k zadané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přepravě,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zvolení </a:t>
            </a:r>
            <a:r>
              <a:rPr lang="cs-CZ" dirty="0">
                <a:latin typeface="Arial" pitchFamily="34" charset="0"/>
                <a:cs typeface="Arial" pitchFamily="34" charset="0"/>
              </a:rPr>
              <a:t>trasy přepravy pomocí metod operačního výzkumu.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Cíl práce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Jaké </a:t>
            </a:r>
            <a:r>
              <a:rPr lang="cs-CZ" dirty="0">
                <a:latin typeface="Arial" pitchFamily="34" charset="0"/>
                <a:cs typeface="Arial" pitchFamily="34" charset="0"/>
              </a:rPr>
              <a:t>nákladní vozidlo vybrat, aby bylo optimální pro zadanou přepravu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?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Je výhodné zařadit zadanou přepravu do jízd vybraného vozidla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?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Mohu použitím metod operačního výzkumu naplánovat vhodnou trasu přepravy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0" u="sng" dirty="0">
                <a:effectLst/>
                <a:latin typeface="Arial" pitchFamily="34" charset="0"/>
                <a:cs typeface="Arial" pitchFamily="34" charset="0"/>
              </a:rPr>
              <a:t>V</a:t>
            </a:r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ýzkumné otázky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Sběr dat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omparace hodnot v sledovaném období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Výpočet výkonových ukazatelů</a:t>
            </a:r>
          </a:p>
          <a:p>
            <a:pPr marL="811213" indent="-177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celková ujetá vzdálenost při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přepravě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811213" indent="-177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celková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ujetá vzdálenost bez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nákladu,</a:t>
            </a:r>
          </a:p>
          <a:p>
            <a:pPr marL="811213" indent="-177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celková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ujetá vzdálenost s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nákladem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811213" indent="-177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přepravovaná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hmotnost, objem či jiná jednotka, například počet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palet</a:t>
            </a:r>
          </a:p>
          <a:p>
            <a:pPr marL="811213" indent="-177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celkovou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možnou hmotnost přepravovaného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zboží</a:t>
            </a:r>
          </a:p>
          <a:p>
            <a:pPr marL="3540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Metody operačního výzkumu</a:t>
            </a:r>
          </a:p>
          <a:p>
            <a:pPr marL="811213" indent="-177800">
              <a:spcBef>
                <a:spcPts val="600"/>
              </a:spcBef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Metoda nejbližšího souseda</a:t>
            </a:r>
          </a:p>
          <a:p>
            <a:pPr marL="811213" indent="-177800">
              <a:spcBef>
                <a:spcPts val="600"/>
              </a:spcBef>
              <a:buFont typeface="Courier New" pitchFamily="49" charset="0"/>
              <a:buChar char="o"/>
            </a:pP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Vogelova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metoda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Objasnění pojmů týkajících se silniční nákladní dopravy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Představení společnosti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Marfi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s.r.o. a řešené objednávky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Zjištění výkonů vozidel za sledované období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Výběr vozidla „B“ jako vhodné k přepravě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2" descr="tir1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857884" y="4643446"/>
            <a:ext cx="2643206" cy="2000264"/>
          </a:xfrm>
          <a:prstGeom prst="rect">
            <a:avLst/>
          </a:prstGeom>
        </p:spPr>
      </p:pic>
      <p:pic>
        <p:nvPicPr>
          <p:cNvPr id="5" name="Obrázek 6" descr="pel_standard_15kg.png"/>
          <p:cNvPicPr/>
          <p:nvPr/>
        </p:nvPicPr>
        <p:blipFill>
          <a:blip r:embed="rId3"/>
          <a:srcRect l="29215" t="11388" r="28122" b="22332"/>
          <a:stretch>
            <a:fillRect/>
          </a:stretch>
        </p:blipFill>
        <p:spPr>
          <a:xfrm>
            <a:off x="3643306" y="4500570"/>
            <a:ext cx="2081648" cy="200026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Pomocí metod operačního výzkumu byla nalezena nejvýhodnější trasa přepravy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1142976" y="2214554"/>
          <a:ext cx="7286676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Pomocí vzorců došlo k zjištění výkonových ukazatelů vozidla „B“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Zahrnutím vhodné trasy a údajů o přepravě pelet vznikly nové hodnoty výkonových ukazatelů vozidla „B“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Zahrnutí přepravy pelet bylo dle porovnání hodnot ukazatelů přínosné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Výzkumné otázky zodpovězeny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 práce splněn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Navržena optimální trasa k zadané přepravě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0" u="sng" dirty="0" smtClean="0">
                <a:effectLst/>
                <a:latin typeface="Arial" pitchFamily="34" charset="0"/>
                <a:cs typeface="Arial" pitchFamily="34" charset="0"/>
              </a:rPr>
              <a:t>Shrnutí</a:t>
            </a:r>
            <a:endParaRPr lang="cs-CZ" sz="4000" b="0" u="sng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5" descr="opt. trasa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785918" y="2786058"/>
            <a:ext cx="5214974" cy="342902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2304</TotalTime>
  <Words>341</Words>
  <Application>Microsoft Office PowerPoint</Application>
  <PresentationFormat>Předvádění na obrazovce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Optimalizace dopravně-logistických procesů v konkrétní firmě</vt:lpstr>
      <vt:lpstr>Motivace a důvody k řešení daného problému</vt:lpstr>
      <vt:lpstr>Cíl práce</vt:lpstr>
      <vt:lpstr>Výzkumné otázky</vt:lpstr>
      <vt:lpstr>Použité metody</vt:lpstr>
      <vt:lpstr>Dosažené výsledky a přínos práce</vt:lpstr>
      <vt:lpstr>Dosažené výsledky a přínos práce</vt:lpstr>
      <vt:lpstr>Dosažené výsledky a přínos práce</vt:lpstr>
      <vt:lpstr>Shrnutí</vt:lpstr>
      <vt:lpstr>Otázky vedoucího práce a oponenta</vt:lpstr>
      <vt:lpstr>Děkuji za pozornost.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práce</dc:title>
  <dc:creator>HP</dc:creator>
  <cp:lastModifiedBy>HP</cp:lastModifiedBy>
  <cp:revision>20</cp:revision>
  <dcterms:created xsi:type="dcterms:W3CDTF">2016-06-06T22:34:51Z</dcterms:created>
  <dcterms:modified xsi:type="dcterms:W3CDTF">2016-06-08T12:58:54Z</dcterms:modified>
</cp:coreProperties>
</file>