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4"/>
  </p:notesMasterIdLst>
  <p:sldIdLst>
    <p:sldId id="256" r:id="rId2"/>
    <p:sldId id="257" r:id="rId3"/>
    <p:sldId id="258" r:id="rId4"/>
    <p:sldId id="265" r:id="rId5"/>
    <p:sldId id="266" r:id="rId6"/>
    <p:sldId id="259" r:id="rId7"/>
    <p:sldId id="267" r:id="rId8"/>
    <p:sldId id="268" r:id="rId9"/>
    <p:sldId id="261" r:id="rId10"/>
    <p:sldId id="264" r:id="rId11"/>
    <p:sldId id="262" r:id="rId12"/>
    <p:sldId id="263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>
                <a:latin typeface="+mn-lt"/>
              </a:rPr>
              <a:t>Růst spotřeby barev v kg </a:t>
            </a:r>
          </a:p>
        </c:rich>
      </c:tx>
      <c:layout>
        <c:manualLayout>
          <c:xMode val="edge"/>
          <c:yMode val="edge"/>
          <c:x val="0.30117694062026601"/>
          <c:y val="3.30578512396694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Závod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List1!$B$1:$E$1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List1!$B$2:$E$2</c:f>
              <c:numCache>
                <c:formatCode>#,##0.00</c:formatCode>
                <c:ptCount val="4"/>
                <c:pt idx="0">
                  <c:v>5906.9159874838006</c:v>
                </c:pt>
                <c:pt idx="1">
                  <c:v>7767.2480393481746</c:v>
                </c:pt>
                <c:pt idx="2">
                  <c:v>8437.1541896787439</c:v>
                </c:pt>
                <c:pt idx="3">
                  <c:v>8941.77766913915</c:v>
                </c:pt>
              </c:numCache>
            </c:numRef>
          </c:val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Závod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List1!$B$1:$E$1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List1!$B$3:$E$3</c:f>
              <c:numCache>
                <c:formatCode>#,##0.00</c:formatCode>
                <c:ptCount val="4"/>
                <c:pt idx="0">
                  <c:v>4321.3710894632522</c:v>
                </c:pt>
                <c:pt idx="1">
                  <c:v>3966.565212287911</c:v>
                </c:pt>
                <c:pt idx="2">
                  <c:v>6972.6914247944242</c:v>
                </c:pt>
                <c:pt idx="3">
                  <c:v>15855.476260410784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5251000"/>
        <c:axId val="310664136"/>
      </c:barChart>
      <c:catAx>
        <c:axId val="245251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310664136"/>
        <c:crosses val="autoZero"/>
        <c:auto val="1"/>
        <c:lblAlgn val="ctr"/>
        <c:lblOffset val="100"/>
        <c:noMultiLvlLbl val="0"/>
      </c:catAx>
      <c:valAx>
        <c:axId val="310664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245251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367D4-3066-48D0-9338-2CF27D8A3E56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071F-E6CD-47E3-9D47-B26D84138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304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2071F-E6CD-47E3-9D47-B26D8413833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755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E271-D65D-4148-A1A9-7EF08A3D9AB0}" type="datetimeFigureOut">
              <a:rPr lang="cs-CZ" smtClean="0"/>
              <a:t>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DA21-4723-45E2-B7A4-5A9F6607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976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E271-D65D-4148-A1A9-7EF08A3D9AB0}" type="datetimeFigureOut">
              <a:rPr lang="cs-CZ" smtClean="0"/>
              <a:t>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DA21-4723-45E2-B7A4-5A9F6607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385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E271-D65D-4148-A1A9-7EF08A3D9AB0}" type="datetimeFigureOut">
              <a:rPr lang="cs-CZ" smtClean="0"/>
              <a:t>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DA21-4723-45E2-B7A4-5A9F66072393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7212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E271-D65D-4148-A1A9-7EF08A3D9AB0}" type="datetimeFigureOut">
              <a:rPr lang="cs-CZ" smtClean="0"/>
              <a:t>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DA21-4723-45E2-B7A4-5A9F6607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193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E271-D65D-4148-A1A9-7EF08A3D9AB0}" type="datetimeFigureOut">
              <a:rPr lang="cs-CZ" smtClean="0"/>
              <a:t>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DA21-4723-45E2-B7A4-5A9F66072393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6136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E271-D65D-4148-A1A9-7EF08A3D9AB0}" type="datetimeFigureOut">
              <a:rPr lang="cs-CZ" smtClean="0"/>
              <a:t>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DA21-4723-45E2-B7A4-5A9F6607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9437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E271-D65D-4148-A1A9-7EF08A3D9AB0}" type="datetimeFigureOut">
              <a:rPr lang="cs-CZ" smtClean="0"/>
              <a:t>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DA21-4723-45E2-B7A4-5A9F6607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212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E271-D65D-4148-A1A9-7EF08A3D9AB0}" type="datetimeFigureOut">
              <a:rPr lang="cs-CZ" smtClean="0"/>
              <a:t>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DA21-4723-45E2-B7A4-5A9F6607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8481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E271-D65D-4148-A1A9-7EF08A3D9AB0}" type="datetimeFigureOut">
              <a:rPr lang="cs-CZ" smtClean="0"/>
              <a:t>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DA21-4723-45E2-B7A4-5A9F6607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369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E271-D65D-4148-A1A9-7EF08A3D9AB0}" type="datetimeFigureOut">
              <a:rPr lang="cs-CZ" smtClean="0"/>
              <a:t>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DA21-4723-45E2-B7A4-5A9F6607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141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E271-D65D-4148-A1A9-7EF08A3D9AB0}" type="datetimeFigureOut">
              <a:rPr lang="cs-CZ" smtClean="0"/>
              <a:t>5. 6. 2016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DA21-4723-45E2-B7A4-5A9F6607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975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E271-D65D-4148-A1A9-7EF08A3D9AB0}" type="datetimeFigureOut">
              <a:rPr lang="cs-CZ" smtClean="0"/>
              <a:t>5. 6. 2016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DA21-4723-45E2-B7A4-5A9F6607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081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E271-D65D-4148-A1A9-7EF08A3D9AB0}" type="datetimeFigureOut">
              <a:rPr lang="cs-CZ" smtClean="0"/>
              <a:t>5. 6. 2016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DA21-4723-45E2-B7A4-5A9F6607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108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E271-D65D-4148-A1A9-7EF08A3D9AB0}" type="datetimeFigureOut">
              <a:rPr lang="cs-CZ" smtClean="0"/>
              <a:t>5. 6. 2016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DA21-4723-45E2-B7A4-5A9F6607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239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E271-D65D-4148-A1A9-7EF08A3D9AB0}" type="datetimeFigureOut">
              <a:rPr lang="cs-CZ" smtClean="0"/>
              <a:t>5. 6. 2016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DA21-4723-45E2-B7A4-5A9F6607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003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DA21-4723-45E2-B7A4-5A9F66072393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E271-D65D-4148-A1A9-7EF08A3D9AB0}" type="datetimeFigureOut">
              <a:rPr lang="cs-CZ" smtClean="0"/>
              <a:t>5. 6. 2016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143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FE271-D65D-4148-A1A9-7EF08A3D9AB0}" type="datetimeFigureOut">
              <a:rPr lang="cs-CZ" smtClean="0"/>
              <a:t>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535DA21-4723-45E2-B7A4-5A9F66072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081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dirty="0" smtClean="0"/>
              <a:t>Racionalizace skladového hospodářství ve vybrané firmě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4550896"/>
            <a:ext cx="7766936" cy="1096899"/>
          </a:xfrm>
        </p:spPr>
        <p:txBody>
          <a:bodyPr>
            <a:noAutofit/>
          </a:bodyPr>
          <a:lstStyle/>
          <a:p>
            <a:pPr algn="l"/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Vypracoval: Jiří Polický</a:t>
            </a:r>
          </a:p>
          <a:p>
            <a:pPr algn="l"/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Vedoucí práce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doc. Ing. Ján Ližbetin, PhD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algn="l"/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Oponent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práce: Ing. Jaroslav Mašek, PhD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6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Doplňující dotazy - vedoucí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 smtClean="0"/>
              <a:t>Představil jste návrh nového skladu v hale č. 2 vedení podniku? 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Jaký byl jejich názor?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3855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Doplňující dotazy - oponent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 smtClean="0"/>
              <a:t>Jaké by byly náklady navrhnutého řešení?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Jaký je názor podniku, ve kterém jste práci řešil, na Vaše návrhy?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988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Děkuji za pozornost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781778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Motivace pro výběr tématu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r</a:t>
            </a:r>
            <a:r>
              <a:rPr lang="cs-CZ" sz="2400" dirty="0" smtClean="0"/>
              <a:t>ozšíření vlastního poznání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v</a:t>
            </a:r>
            <a:r>
              <a:rPr lang="cs-CZ" sz="2400" dirty="0" smtClean="0"/>
              <a:t>yužití získaných poznatků v praxi</a:t>
            </a:r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dirty="0"/>
              <a:t>z</a:t>
            </a:r>
            <a:r>
              <a:rPr lang="cs-CZ" sz="2400" dirty="0" smtClean="0"/>
              <a:t>nalost firmy již ze SŠ</a:t>
            </a:r>
          </a:p>
        </p:txBody>
      </p:sp>
    </p:spTree>
    <p:extLst>
      <p:ext uri="{BB962C8B-B14F-4D97-AF65-F5344CB8AC3E}">
        <p14:creationId xmlns:p14="http://schemas.microsoft.com/office/powerpoint/2010/main" val="739523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Cíl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cs-CZ" sz="2400" i="1" dirty="0" smtClean="0"/>
              <a:t>„Cílem </a:t>
            </a:r>
            <a:r>
              <a:rPr lang="cs-CZ" sz="2400" i="1" dirty="0"/>
              <a:t>bakalářské práce je provést analýzu </a:t>
            </a:r>
            <a:r>
              <a:rPr lang="cs-CZ" sz="2400" i="1" dirty="0" smtClean="0"/>
              <a:t>skladové </a:t>
            </a:r>
            <a:r>
              <a:rPr lang="cs-CZ" sz="2400" i="1" dirty="0" err="1" smtClean="0"/>
              <a:t>hohospodářství</a:t>
            </a:r>
            <a:r>
              <a:rPr lang="cs-CZ" sz="2400" i="1" dirty="0" smtClean="0"/>
              <a:t> v </a:t>
            </a:r>
            <a:r>
              <a:rPr lang="cs-CZ" sz="2400" i="1" dirty="0"/>
              <a:t>konkrétním </a:t>
            </a:r>
            <a:r>
              <a:rPr lang="cs-CZ" sz="2400" i="1" dirty="0" smtClean="0"/>
              <a:t>podniku, definovat </a:t>
            </a:r>
            <a:r>
              <a:rPr lang="cs-CZ" sz="2400" i="1" dirty="0"/>
              <a:t>možné nedostatky a kritická místa </a:t>
            </a:r>
            <a:r>
              <a:rPr lang="cs-CZ" sz="2400" i="1" dirty="0" smtClean="0"/>
              <a:t>a </a:t>
            </a:r>
            <a:r>
              <a:rPr lang="cs-CZ" sz="2400" i="1" dirty="0"/>
              <a:t>navrhnout racionalizační </a:t>
            </a:r>
            <a:r>
              <a:rPr lang="cs-CZ" sz="2400" i="1" dirty="0" smtClean="0"/>
              <a:t>opatření na </a:t>
            </a:r>
            <a:r>
              <a:rPr lang="cs-CZ" sz="2400" i="1" dirty="0"/>
              <a:t>zefektivnění skladového hospodářství</a:t>
            </a:r>
            <a:r>
              <a:rPr lang="cs-CZ" sz="2400" i="1" dirty="0" smtClean="0"/>
              <a:t>.“</a:t>
            </a:r>
            <a:endParaRPr lang="cs-CZ" sz="24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317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 podniku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/>
              <a:t>z</a:t>
            </a:r>
            <a:r>
              <a:rPr lang="cs-CZ" sz="2400" dirty="0" smtClean="0"/>
              <a:t>akázková výroba průmyslových zařízení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170 stálých zaměstnanců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2 výrobní závody (cca 800m vzdálené)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certifikace kvality ČSN EN ISO 9001:2009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70-80 % produkce k exportu</a:t>
            </a:r>
          </a:p>
          <a:p>
            <a:r>
              <a:rPr lang="cs-CZ" sz="2400" dirty="0"/>
              <a:t>a</a:t>
            </a:r>
            <a:r>
              <a:rPr lang="cs-CZ" sz="2400" dirty="0" smtClean="0"/>
              <a:t>ktuálně rozsáhlá investiční výstavba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605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Nalezený problém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Nedostatečná skladovací kapacita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Graf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13885"/>
              </p:ext>
            </p:extLst>
          </p:nvPr>
        </p:nvGraphicFramePr>
        <p:xfrm>
          <a:off x="1171576" y="2671763"/>
          <a:ext cx="7334180" cy="3569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7798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Výzkumné otázky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 smtClean="0"/>
              <a:t>Jaké </a:t>
            </a:r>
            <a:r>
              <a:rPr lang="cs-CZ" sz="2400" dirty="0"/>
              <a:t>důsledky má zvýšený materiálový tok do závodu č. 2</a:t>
            </a:r>
            <a:r>
              <a:rPr lang="cs-CZ" sz="2400" dirty="0" smtClean="0"/>
              <a:t>?</a:t>
            </a:r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dirty="0" smtClean="0"/>
              <a:t>Jakým </a:t>
            </a:r>
            <a:r>
              <a:rPr lang="cs-CZ" sz="2400" dirty="0"/>
              <a:t>způsobem lze řešit danou situaci?</a:t>
            </a:r>
          </a:p>
          <a:p>
            <a:pPr lvl="1">
              <a:lnSpc>
                <a:spcPct val="150000"/>
              </a:lnSpc>
            </a:pPr>
            <a:r>
              <a:rPr lang="cs-CZ" sz="2000" dirty="0" smtClean="0"/>
              <a:t>Jaké </a:t>
            </a:r>
            <a:r>
              <a:rPr lang="cs-CZ" sz="2000" dirty="0"/>
              <a:t>jsou možnosti efektivnějšího využití stávajících </a:t>
            </a:r>
            <a:r>
              <a:rPr lang="cs-CZ" sz="2000" dirty="0" smtClean="0"/>
              <a:t>prostor?</a:t>
            </a:r>
          </a:p>
          <a:p>
            <a:pPr lvl="1">
              <a:lnSpc>
                <a:spcPct val="150000"/>
              </a:lnSpc>
            </a:pPr>
            <a:r>
              <a:rPr lang="cs-CZ" sz="2000" dirty="0" smtClean="0"/>
              <a:t>Jaký </a:t>
            </a:r>
            <a:r>
              <a:rPr lang="cs-CZ" sz="2000" dirty="0"/>
              <a:t>systém skladování pro vybrané položky aplikovat?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1376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Použité metody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/>
              <a:t>sběr dat – analýza a syntéza – literární rešerše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vyhodnocení dat – systémová analýza firemních dokumentů</a:t>
            </a:r>
          </a:p>
        </p:txBody>
      </p:sp>
    </p:spTree>
    <p:extLst>
      <p:ext uri="{BB962C8B-B14F-4D97-AF65-F5344CB8AC3E}">
        <p14:creationId xmlns:p14="http://schemas.microsoft.com/office/powerpoint/2010/main" val="1534028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Zodpovězení výzkumných otázek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Jaké důsledky má zvýšený materiálový tok do závodu č. 2</a:t>
            </a:r>
            <a:r>
              <a:rPr lang="cs-CZ" sz="2400" dirty="0" smtClean="0"/>
              <a:t>?</a:t>
            </a:r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dirty="0"/>
              <a:t>Jakým způsobem lze řešit danou situaci?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Jaké jsou možnosti efektivnějšího využití stávajících prostor?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Jaký systém skladování pro vybrané položky aplikovat</a:t>
            </a:r>
            <a:r>
              <a:rPr lang="cs-CZ" sz="2000" dirty="0" smtClean="0"/>
              <a:t>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35169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Návrh racionalizace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/>
              <a:t>vybudování nových skladových prostor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nákup dalších policových regálů</a:t>
            </a:r>
          </a:p>
        </p:txBody>
      </p:sp>
    </p:spTree>
    <p:extLst>
      <p:ext uri="{BB962C8B-B14F-4D97-AF65-F5344CB8AC3E}">
        <p14:creationId xmlns:p14="http://schemas.microsoft.com/office/powerpoint/2010/main" val="2587641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7273</TotalTime>
  <Words>273</Words>
  <Application>Microsoft Office PowerPoint</Application>
  <PresentationFormat>Širokoúhlá obrazovka</PresentationFormat>
  <Paragraphs>44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Faseta</vt:lpstr>
      <vt:lpstr>Racionalizace skladového hospodářství ve vybrané firmě</vt:lpstr>
      <vt:lpstr>Motivace pro výběr tématu</vt:lpstr>
      <vt:lpstr>Cíl práce</vt:lpstr>
      <vt:lpstr>O podniku</vt:lpstr>
      <vt:lpstr>Nalezený problém</vt:lpstr>
      <vt:lpstr>Výzkumné otázky</vt:lpstr>
      <vt:lpstr>Použité metody</vt:lpstr>
      <vt:lpstr>Zodpovězení výzkumných otázek</vt:lpstr>
      <vt:lpstr>Návrh racionalizace</vt:lpstr>
      <vt:lpstr>Doplňující dotazy - vedoucí</vt:lpstr>
      <vt:lpstr>Doplňující dotazy - oponent</vt:lpstr>
      <vt:lpstr>    Děkuji za pozornost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skladového hospodářství ve vybrané firmě</dc:title>
  <dc:creator>Jiří Polický</dc:creator>
  <cp:lastModifiedBy>Jiří Polický</cp:lastModifiedBy>
  <cp:revision>17</cp:revision>
  <dcterms:created xsi:type="dcterms:W3CDTF">2016-05-25T13:20:20Z</dcterms:created>
  <dcterms:modified xsi:type="dcterms:W3CDTF">2016-06-08T21:53:39Z</dcterms:modified>
</cp:coreProperties>
</file>