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69" r:id="rId7"/>
    <p:sldId id="262" r:id="rId8"/>
    <p:sldId id="263" r:id="rId9"/>
    <p:sldId id="264" r:id="rId10"/>
    <p:sldId id="268" r:id="rId11"/>
    <p:sldId id="267" r:id="rId12"/>
    <p:sldId id="265" r:id="rId13"/>
    <p:sldId id="266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42" d="100"/>
          <a:sy n="42" d="100"/>
        </p:scale>
        <p:origin x="942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r>
              <a:rPr lang="cs-CZ" sz="2800" b="1" dirty="0"/>
              <a:t>Parametry kontejnerových terminálů</a:t>
            </a:r>
          </a:p>
        </c:rich>
      </c:tx>
      <c:layout>
        <c:manualLayout>
          <c:xMode val="edge"/>
          <c:yMode val="edge"/>
          <c:x val="0.2344081152519793"/>
          <c:y val="3.18228549859979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Hamburk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Rozloha [tis. m2]</c:v>
                </c:pt>
                <c:pt idx="1">
                  <c:v>Přeložené kontejnery v roce 2015 [tis. TEU]</c:v>
                </c:pt>
                <c:pt idx="2">
                  <c:v>Přepravní kapacita         [tis. TEU]</c:v>
                </c:pt>
              </c:strCache>
            </c:strRef>
          </c:cat>
          <c:val>
            <c:numRef>
              <c:f>List1!$B$2:$B$4</c:f>
              <c:numCache>
                <c:formatCode>#,##0</c:formatCode>
                <c:ptCount val="3"/>
                <c:pt idx="0">
                  <c:v>4400</c:v>
                </c:pt>
                <c:pt idx="1">
                  <c:v>8821</c:v>
                </c:pt>
                <c:pt idx="2">
                  <c:v>14300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Bremerhaven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Rozloha [tis. m2]</c:v>
                </c:pt>
                <c:pt idx="1">
                  <c:v>Přeložené kontejnery v roce 2015 [tis. TEU]</c:v>
                </c:pt>
                <c:pt idx="2">
                  <c:v>Přepravní kapacita         [tis. TEU]</c:v>
                </c:pt>
              </c:strCache>
            </c:strRef>
          </c:cat>
          <c:val>
            <c:numRef>
              <c:f>List1!$C$2:$C$4</c:f>
              <c:numCache>
                <c:formatCode>#,##0</c:formatCode>
                <c:ptCount val="3"/>
                <c:pt idx="0">
                  <c:v>3000</c:v>
                </c:pt>
                <c:pt idx="1">
                  <c:v>5740</c:v>
                </c:pt>
                <c:pt idx="2">
                  <c:v>7000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Koper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Rozloha [tis. m2]</c:v>
                </c:pt>
                <c:pt idx="1">
                  <c:v>Přeložené kontejnery v roce 2015 [tis. TEU]</c:v>
                </c:pt>
                <c:pt idx="2">
                  <c:v>Přepravní kapacita         [tis. TEU]</c:v>
                </c:pt>
              </c:strCache>
            </c:strRef>
          </c:cat>
          <c:val>
            <c:numRef>
              <c:f>List1!$D$2:$D$4</c:f>
              <c:numCache>
                <c:formatCode>General</c:formatCode>
                <c:ptCount val="3"/>
                <c:pt idx="0">
                  <c:v>270</c:v>
                </c:pt>
                <c:pt idx="1">
                  <c:v>791</c:v>
                </c:pt>
                <c:pt idx="2">
                  <c:v>950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51905136"/>
        <c:axId val="251905696"/>
      </c:barChart>
      <c:catAx>
        <c:axId val="251905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cs-CZ"/>
          </a:p>
        </c:txPr>
        <c:crossAx val="251905696"/>
        <c:crosses val="autoZero"/>
        <c:auto val="1"/>
        <c:lblAlgn val="ctr"/>
        <c:lblOffset val="100"/>
        <c:noMultiLvlLbl val="0"/>
      </c:catAx>
      <c:valAx>
        <c:axId val="251905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cs-CZ"/>
          </a:p>
        </c:txPr>
        <c:crossAx val="251905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19050">
      <a:solidFill>
        <a:schemeClr val="tx1"/>
      </a:solidFill>
    </a:ln>
    <a:effectLst/>
  </c:spPr>
  <c:txPr>
    <a:bodyPr/>
    <a:lstStyle/>
    <a:p>
      <a:pPr>
        <a:defRPr sz="2400" baseline="0">
          <a:latin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5970588128529053"/>
          <c:y val="5.5172155556730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35354778794587305"/>
          <c:y val="0.14890508537294497"/>
          <c:w val="0.59689639067020472"/>
          <c:h val="0.77494757801624636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2009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4"/>
                <c:pt idx="0">
                  <c:v>Hamburk</c:v>
                </c:pt>
                <c:pt idx="1">
                  <c:v>Bremerhaven</c:v>
                </c:pt>
                <c:pt idx="2">
                  <c:v>Koper</c:v>
                </c:pt>
                <c:pt idx="3">
                  <c:v>Ostatní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48.1</c:v>
                </c:pt>
                <c:pt idx="1">
                  <c:v>20.9</c:v>
                </c:pt>
                <c:pt idx="2">
                  <c:v>14</c:v>
                </c:pt>
                <c:pt idx="3">
                  <c:v>17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0"/>
          <c:y val="3.0097707529382744E-2"/>
          <c:w val="0.3982231045411449"/>
          <c:h val="0.9669907475708232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700" baseline="0"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58646705410415"/>
          <c:y val="0.11812261416596495"/>
          <c:w val="0.75572151779446539"/>
          <c:h val="0.83371544856378055"/>
        </c:manualLayout>
      </c:layout>
      <c:pieChart>
        <c:varyColors val="1"/>
        <c:dLbls>
          <c:dLblPos val="inEnd"/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700" baseline="0"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24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cs-CZ" sz="24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n-US" sz="2400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60160173372423786"/>
          <c:y val="4.96860884823495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35354778794587305"/>
          <c:y val="0.14890508537294497"/>
          <c:w val="0.59689639067020472"/>
          <c:h val="0.77494757801624636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2015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4"/>
                <c:pt idx="0">
                  <c:v>Hamburk</c:v>
                </c:pt>
                <c:pt idx="1">
                  <c:v>Bremerhaven</c:v>
                </c:pt>
                <c:pt idx="2">
                  <c:v>Koper</c:v>
                </c:pt>
                <c:pt idx="3">
                  <c:v>Ostatní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41.93</c:v>
                </c:pt>
                <c:pt idx="1">
                  <c:v>22.21</c:v>
                </c:pt>
                <c:pt idx="2">
                  <c:v>28.58</c:v>
                </c:pt>
                <c:pt idx="3">
                  <c:v>7.28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700" baseline="0"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r>
              <a:rPr lang="cs-CZ" sz="2800" b="1"/>
              <a:t>Podíl operátorů na přepravě kontejnerů z/do evropských přístavů (v %)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METRANS</c:v>
                </c:pt>
              </c:strCache>
            </c:strRef>
          </c:tx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List1!$B$2:$B$8</c:f>
              <c:numCache>
                <c:formatCode>General</c:formatCode>
                <c:ptCount val="7"/>
                <c:pt idx="0">
                  <c:v>58.7</c:v>
                </c:pt>
                <c:pt idx="1">
                  <c:v>66.599999999999994</c:v>
                </c:pt>
                <c:pt idx="2">
                  <c:v>64.8</c:v>
                </c:pt>
                <c:pt idx="3">
                  <c:v>71.3</c:v>
                </c:pt>
                <c:pt idx="4">
                  <c:v>66.5</c:v>
                </c:pt>
                <c:pt idx="5">
                  <c:v>68.7</c:v>
                </c:pt>
                <c:pt idx="6">
                  <c:v>69.400000000000006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RCO - CSKD</c:v>
                </c:pt>
              </c:strCache>
            </c:strRef>
          </c:tx>
          <c:spPr>
            <a:ln w="571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List1!$C$2:$C$8</c:f>
              <c:numCache>
                <c:formatCode>General</c:formatCode>
                <c:ptCount val="7"/>
                <c:pt idx="0">
                  <c:v>18.100000000000001</c:v>
                </c:pt>
                <c:pt idx="1">
                  <c:v>18.2</c:v>
                </c:pt>
                <c:pt idx="2">
                  <c:v>19.8</c:v>
                </c:pt>
                <c:pt idx="3">
                  <c:v>18.2</c:v>
                </c:pt>
                <c:pt idx="4">
                  <c:v>22.6</c:v>
                </c:pt>
                <c:pt idx="5">
                  <c:v>20.2</c:v>
                </c:pt>
                <c:pt idx="6">
                  <c:v>19.5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56660784"/>
        <c:axId val="157739344"/>
      </c:lineChart>
      <c:catAx>
        <c:axId val="1566607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r>
                  <a:rPr lang="cs-CZ"/>
                  <a:t>Rok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cs-CZ"/>
          </a:p>
        </c:txPr>
        <c:crossAx val="157739344"/>
        <c:crosses val="autoZero"/>
        <c:auto val="1"/>
        <c:lblAlgn val="ctr"/>
        <c:lblOffset val="100"/>
        <c:noMultiLvlLbl val="0"/>
      </c:catAx>
      <c:valAx>
        <c:axId val="157739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r>
                  <a:rPr lang="cs-CZ"/>
                  <a:t>Podíl na přepravě</a:t>
                </a:r>
              </a:p>
            </c:rich>
          </c:tx>
          <c:layout>
            <c:manualLayout>
              <c:xMode val="edge"/>
              <c:yMode val="edge"/>
              <c:x val="6.0871824228170487E-3"/>
              <c:y val="0.2243539182528335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>
            <a:softEdge rad="939800"/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cs-CZ"/>
          </a:p>
        </c:txPr>
        <c:crossAx val="156660784"/>
        <c:crosses val="autoZero"/>
        <c:crossBetween val="between"/>
      </c:valAx>
      <c:spPr>
        <a:noFill/>
        <a:ln w="19050">
          <a:solidFill>
            <a:srgbClr val="FFFFFF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19050">
      <a:solidFill>
        <a:srgbClr val="FFFFFF"/>
      </a:solidFill>
    </a:ln>
    <a:effectLst/>
  </c:spPr>
  <c:txPr>
    <a:bodyPr/>
    <a:lstStyle/>
    <a:p>
      <a:pPr>
        <a:defRPr sz="2400" baseline="0">
          <a:latin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6" y="1447804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6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650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8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6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348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586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2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4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1" y="2613788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20315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6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886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8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5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2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2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2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4765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4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4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4" y="4827215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6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3" y="4827214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2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2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8064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1840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4" y="430217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614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076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8" y="2861736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6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305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5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743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7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7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242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763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4681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4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00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8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136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99000"/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2" y="2669689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2" y="2892351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3" y="4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9" y="6096000"/>
            <a:ext cx="993735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3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2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2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0D6F80E-A6AC-4AF5-B50C-3F65A874CC5F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6" y="3225301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3" y="295733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1864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189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891" indent="-342891" algn="l" defTabSz="457189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32" indent="-285744" algn="l" defTabSz="457189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2971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160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349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5937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726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8914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103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154960" y="1475366"/>
            <a:ext cx="10161431" cy="2871308"/>
          </a:xfrm>
        </p:spPr>
        <p:txBody>
          <a:bodyPr/>
          <a:lstStyle/>
          <a:p>
            <a:r>
              <a:rPr lang="cs-CZ" sz="6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Možnosti a využití kontejnerové dopravy v EU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154959" y="4665059"/>
            <a:ext cx="10161431" cy="861420"/>
          </a:xfrm>
        </p:spPr>
        <p:txBody>
          <a:bodyPr>
            <a:noAutofit/>
          </a:bodyPr>
          <a:lstStyle/>
          <a:p>
            <a:r>
              <a:rPr lang="cs-CZ" sz="24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bakalářské práce: Tomáš Opat</a:t>
            </a:r>
          </a:p>
          <a:p>
            <a:r>
              <a:rPr lang="cs-CZ" sz="24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 bakalářské práce: prof. Ing. František Němec, Ph.D.</a:t>
            </a:r>
          </a:p>
          <a:p>
            <a:pPr>
              <a:spcAft>
                <a:spcPts val="600"/>
              </a:spcAft>
            </a:pPr>
            <a:r>
              <a:rPr lang="cs-CZ" sz="24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 bakalářské práce: Ing. Jaroslav Mašek, PhD.</a:t>
            </a:r>
          </a:p>
          <a:p>
            <a:pPr algn="r"/>
            <a:r>
              <a:rPr lang="cs-CZ" sz="24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České Budějovice, červen 2016</a:t>
            </a:r>
          </a:p>
        </p:txBody>
      </p:sp>
      <p:sp>
        <p:nvSpPr>
          <p:cNvPr id="6" name="Podnadpis 4"/>
          <p:cNvSpPr txBox="1">
            <a:spLocks/>
          </p:cNvSpPr>
          <p:nvPr/>
        </p:nvSpPr>
        <p:spPr>
          <a:xfrm>
            <a:off x="1571226" y="726271"/>
            <a:ext cx="9745163" cy="8614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algn="r"/>
            <a:r>
              <a:rPr lang="cs-CZ" sz="24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 v Českých Budějovicích</a:t>
            </a:r>
          </a:p>
          <a:p>
            <a:pPr algn="r"/>
            <a:r>
              <a:rPr lang="cs-CZ" sz="24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Ústav </a:t>
            </a:r>
            <a:r>
              <a:rPr lang="cs-CZ" sz="2400" cap="none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technicko-technologický</a:t>
            </a:r>
            <a:endParaRPr lang="cs-CZ" sz="2400" cap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772" y="726268"/>
            <a:ext cx="1269957" cy="126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24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249" y="452718"/>
            <a:ext cx="10161073" cy="140053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Budoucí trendy kontejnerové dopravy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195481"/>
          </a:xfrm>
        </p:spPr>
        <p:txBody>
          <a:bodyPr>
            <a:noAutofit/>
          </a:bodyPr>
          <a:lstStyle/>
          <a:p>
            <a:pPr algn="just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Železniční spojení Evropa – Asie</a:t>
            </a:r>
          </a:p>
          <a:p>
            <a:pPr lvl="2" algn="just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CIM/SMGS</a:t>
            </a:r>
          </a:p>
          <a:p>
            <a:pPr lvl="2"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Transsibiřská magistrála</a:t>
            </a:r>
          </a:p>
          <a:p>
            <a:pPr lvl="2"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Nová hedvábná stezka</a:t>
            </a:r>
          </a:p>
          <a:p>
            <a:pPr algn="just"/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Námořní spojení Evropa – Asie</a:t>
            </a:r>
          </a:p>
          <a:p>
            <a:pPr lvl="2" algn="just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Triple – E </a:t>
            </a:r>
          </a:p>
          <a:p>
            <a:pPr lvl="2" algn="just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Alternativní paliva</a:t>
            </a:r>
          </a:p>
        </p:txBody>
      </p:sp>
    </p:spTree>
    <p:extLst>
      <p:ext uri="{BB962C8B-B14F-4D97-AF65-F5344CB8AC3E}">
        <p14:creationId xmlns:p14="http://schemas.microsoft.com/office/powerpoint/2010/main" val="125396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Shrnutí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91803" y="1462986"/>
            <a:ext cx="9337225" cy="4195481"/>
          </a:xfrm>
        </p:spPr>
        <p:txBody>
          <a:bodyPr>
            <a:noAutofit/>
          </a:bodyPr>
          <a:lstStyle/>
          <a:p>
            <a:pPr algn="just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Hamburk, Bremerhaven a Koper – velký význam pro ČR a Slovensko</a:t>
            </a:r>
          </a:p>
          <a:p>
            <a:pPr algn="just"/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Největší objem přepravených kontejnerů v ČR – METRANS, a. s. </a:t>
            </a:r>
          </a:p>
          <a:p>
            <a:pPr algn="just"/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Budoucnost – přeprava kontejnerů po železnici mezi Evropou a Asií</a:t>
            </a:r>
          </a:p>
          <a:p>
            <a:pPr algn="just"/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Cíl práce byl splněn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93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Doplňující otázky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4295" y="1691016"/>
            <a:ext cx="8946541" cy="4195481"/>
          </a:xfrm>
        </p:spPr>
        <p:txBody>
          <a:bodyPr>
            <a:noAutofit/>
          </a:bodyPr>
          <a:lstStyle/>
          <a:p>
            <a:pPr algn="just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Vedoucí práce</a:t>
            </a:r>
          </a:p>
          <a:p>
            <a:pPr lvl="2" algn="just"/>
            <a:r>
              <a:rPr lang="cs-CZ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„Jak </a:t>
            </a:r>
            <a:r>
              <a:rPr lang="cs-CZ" sz="2800" i="1" dirty="0">
                <a:latin typeface="Arial" panose="020B0604020202020204" pitchFamily="34" charset="0"/>
                <a:cs typeface="Arial" panose="020B0604020202020204" pitchFamily="34" charset="0"/>
              </a:rPr>
              <a:t>se bude rozvíjet kontejnerová přeprava mezi Evropou a Asií po námořních trasách</a:t>
            </a:r>
            <a:r>
              <a:rPr lang="cs-CZ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?“</a:t>
            </a:r>
            <a:endParaRPr lang="cs-CZ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cs-CZ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„Jaký </a:t>
            </a:r>
            <a:r>
              <a:rPr lang="cs-CZ" sz="2800" i="1" dirty="0">
                <a:latin typeface="Arial" panose="020B0604020202020204" pitchFamily="34" charset="0"/>
                <a:cs typeface="Arial" panose="020B0604020202020204" pitchFamily="34" charset="0"/>
              </a:rPr>
              <a:t>význam bude mít vznik Nové hedvábné stezky pro ČR v </a:t>
            </a:r>
            <a:r>
              <a:rPr lang="cs-CZ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budoucnosti?“</a:t>
            </a:r>
          </a:p>
          <a:p>
            <a:pPr lvl="2" algn="just"/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Oponent práce</a:t>
            </a:r>
          </a:p>
          <a:p>
            <a:pPr lvl="2" algn="just"/>
            <a:r>
              <a:rPr lang="cs-CZ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„Jaké jsou prognózy vývoje kontejnerové dopravy v EU?“</a:t>
            </a:r>
          </a:p>
        </p:txBody>
      </p:sp>
    </p:spTree>
    <p:extLst>
      <p:ext uri="{BB962C8B-B14F-4D97-AF65-F5344CB8AC3E}">
        <p14:creationId xmlns:p14="http://schemas.microsoft.com/office/powerpoint/2010/main" val="381427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08101" y="2976979"/>
            <a:ext cx="5743977" cy="1400531"/>
          </a:xfrm>
        </p:spPr>
        <p:txBody>
          <a:bodyPr/>
          <a:lstStyle/>
          <a:p>
            <a:r>
              <a:rPr lang="cs-CZ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  <a:endParaRPr lang="cs-CZ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5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Důvody k řešení problému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Aktuálnost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Prohloubení znalostí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Zájem o danou problematiku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12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Cílem práce je analýza kontejnerové dopravy ČR v rámci EU včetně její geneze. V práci bude provedena analýza využití logistických center v ČR i EU v rámci kontejnerové dopravy a rozbor možnosti využití logistických center a kontejnerové dopravy na příkladu konkrétní společnosti a specifikace budoucích trendů v této oblasti.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58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Výzkumný problém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4295" y="1669464"/>
            <a:ext cx="8946541" cy="4195481"/>
          </a:xfrm>
        </p:spPr>
        <p:txBody>
          <a:bodyPr>
            <a:noAutofit/>
          </a:bodyPr>
          <a:lstStyle/>
          <a:p>
            <a:pPr algn="just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Jakým způsobem jsou využívána logistická centra kontejnerové dopravy v EU a jaký význam mají pro Českou a Slovenskou republiku?</a:t>
            </a:r>
          </a:p>
          <a:p>
            <a:pPr algn="just"/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Jaké společnosti nejvíce využívají kontejnerové terminály v ČR?</a:t>
            </a:r>
          </a:p>
          <a:p>
            <a:pPr algn="just"/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Jakým směrem se kontejnerová doprava bude v budoucnu orientovat?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14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Metodika práce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Sběr dat</a:t>
            </a:r>
          </a:p>
          <a:p>
            <a:pPr marL="0" indent="0">
              <a:buNone/>
            </a:pP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</a:t>
            </a:r>
          </a:p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Komparace</a:t>
            </a:r>
          </a:p>
        </p:txBody>
      </p:sp>
    </p:spTree>
    <p:extLst>
      <p:ext uri="{BB962C8B-B14F-4D97-AF65-F5344CB8AC3E}">
        <p14:creationId xmlns:p14="http://schemas.microsoft.com/office/powerpoint/2010/main" val="346108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3" y="452718"/>
            <a:ext cx="10067380" cy="140053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Využití kontejnerových terminálů v EU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1384452"/>
              </p:ext>
            </p:extLst>
          </p:nvPr>
        </p:nvGraphicFramePr>
        <p:xfrm>
          <a:off x="646113" y="1471613"/>
          <a:ext cx="11064105" cy="4776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669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1182" y="273134"/>
            <a:ext cx="11142150" cy="140053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Využití kontejnerových terminálů v EU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" name="Zástupný symbol pro obsah 3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52622052"/>
              </p:ext>
            </p:extLst>
          </p:nvPr>
        </p:nvGraphicFramePr>
        <p:xfrm>
          <a:off x="661182" y="1954837"/>
          <a:ext cx="6611548" cy="4540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1" name="Zástupný symbol pro obsah 4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86192017"/>
              </p:ext>
            </p:extLst>
          </p:nvPr>
        </p:nvGraphicFramePr>
        <p:xfrm>
          <a:off x="6794696" y="1853249"/>
          <a:ext cx="5008636" cy="4540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2" name="Zástupný symbol pro obsah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4622139"/>
              </p:ext>
            </p:extLst>
          </p:nvPr>
        </p:nvGraphicFramePr>
        <p:xfrm>
          <a:off x="5598942" y="1976632"/>
          <a:ext cx="5894363" cy="4496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4" name="TextovéPole 43"/>
          <p:cNvSpPr txBox="1"/>
          <p:nvPr/>
        </p:nvSpPr>
        <p:spPr>
          <a:xfrm>
            <a:off x="900332" y="1196611"/>
            <a:ext cx="1090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Podíl evropských terminálů na celkovém objemu přepravených kontejnerů z/do ČR a Slovenska po železnici (v %)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délník 44"/>
          <p:cNvSpPr/>
          <p:nvPr/>
        </p:nvSpPr>
        <p:spPr>
          <a:xfrm>
            <a:off x="661182" y="1153551"/>
            <a:ext cx="11142150" cy="5239778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0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3" y="452718"/>
            <a:ext cx="10094675" cy="140053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Operátoři kontejnerové dopravy v ČR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20179" y="1853248"/>
            <a:ext cx="8946541" cy="4195481"/>
          </a:xfrm>
        </p:spPr>
        <p:txBody>
          <a:bodyPr>
            <a:noAutofit/>
          </a:bodyPr>
          <a:lstStyle/>
          <a:p>
            <a:pPr algn="just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METRANS, a. s.</a:t>
            </a:r>
          </a:p>
          <a:p>
            <a:pPr lvl="2" algn="just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Praha-Uhříněves, Česká Třebová</a:t>
            </a:r>
          </a:p>
          <a:p>
            <a:pPr marL="914377" lvl="2" indent="0" algn="just">
              <a:buNone/>
            </a:pP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Rail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Cargo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Operator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CSKD s. r. o.</a:t>
            </a:r>
          </a:p>
          <a:p>
            <a:pPr lvl="2" algn="just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Mělník</a:t>
            </a:r>
            <a:r>
              <a:rPr lang="cs-CZ" sz="280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17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75249" y="452718"/>
            <a:ext cx="10297551" cy="140053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Operátoři kontejnerové dopravy v ČR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Zástupný symbol pro obsah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5351267"/>
              </p:ext>
            </p:extLst>
          </p:nvPr>
        </p:nvGraphicFramePr>
        <p:xfrm>
          <a:off x="675249" y="1561513"/>
          <a:ext cx="10874325" cy="4839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305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7007</TotalTime>
  <Words>358</Words>
  <Application>Microsoft Office PowerPoint</Application>
  <PresentationFormat>Širokoúhlá obrazovka</PresentationFormat>
  <Paragraphs>68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Ion</vt:lpstr>
      <vt:lpstr>Možnosti a využití kontejnerové dopravy v EU</vt:lpstr>
      <vt:lpstr>Důvody k řešení problému</vt:lpstr>
      <vt:lpstr>Cíl práce</vt:lpstr>
      <vt:lpstr>Výzkumný problém</vt:lpstr>
      <vt:lpstr>Metodika práce</vt:lpstr>
      <vt:lpstr>Využití kontejnerových terminálů v EU</vt:lpstr>
      <vt:lpstr>Využití kontejnerových terminálů v EU</vt:lpstr>
      <vt:lpstr>Operátoři kontejnerové dopravy v ČR</vt:lpstr>
      <vt:lpstr>Operátoři kontejnerové dopravy v ČR</vt:lpstr>
      <vt:lpstr>Budoucí trendy kontejnerové dopravy</vt:lpstr>
      <vt:lpstr>Shrnutí</vt:lpstr>
      <vt:lpstr>Doplňující otázky</vt:lpstr>
      <vt:lpstr>Děkuji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Tomáš</dc:creator>
  <cp:lastModifiedBy>Tomáš</cp:lastModifiedBy>
  <cp:revision>61</cp:revision>
  <dcterms:created xsi:type="dcterms:W3CDTF">2016-06-02T08:10:02Z</dcterms:created>
  <dcterms:modified xsi:type="dcterms:W3CDTF">2016-06-08T19:25:22Z</dcterms:modified>
</cp:coreProperties>
</file>