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42" d="100"/>
          <a:sy n="42" d="100"/>
        </p:scale>
        <p:origin x="94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cs-CZ" sz="2800" b="1" dirty="0"/>
              <a:t>Parametry kontejnerových terminálů</a:t>
            </a:r>
          </a:p>
        </c:rich>
      </c:tx>
      <c:layout>
        <c:manualLayout>
          <c:xMode val="edge"/>
          <c:yMode val="edge"/>
          <c:x val="0.2344081152519793"/>
          <c:y val="3.1822854985997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Hamburk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Rozloha [tis. m2]</c:v>
                </c:pt>
                <c:pt idx="1">
                  <c:v>Přeložené kontejnery v roce 2015 [tis. TEU]</c:v>
                </c:pt>
                <c:pt idx="2">
                  <c:v>Přepravní kapacita         [tis. TEU]</c:v>
                </c:pt>
              </c:strCache>
            </c:strRef>
          </c:cat>
          <c:val>
            <c:numRef>
              <c:f>List1!$B$2:$B$4</c:f>
              <c:numCache>
                <c:formatCode>#,##0</c:formatCode>
                <c:ptCount val="3"/>
                <c:pt idx="0">
                  <c:v>4400</c:v>
                </c:pt>
                <c:pt idx="1">
                  <c:v>8821</c:v>
                </c:pt>
                <c:pt idx="2">
                  <c:v>14300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Bremerhaven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Rozloha [tis. m2]</c:v>
                </c:pt>
                <c:pt idx="1">
                  <c:v>Přeložené kontejnery v roce 2015 [tis. TEU]</c:v>
                </c:pt>
                <c:pt idx="2">
                  <c:v>Přepravní kapacita         [tis. TEU]</c:v>
                </c:pt>
              </c:strCache>
            </c:strRef>
          </c:cat>
          <c:val>
            <c:numRef>
              <c:f>List1!$C$2:$C$4</c:f>
              <c:numCache>
                <c:formatCode>#,##0</c:formatCode>
                <c:ptCount val="3"/>
                <c:pt idx="0">
                  <c:v>3000</c:v>
                </c:pt>
                <c:pt idx="1">
                  <c:v>5740</c:v>
                </c:pt>
                <c:pt idx="2">
                  <c:v>7000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Koper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Rozloha [tis. m2]</c:v>
                </c:pt>
                <c:pt idx="1">
                  <c:v>Přeložené kontejnery v roce 2015 [tis. TEU]</c:v>
                </c:pt>
                <c:pt idx="2">
                  <c:v>Přepravní kapacita         [tis. TEU]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270</c:v>
                </c:pt>
                <c:pt idx="1">
                  <c:v>791</c:v>
                </c:pt>
                <c:pt idx="2">
                  <c:v>950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1905136"/>
        <c:axId val="251905696"/>
      </c:barChart>
      <c:catAx>
        <c:axId val="25190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251905696"/>
        <c:crosses val="autoZero"/>
        <c:auto val="1"/>
        <c:lblAlgn val="ctr"/>
        <c:lblOffset val="100"/>
        <c:noMultiLvlLbl val="0"/>
      </c:catAx>
      <c:valAx>
        <c:axId val="25190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25190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 sz="2400" baseline="0">
          <a:latin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970588128529053"/>
          <c:y val="5.517215555673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5354778794587305"/>
          <c:y val="0.14890508537294497"/>
          <c:w val="0.59689639067020472"/>
          <c:h val="0.774947578016246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2009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Hamburk</c:v>
                </c:pt>
                <c:pt idx="1">
                  <c:v>Bremerhaven</c:v>
                </c:pt>
                <c:pt idx="2">
                  <c:v>Koper</c:v>
                </c:pt>
                <c:pt idx="3">
                  <c:v>Ostatní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48.1</c:v>
                </c:pt>
                <c:pt idx="1">
                  <c:v>20.9</c:v>
                </c:pt>
                <c:pt idx="2">
                  <c:v>14</c:v>
                </c:pt>
                <c:pt idx="3">
                  <c:v>17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3.0097707529382744E-2"/>
          <c:w val="0.3982231045411449"/>
          <c:h val="0.966990747570823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00" baseline="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8646705410415"/>
          <c:y val="0.11812261416596495"/>
          <c:w val="0.75572151779446539"/>
          <c:h val="0.83371544856378055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00" baseline="0"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cs-CZ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sz="2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60160173372423786"/>
          <c:y val="4.9686088482349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5354778794587305"/>
          <c:y val="0.14890508537294497"/>
          <c:w val="0.59689639067020472"/>
          <c:h val="0.774947578016246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Hamburk</c:v>
                </c:pt>
                <c:pt idx="1">
                  <c:v>Bremerhaven</c:v>
                </c:pt>
                <c:pt idx="2">
                  <c:v>Koper</c:v>
                </c:pt>
                <c:pt idx="3">
                  <c:v>Ostatní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41.93</c:v>
                </c:pt>
                <c:pt idx="1">
                  <c:v>22.21</c:v>
                </c:pt>
                <c:pt idx="2">
                  <c:v>28.58</c:v>
                </c:pt>
                <c:pt idx="3">
                  <c:v>7.28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00" baseline="0"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cs-CZ" sz="2800" b="1"/>
              <a:t>Podíl operátorů na přepravě kontejnerů z/do evropských přístavů (v %)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METRANS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List1!$B$2:$B$8</c:f>
              <c:numCache>
                <c:formatCode>General</c:formatCode>
                <c:ptCount val="7"/>
                <c:pt idx="0">
                  <c:v>58.7</c:v>
                </c:pt>
                <c:pt idx="1">
                  <c:v>66.599999999999994</c:v>
                </c:pt>
                <c:pt idx="2">
                  <c:v>64.8</c:v>
                </c:pt>
                <c:pt idx="3">
                  <c:v>71.3</c:v>
                </c:pt>
                <c:pt idx="4">
                  <c:v>66.5</c:v>
                </c:pt>
                <c:pt idx="5">
                  <c:v>68.7</c:v>
                </c:pt>
                <c:pt idx="6">
                  <c:v>69.400000000000006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RCO - CSKD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List1!$C$2:$C$8</c:f>
              <c:numCache>
                <c:formatCode>General</c:formatCode>
                <c:ptCount val="7"/>
                <c:pt idx="0">
                  <c:v>18.100000000000001</c:v>
                </c:pt>
                <c:pt idx="1">
                  <c:v>18.2</c:v>
                </c:pt>
                <c:pt idx="2">
                  <c:v>19.8</c:v>
                </c:pt>
                <c:pt idx="3">
                  <c:v>18.2</c:v>
                </c:pt>
                <c:pt idx="4">
                  <c:v>22.6</c:v>
                </c:pt>
                <c:pt idx="5">
                  <c:v>20.2</c:v>
                </c:pt>
                <c:pt idx="6">
                  <c:v>19.5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6660784"/>
        <c:axId val="157739344"/>
      </c:lineChart>
      <c:catAx>
        <c:axId val="15666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cs-CZ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157739344"/>
        <c:crosses val="autoZero"/>
        <c:auto val="1"/>
        <c:lblAlgn val="ctr"/>
        <c:lblOffset val="100"/>
        <c:noMultiLvlLbl val="0"/>
      </c:catAx>
      <c:valAx>
        <c:axId val="15773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cs-CZ"/>
                  <a:t>Podíl na přepravě</a:t>
                </a:r>
              </a:p>
            </c:rich>
          </c:tx>
          <c:layout>
            <c:manualLayout>
              <c:xMode val="edge"/>
              <c:yMode val="edge"/>
              <c:x val="6.0871824228170487E-3"/>
              <c:y val="0.224353918252833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softEdge rad="939800"/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156660784"/>
        <c:crosses val="autoZero"/>
        <c:crossBetween val="between"/>
      </c:valAx>
      <c:spPr>
        <a:noFill/>
        <a:ln w="19050">
          <a:solidFill>
            <a:srgbClr val="FFFFFF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19050">
      <a:solidFill>
        <a:srgbClr val="FFFFFF"/>
      </a:solidFill>
    </a:ln>
    <a:effectLst/>
  </c:spPr>
  <c:txPr>
    <a:bodyPr/>
    <a:lstStyle/>
    <a:p>
      <a:pPr>
        <a:defRPr sz="2400" baseline="0">
          <a:latin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6" y="1447804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6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65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8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6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34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58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2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4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1" y="261378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03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88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8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5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2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2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2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476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4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4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4" y="4827215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6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3" y="4827214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2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2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806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184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4" y="430217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61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07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8" y="2861736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30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5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74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7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7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24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6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68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4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0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8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13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99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2" y="2669689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2" y="2892351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4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9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3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2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2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D6F80E-A6AC-4AF5-B50C-3F65A874CC5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6" y="3225301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3" y="295733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186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189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9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54960" y="1475366"/>
            <a:ext cx="10161431" cy="2871308"/>
          </a:xfrm>
        </p:spPr>
        <p:txBody>
          <a:bodyPr/>
          <a:lstStyle/>
          <a:p>
            <a:r>
              <a:rPr lang="cs-CZ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a využití kontejnerové dopravy v EU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54959" y="4665059"/>
            <a:ext cx="10161431" cy="861420"/>
          </a:xfrm>
        </p:spPr>
        <p:txBody>
          <a:bodyPr>
            <a:noAutofit/>
          </a:bodyPr>
          <a:lstStyle/>
          <a:p>
            <a:r>
              <a:rPr lang="cs-CZ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Tomáš Opat</a:t>
            </a:r>
          </a:p>
          <a:p>
            <a:r>
              <a:rPr lang="cs-CZ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prof. Ing. František Němec, Ph.D.</a:t>
            </a:r>
          </a:p>
          <a:p>
            <a:pPr>
              <a:spcAft>
                <a:spcPts val="600"/>
              </a:spcAft>
            </a:pPr>
            <a:r>
              <a:rPr lang="cs-CZ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Ing. Jaroslav Mašek, PhD.</a:t>
            </a:r>
          </a:p>
          <a:p>
            <a:pPr algn="r"/>
            <a:r>
              <a:rPr lang="cs-CZ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2016</a:t>
            </a:r>
          </a:p>
        </p:txBody>
      </p:sp>
      <p:sp>
        <p:nvSpPr>
          <p:cNvPr id="6" name="Podnadpis 4"/>
          <p:cNvSpPr txBox="1">
            <a:spLocks/>
          </p:cNvSpPr>
          <p:nvPr/>
        </p:nvSpPr>
        <p:spPr>
          <a:xfrm>
            <a:off x="1571226" y="726271"/>
            <a:ext cx="9745163" cy="861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cs-CZ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r"/>
            <a:r>
              <a:rPr lang="cs-CZ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2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72" y="726268"/>
            <a:ext cx="1269957" cy="126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249" y="452718"/>
            <a:ext cx="10161073" cy="140053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Budoucí trendy kontejnerové dopravy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Železniční spojení Evropa – Asie</a:t>
            </a:r>
          </a:p>
          <a:p>
            <a:pPr lvl="2"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CIM/SMGS</a:t>
            </a:r>
          </a:p>
          <a:p>
            <a:pPr lvl="2"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Transsibiřská magistrála</a:t>
            </a:r>
          </a:p>
          <a:p>
            <a:pPr lvl="2"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Nová hedvábná stezka</a:t>
            </a:r>
          </a:p>
          <a:p>
            <a:pPr algn="just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Námořní spojení Evropa – Asie</a:t>
            </a:r>
          </a:p>
          <a:p>
            <a:pPr lvl="2"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Triple – E </a:t>
            </a:r>
          </a:p>
          <a:p>
            <a:pPr lvl="2"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paliva</a:t>
            </a:r>
          </a:p>
        </p:txBody>
      </p:sp>
    </p:spTree>
    <p:extLst>
      <p:ext uri="{BB962C8B-B14F-4D97-AF65-F5344CB8AC3E}">
        <p14:creationId xmlns:p14="http://schemas.microsoft.com/office/powerpoint/2010/main" val="125396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1803" y="1462986"/>
            <a:ext cx="9337225" cy="4195481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Hamburk, Bremerhaven a Koper – velký význam pro ČR a Slovensko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Největší objem přepravených kontejnerů v ČR – METRANS, a. s. 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Budoucnost – přeprava kontejnerů po železnici mezi Evropou a Asií</a:t>
            </a:r>
          </a:p>
          <a:p>
            <a:pPr algn="just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 byl splněn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5" y="1691016"/>
            <a:ext cx="8946541" cy="4195481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</a:t>
            </a:r>
          </a:p>
          <a:p>
            <a:pPr lvl="2" algn="just"/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„Jak 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se bude rozvíjet kontejnerová přeprava mezi Evropou a Asií po námořních trasách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?“</a:t>
            </a:r>
            <a:endParaRPr lang="cs-C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„Jaký 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význam bude mít vznik Nové hedvábné stezky pro ČR v 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budoucnosti?“</a:t>
            </a:r>
          </a:p>
          <a:p>
            <a:pPr lvl="2" algn="just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 práce</a:t>
            </a:r>
          </a:p>
          <a:p>
            <a:pPr lvl="2" algn="just"/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„Jaké jsou prognózy vývoje kontejnerové dopravy v EU?“</a:t>
            </a:r>
          </a:p>
        </p:txBody>
      </p:sp>
    </p:spTree>
    <p:extLst>
      <p:ext uri="{BB962C8B-B14F-4D97-AF65-F5344CB8AC3E}">
        <p14:creationId xmlns:p14="http://schemas.microsoft.com/office/powerpoint/2010/main" val="38142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8101" y="2976979"/>
            <a:ext cx="5743977" cy="1400531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Důvody k řešení problému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Aktuálnost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Prohloubení znalostí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Zájem o danou problematiku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práce je analýza kontejnerové dopravy ČR v rámci EU včetně její geneze. V práci bude provedena analýza využití logistických center v ČR i EU v rámci kontejnerové dopravy a rozbor možnosti využití logistických center a kontejnerové dopravy na příkladu konkrétní společnosti a specifikace budoucích trendů v této oblasti.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5" y="1669464"/>
            <a:ext cx="8946541" cy="4195481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Jakým způsobem jsou využívána logistická centra kontejnerové dopravy v EU a jaký význam mají pro Českou a Slovenskou republiku?</a:t>
            </a:r>
          </a:p>
          <a:p>
            <a:pPr algn="just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Jaké společnosti nejvíce využívají kontejnerové terminály v ČR?</a:t>
            </a:r>
          </a:p>
          <a:p>
            <a:pPr algn="just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Jakým směrem se kontejnerová doprava bude v budoucnu orientovat?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Komparace</a:t>
            </a:r>
          </a:p>
        </p:txBody>
      </p:sp>
    </p:spTree>
    <p:extLst>
      <p:ext uri="{BB962C8B-B14F-4D97-AF65-F5344CB8AC3E}">
        <p14:creationId xmlns:p14="http://schemas.microsoft.com/office/powerpoint/2010/main" val="34610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3" y="452718"/>
            <a:ext cx="10067380" cy="140053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kontejnerových terminálů v EU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384452"/>
              </p:ext>
            </p:extLst>
          </p:nvPr>
        </p:nvGraphicFramePr>
        <p:xfrm>
          <a:off x="646113" y="1471613"/>
          <a:ext cx="11064105" cy="4776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66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182" y="273134"/>
            <a:ext cx="11142150" cy="140053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kontejnerových terminálů v EU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Zástupný symbol pro obsah 3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2622052"/>
              </p:ext>
            </p:extLst>
          </p:nvPr>
        </p:nvGraphicFramePr>
        <p:xfrm>
          <a:off x="661182" y="1954837"/>
          <a:ext cx="6611548" cy="454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" name="Zástupný symbol pro obsah 4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6192017"/>
              </p:ext>
            </p:extLst>
          </p:nvPr>
        </p:nvGraphicFramePr>
        <p:xfrm>
          <a:off x="6794696" y="1853249"/>
          <a:ext cx="5008636" cy="4540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" name="Zástupný symbol pro obsah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622139"/>
              </p:ext>
            </p:extLst>
          </p:nvPr>
        </p:nvGraphicFramePr>
        <p:xfrm>
          <a:off x="5598942" y="1976632"/>
          <a:ext cx="5894363" cy="449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4" name="TextovéPole 43"/>
          <p:cNvSpPr txBox="1"/>
          <p:nvPr/>
        </p:nvSpPr>
        <p:spPr>
          <a:xfrm>
            <a:off x="900332" y="1196611"/>
            <a:ext cx="1090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Podíl evropských terminálů na celkovém objemu přepravených kontejnerů z/do ČR a Slovenska po železnici (v %)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661182" y="1153551"/>
            <a:ext cx="11142150" cy="5239778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3" y="452718"/>
            <a:ext cx="10094675" cy="140053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Operátoři kontejnerové dopravy v ČR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0179" y="1853248"/>
            <a:ext cx="8946541" cy="4195481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METRANS, a. s.</a:t>
            </a:r>
          </a:p>
          <a:p>
            <a:pPr lvl="2"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Praha-Uhříněves, Česká Třebová</a:t>
            </a:r>
          </a:p>
          <a:p>
            <a:pPr marL="914377" lvl="2" indent="0" algn="just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Cargo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Operator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CSKD s. r. o.</a:t>
            </a:r>
          </a:p>
          <a:p>
            <a:pPr lvl="2"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Mělník</a:t>
            </a:r>
            <a:r>
              <a:rPr lang="cs-CZ" sz="280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5249" y="452718"/>
            <a:ext cx="10297551" cy="140053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Operátoři kontejnerové dopravy v ČR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351267"/>
              </p:ext>
            </p:extLst>
          </p:nvPr>
        </p:nvGraphicFramePr>
        <p:xfrm>
          <a:off x="675249" y="1561513"/>
          <a:ext cx="10874325" cy="483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30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7007</TotalTime>
  <Words>358</Words>
  <Application>Microsoft Office PowerPoint</Application>
  <PresentationFormat>Širokoúhlá obrazovka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Možnosti a využití kontejnerové dopravy v EU</vt:lpstr>
      <vt:lpstr>Důvody k řešení problému</vt:lpstr>
      <vt:lpstr>Cíl práce</vt:lpstr>
      <vt:lpstr>Výzkumný problém</vt:lpstr>
      <vt:lpstr>Metodika práce</vt:lpstr>
      <vt:lpstr>Využití kontejnerových terminálů v EU</vt:lpstr>
      <vt:lpstr>Využití kontejnerových terminálů v EU</vt:lpstr>
      <vt:lpstr>Operátoři kontejnerové dopravy v ČR</vt:lpstr>
      <vt:lpstr>Operátoři kontejnerové dopravy v ČR</vt:lpstr>
      <vt:lpstr>Budoucí trendy kontejnerové dopravy</vt:lpstr>
      <vt:lpstr>Shrnutí</vt:lpstr>
      <vt:lpstr>Doplňující otázky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</dc:creator>
  <cp:lastModifiedBy>Tomáš</cp:lastModifiedBy>
  <cp:revision>61</cp:revision>
  <dcterms:created xsi:type="dcterms:W3CDTF">2016-06-02T08:10:02Z</dcterms:created>
  <dcterms:modified xsi:type="dcterms:W3CDTF">2016-06-08T19:25:22Z</dcterms:modified>
</cp:coreProperties>
</file>