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5" r:id="rId4"/>
    <p:sldId id="259" r:id="rId5"/>
    <p:sldId id="266" r:id="rId6"/>
    <p:sldId id="260" r:id="rId7"/>
    <p:sldId id="263" r:id="rId8"/>
    <p:sldId id="264" r:id="rId9"/>
    <p:sldId id="257" r:id="rId10"/>
    <p:sldId id="261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6" autoAdjust="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uzon\Desktop\Se&#353;i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u="dbl" dirty="0">
                <a:solidFill>
                  <a:sysClr val="windowText" lastClr="000000"/>
                </a:solidFill>
              </a:rPr>
              <a:t>Průměrné</a:t>
            </a:r>
            <a:r>
              <a:rPr lang="cs-CZ" b="1" u="dbl" baseline="0" dirty="0">
                <a:solidFill>
                  <a:sysClr val="windowText" lastClr="000000"/>
                </a:solidFill>
              </a:rPr>
              <a:t> vytížení nákladních vozidel 2015</a:t>
            </a:r>
          </a:p>
        </c:rich>
      </c:tx>
      <c:layout>
        <c:manualLayout>
          <c:xMode val="edge"/>
          <c:yMode val="edge"/>
          <c:x val="0.12149860931562659"/>
          <c:y val="2.721088435374149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Hmotnost</c:v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'[Vytížení + greafy.xlsx]List1'!$A$5:$A$9</c:f>
              <c:strCache>
                <c:ptCount val="5"/>
                <c:pt idx="0">
                  <c:v>5C47933</c:v>
                </c:pt>
                <c:pt idx="1">
                  <c:v>5C51775</c:v>
                </c:pt>
                <c:pt idx="2">
                  <c:v>3C91473</c:v>
                </c:pt>
                <c:pt idx="3">
                  <c:v>2C25897</c:v>
                </c:pt>
                <c:pt idx="4">
                  <c:v>5C86683</c:v>
                </c:pt>
              </c:strCache>
            </c:strRef>
          </c:cat>
          <c:val>
            <c:numRef>
              <c:f>'[Vytížení + greafy.xlsx]List1'!$Z$105:$Z$109</c:f>
              <c:numCache>
                <c:formatCode>General</c:formatCode>
                <c:ptCount val="5"/>
                <c:pt idx="0">
                  <c:v>78.265000000000001</c:v>
                </c:pt>
                <c:pt idx="1">
                  <c:v>77.13</c:v>
                </c:pt>
                <c:pt idx="2">
                  <c:v>75.45</c:v>
                </c:pt>
                <c:pt idx="3">
                  <c:v>79.58</c:v>
                </c:pt>
                <c:pt idx="4">
                  <c:v>92.29</c:v>
                </c:pt>
              </c:numCache>
            </c:numRef>
          </c:val>
        </c:ser>
        <c:ser>
          <c:idx val="1"/>
          <c:order val="1"/>
          <c:tx>
            <c:v>Objem</c:v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140618075403099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885027885027846E-2"/>
                  <c:y val="6.0386473429952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8850278850278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03003003003003E-2"/>
                  <c:y val="-5.53536278609564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595023595023596E-2"/>
                  <c:y val="6.038647342995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'[Vytížení + greafy.xlsx]List1'!$A$5:$A$9</c:f>
              <c:strCache>
                <c:ptCount val="5"/>
                <c:pt idx="0">
                  <c:v>5C47933</c:v>
                </c:pt>
                <c:pt idx="1">
                  <c:v>5C51775</c:v>
                </c:pt>
                <c:pt idx="2">
                  <c:v>3C91473</c:v>
                </c:pt>
                <c:pt idx="3">
                  <c:v>2C25897</c:v>
                </c:pt>
                <c:pt idx="4">
                  <c:v>5C86683</c:v>
                </c:pt>
              </c:strCache>
            </c:strRef>
          </c:cat>
          <c:val>
            <c:numRef>
              <c:f>'[Vytížení + greafy.xlsx]List1'!$AA$105:$AA$109</c:f>
              <c:numCache>
                <c:formatCode>General</c:formatCode>
                <c:ptCount val="5"/>
                <c:pt idx="0">
                  <c:v>72.59</c:v>
                </c:pt>
                <c:pt idx="1">
                  <c:v>53.66</c:v>
                </c:pt>
                <c:pt idx="2">
                  <c:v>59.02</c:v>
                </c:pt>
                <c:pt idx="3">
                  <c:v>52.12</c:v>
                </c:pt>
                <c:pt idx="4">
                  <c:v>53.25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296384"/>
        <c:axId val="79297920"/>
        <c:axId val="0"/>
      </c:bar3DChart>
      <c:catAx>
        <c:axId val="7929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297920"/>
        <c:crosses val="autoZero"/>
        <c:auto val="1"/>
        <c:lblAlgn val="ctr"/>
        <c:lblOffset val="100"/>
        <c:noMultiLvlLbl val="0"/>
      </c:catAx>
      <c:valAx>
        <c:axId val="79297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29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A646A4-CC5F-4A2B-BB03-CD68CE33C821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2163A8-F832-43F6-ACE8-6F56C81B79D9}">
      <dgm:prSet/>
      <dgm:spPr/>
      <dgm:t>
        <a:bodyPr/>
        <a:lstStyle/>
        <a:p>
          <a:pPr rtl="0"/>
          <a:r>
            <a:rPr lang="cs-CZ" dirty="0" smtClean="0"/>
            <a:t>Teoretická část</a:t>
          </a:r>
          <a:endParaRPr lang="cs-CZ" dirty="0"/>
        </a:p>
      </dgm:t>
    </dgm:pt>
    <dgm:pt modelId="{58C4E5CD-8690-48D8-87FE-85B9526308B9}" type="parTrans" cxnId="{345EC6BA-95C1-4E8A-A9EE-B1BB68E5D5A1}">
      <dgm:prSet/>
      <dgm:spPr/>
      <dgm:t>
        <a:bodyPr/>
        <a:lstStyle/>
        <a:p>
          <a:endParaRPr lang="cs-CZ"/>
        </a:p>
      </dgm:t>
    </dgm:pt>
    <dgm:pt modelId="{40208B8F-00FF-4AB2-8ECA-1EAB4F2668B4}" type="sibTrans" cxnId="{345EC6BA-95C1-4E8A-A9EE-B1BB68E5D5A1}">
      <dgm:prSet/>
      <dgm:spPr/>
      <dgm:t>
        <a:bodyPr/>
        <a:lstStyle/>
        <a:p>
          <a:endParaRPr lang="cs-CZ"/>
        </a:p>
      </dgm:t>
    </dgm:pt>
    <dgm:pt modelId="{ABDA3BBF-55FD-4536-8BAC-654A39B71603}">
      <dgm:prSet/>
      <dgm:spPr/>
      <dgm:t>
        <a:bodyPr/>
        <a:lstStyle/>
        <a:p>
          <a:pPr rtl="0"/>
          <a:r>
            <a:rPr lang="cs-CZ" dirty="0" smtClean="0"/>
            <a:t>Aplikační část</a:t>
          </a:r>
          <a:endParaRPr lang="cs-CZ" dirty="0"/>
        </a:p>
      </dgm:t>
    </dgm:pt>
    <dgm:pt modelId="{30491D93-21F2-48D8-B9F1-FCDE4568D419}" type="parTrans" cxnId="{FA139CE4-6802-436F-8E17-E71EE80CAA25}">
      <dgm:prSet/>
      <dgm:spPr/>
      <dgm:t>
        <a:bodyPr/>
        <a:lstStyle/>
        <a:p>
          <a:endParaRPr lang="cs-CZ"/>
        </a:p>
      </dgm:t>
    </dgm:pt>
    <dgm:pt modelId="{66232237-EC6F-445A-AFE3-6872655F4691}" type="sibTrans" cxnId="{FA139CE4-6802-436F-8E17-E71EE80CAA25}">
      <dgm:prSet/>
      <dgm:spPr/>
      <dgm:t>
        <a:bodyPr/>
        <a:lstStyle/>
        <a:p>
          <a:endParaRPr lang="cs-CZ"/>
        </a:p>
      </dgm:t>
    </dgm:pt>
    <dgm:pt modelId="{0F2E0BD8-CF93-40CE-8E2F-4B8B70900CB9}">
      <dgm:prSet/>
      <dgm:spPr/>
      <dgm:t>
        <a:bodyPr/>
        <a:lstStyle/>
        <a:p>
          <a:r>
            <a:rPr lang="cs-CZ" dirty="0" smtClean="0"/>
            <a:t>Doprava</a:t>
          </a:r>
          <a:endParaRPr lang="cs-CZ" b="1" dirty="0" smtClean="0"/>
        </a:p>
        <a:p>
          <a:r>
            <a:rPr lang="cs-CZ" dirty="0" smtClean="0"/>
            <a:t>Silniční doprava</a:t>
          </a:r>
        </a:p>
        <a:p>
          <a:r>
            <a:rPr lang="cs-CZ" dirty="0" smtClean="0"/>
            <a:t>Pozemní komunikace</a:t>
          </a:r>
        </a:p>
        <a:p>
          <a:r>
            <a:rPr lang="cs-CZ" dirty="0" smtClean="0"/>
            <a:t>Dopravní prostředky</a:t>
          </a:r>
        </a:p>
        <a:p>
          <a:r>
            <a:rPr lang="cs-CZ" dirty="0" smtClean="0"/>
            <a:t>Přepravní jednotky</a:t>
          </a:r>
        </a:p>
        <a:p>
          <a:r>
            <a:rPr lang="cs-CZ" dirty="0" smtClean="0"/>
            <a:t>Překladiště</a:t>
          </a:r>
        </a:p>
        <a:p>
          <a:r>
            <a:rPr lang="cs-CZ" dirty="0" smtClean="0"/>
            <a:t>Způsoby zásobování</a:t>
          </a:r>
        </a:p>
        <a:p>
          <a:r>
            <a:rPr lang="cs-CZ" dirty="0" smtClean="0"/>
            <a:t>Logistická obsluha území</a:t>
          </a:r>
        </a:p>
      </dgm:t>
    </dgm:pt>
    <dgm:pt modelId="{D6AF1759-CADC-4489-ADE7-0EBC860C39D4}" type="parTrans" cxnId="{A1AC7102-DB1E-4721-AD26-BFB698DB38D7}">
      <dgm:prSet/>
      <dgm:spPr/>
      <dgm:t>
        <a:bodyPr/>
        <a:lstStyle/>
        <a:p>
          <a:endParaRPr lang="cs-CZ"/>
        </a:p>
      </dgm:t>
    </dgm:pt>
    <dgm:pt modelId="{5EB8FE66-6AE8-4D78-B1EB-ABD1CDE871D9}" type="sibTrans" cxnId="{A1AC7102-DB1E-4721-AD26-BFB698DB38D7}">
      <dgm:prSet/>
      <dgm:spPr/>
      <dgm:t>
        <a:bodyPr/>
        <a:lstStyle/>
        <a:p>
          <a:endParaRPr lang="cs-CZ"/>
        </a:p>
      </dgm:t>
    </dgm:pt>
    <dgm:pt modelId="{AFED2142-2DF7-43E8-9402-1237561F267F}">
      <dgm:prSet/>
      <dgm:spPr/>
      <dgm:t>
        <a:bodyPr/>
        <a:lstStyle/>
        <a:p>
          <a:r>
            <a:rPr lang="cs-CZ" dirty="0" smtClean="0"/>
            <a:t>Informace o společnosti</a:t>
          </a:r>
        </a:p>
        <a:p>
          <a:r>
            <a:rPr lang="cs-CZ" dirty="0" smtClean="0"/>
            <a:t>Produkty</a:t>
          </a:r>
        </a:p>
        <a:p>
          <a:r>
            <a:rPr lang="cs-CZ" dirty="0" smtClean="0"/>
            <a:t>Pobočka České Budějovice</a:t>
          </a:r>
        </a:p>
        <a:p>
          <a:r>
            <a:rPr lang="cs-CZ" dirty="0" smtClean="0"/>
            <a:t>Obsluhované území</a:t>
          </a:r>
        </a:p>
        <a:p>
          <a:r>
            <a:rPr lang="cs-CZ" dirty="0" smtClean="0"/>
            <a:t>Dopravní prostředky</a:t>
          </a:r>
        </a:p>
      </dgm:t>
    </dgm:pt>
    <dgm:pt modelId="{164D89A1-0176-4F54-BF76-17F1068EFC95}" type="parTrans" cxnId="{2AAAE237-B3DD-46C8-A39B-62503A5F5C84}">
      <dgm:prSet/>
      <dgm:spPr/>
      <dgm:t>
        <a:bodyPr/>
        <a:lstStyle/>
        <a:p>
          <a:endParaRPr lang="cs-CZ"/>
        </a:p>
      </dgm:t>
    </dgm:pt>
    <dgm:pt modelId="{61554E58-B395-4BDA-942A-37FA6137917A}" type="sibTrans" cxnId="{2AAAE237-B3DD-46C8-A39B-62503A5F5C84}">
      <dgm:prSet/>
      <dgm:spPr/>
      <dgm:t>
        <a:bodyPr/>
        <a:lstStyle/>
        <a:p>
          <a:endParaRPr lang="cs-CZ"/>
        </a:p>
      </dgm:t>
    </dgm:pt>
    <dgm:pt modelId="{46CC31B4-00D6-4BE9-82C4-056B54701DB6}" type="pres">
      <dgm:prSet presAssocID="{FCA646A4-CC5F-4A2B-BB03-CD68CE33C82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8E366B1D-296A-4D8B-9256-7E0CBD9F2982}" type="pres">
      <dgm:prSet presAssocID="{1C2163A8-F832-43F6-ACE8-6F56C81B79D9}" presName="posSpace" presStyleCnt="0"/>
      <dgm:spPr/>
    </dgm:pt>
    <dgm:pt modelId="{BE193BAE-E43E-416C-B449-6B5FC7F3D64A}" type="pres">
      <dgm:prSet presAssocID="{1C2163A8-F832-43F6-ACE8-6F56C81B79D9}" presName="vertFlow" presStyleCnt="0"/>
      <dgm:spPr/>
    </dgm:pt>
    <dgm:pt modelId="{F97F2A27-A594-485A-9BE2-45011B3014ED}" type="pres">
      <dgm:prSet presAssocID="{1C2163A8-F832-43F6-ACE8-6F56C81B79D9}" presName="topSpace" presStyleCnt="0"/>
      <dgm:spPr/>
    </dgm:pt>
    <dgm:pt modelId="{0BCF5D12-C624-47A7-AAF5-37142316C386}" type="pres">
      <dgm:prSet presAssocID="{1C2163A8-F832-43F6-ACE8-6F56C81B79D9}" presName="firstComp" presStyleCnt="0"/>
      <dgm:spPr/>
    </dgm:pt>
    <dgm:pt modelId="{55BC8346-DA09-447E-8985-685CE7F46260}" type="pres">
      <dgm:prSet presAssocID="{1C2163A8-F832-43F6-ACE8-6F56C81B79D9}" presName="firstChild" presStyleLbl="bgAccFollowNode1" presStyleIdx="0" presStyleCnt="2" custScaleX="116081" custScaleY="186935" custLinFactNeighborX="-4580" custLinFactNeighborY="-12542"/>
      <dgm:spPr/>
      <dgm:t>
        <a:bodyPr/>
        <a:lstStyle/>
        <a:p>
          <a:endParaRPr lang="cs-CZ"/>
        </a:p>
      </dgm:t>
    </dgm:pt>
    <dgm:pt modelId="{BE7E8D05-DB92-442D-8057-DC53D9B52F90}" type="pres">
      <dgm:prSet presAssocID="{1C2163A8-F832-43F6-ACE8-6F56C81B79D9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533AD6-2337-4605-80E0-3B2D3D08D8A9}" type="pres">
      <dgm:prSet presAssocID="{1C2163A8-F832-43F6-ACE8-6F56C81B79D9}" presName="negSpace" presStyleCnt="0"/>
      <dgm:spPr/>
    </dgm:pt>
    <dgm:pt modelId="{CD3CC7C3-B681-483D-800A-3215F6F2BB86}" type="pres">
      <dgm:prSet presAssocID="{1C2163A8-F832-43F6-ACE8-6F56C81B79D9}" presName="circle" presStyleLbl="node1" presStyleIdx="0" presStyleCnt="2" custLinFactNeighborX="-18567" custLinFactNeighborY="-44300"/>
      <dgm:spPr/>
      <dgm:t>
        <a:bodyPr/>
        <a:lstStyle/>
        <a:p>
          <a:endParaRPr lang="cs-CZ"/>
        </a:p>
      </dgm:t>
    </dgm:pt>
    <dgm:pt modelId="{31FBEB63-6888-4485-B654-15F31C17BDBA}" type="pres">
      <dgm:prSet presAssocID="{40208B8F-00FF-4AB2-8ECA-1EAB4F2668B4}" presName="transSpace" presStyleCnt="0"/>
      <dgm:spPr/>
    </dgm:pt>
    <dgm:pt modelId="{14CD3D64-3C9E-47A6-B7A2-613C7DE58443}" type="pres">
      <dgm:prSet presAssocID="{ABDA3BBF-55FD-4536-8BAC-654A39B71603}" presName="posSpace" presStyleCnt="0"/>
      <dgm:spPr/>
    </dgm:pt>
    <dgm:pt modelId="{415C7997-CB6F-4E5C-B382-537567BE4212}" type="pres">
      <dgm:prSet presAssocID="{ABDA3BBF-55FD-4536-8BAC-654A39B71603}" presName="vertFlow" presStyleCnt="0"/>
      <dgm:spPr/>
    </dgm:pt>
    <dgm:pt modelId="{B3F97595-E149-49C7-B14C-94BA7D9D06A3}" type="pres">
      <dgm:prSet presAssocID="{ABDA3BBF-55FD-4536-8BAC-654A39B71603}" presName="topSpace" presStyleCnt="0"/>
      <dgm:spPr/>
    </dgm:pt>
    <dgm:pt modelId="{13611605-CA07-4658-A3E3-0821421DC197}" type="pres">
      <dgm:prSet presAssocID="{ABDA3BBF-55FD-4536-8BAC-654A39B71603}" presName="firstComp" presStyleCnt="0"/>
      <dgm:spPr/>
    </dgm:pt>
    <dgm:pt modelId="{4758ADAD-DFC4-445D-B457-EB54C889D4D7}" type="pres">
      <dgm:prSet presAssocID="{ABDA3BBF-55FD-4536-8BAC-654A39B71603}" presName="firstChild" presStyleLbl="bgAccFollowNode1" presStyleIdx="1" presStyleCnt="2" custScaleX="114021" custScaleY="191701" custLinFactNeighborX="-21228" custLinFactNeighborY="38134"/>
      <dgm:spPr/>
      <dgm:t>
        <a:bodyPr/>
        <a:lstStyle/>
        <a:p>
          <a:endParaRPr lang="cs-CZ"/>
        </a:p>
      </dgm:t>
    </dgm:pt>
    <dgm:pt modelId="{25BB18CA-A899-4754-9BF4-53CA94620EE9}" type="pres">
      <dgm:prSet presAssocID="{ABDA3BBF-55FD-4536-8BAC-654A39B71603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4B0FF8-76C4-48DD-8CD9-19C2F5138ED9}" type="pres">
      <dgm:prSet presAssocID="{ABDA3BBF-55FD-4536-8BAC-654A39B71603}" presName="negSpace" presStyleCnt="0"/>
      <dgm:spPr/>
    </dgm:pt>
    <dgm:pt modelId="{93612B42-EC97-4112-B0B7-44F29D7F613C}" type="pres">
      <dgm:prSet presAssocID="{ABDA3BBF-55FD-4536-8BAC-654A39B71603}" presName="circle" presStyleLbl="node1" presStyleIdx="1" presStyleCnt="2" custLinFactNeighborX="-13800" custLinFactNeighborY="32522"/>
      <dgm:spPr/>
      <dgm:t>
        <a:bodyPr/>
        <a:lstStyle/>
        <a:p>
          <a:endParaRPr lang="cs-CZ"/>
        </a:p>
      </dgm:t>
    </dgm:pt>
  </dgm:ptLst>
  <dgm:cxnLst>
    <dgm:cxn modelId="{93C4D37F-B9F3-435B-9012-74F1FA809156}" type="presOf" srcId="{1C2163A8-F832-43F6-ACE8-6F56C81B79D9}" destId="{CD3CC7C3-B681-483D-800A-3215F6F2BB86}" srcOrd="0" destOrd="0" presId="urn:microsoft.com/office/officeart/2005/8/layout/hList9"/>
    <dgm:cxn modelId="{3465D6BA-9E80-4A88-BB29-45793A1E2E0F}" type="presOf" srcId="{FCA646A4-CC5F-4A2B-BB03-CD68CE33C821}" destId="{46CC31B4-00D6-4BE9-82C4-056B54701DB6}" srcOrd="0" destOrd="0" presId="urn:microsoft.com/office/officeart/2005/8/layout/hList9"/>
    <dgm:cxn modelId="{345EC6BA-95C1-4E8A-A9EE-B1BB68E5D5A1}" srcId="{FCA646A4-CC5F-4A2B-BB03-CD68CE33C821}" destId="{1C2163A8-F832-43F6-ACE8-6F56C81B79D9}" srcOrd="0" destOrd="0" parTransId="{58C4E5CD-8690-48D8-87FE-85B9526308B9}" sibTransId="{40208B8F-00FF-4AB2-8ECA-1EAB4F2668B4}"/>
    <dgm:cxn modelId="{FA139CE4-6802-436F-8E17-E71EE80CAA25}" srcId="{FCA646A4-CC5F-4A2B-BB03-CD68CE33C821}" destId="{ABDA3BBF-55FD-4536-8BAC-654A39B71603}" srcOrd="1" destOrd="0" parTransId="{30491D93-21F2-48D8-B9F1-FCDE4568D419}" sibTransId="{66232237-EC6F-445A-AFE3-6872655F4691}"/>
    <dgm:cxn modelId="{18B86943-44ED-4EBC-B27F-715EA4708FE4}" type="presOf" srcId="{ABDA3BBF-55FD-4536-8BAC-654A39B71603}" destId="{93612B42-EC97-4112-B0B7-44F29D7F613C}" srcOrd="0" destOrd="0" presId="urn:microsoft.com/office/officeart/2005/8/layout/hList9"/>
    <dgm:cxn modelId="{0F3BB2B7-F310-42EC-9619-51DE0143C2DE}" type="presOf" srcId="{AFED2142-2DF7-43E8-9402-1237561F267F}" destId="{25BB18CA-A899-4754-9BF4-53CA94620EE9}" srcOrd="1" destOrd="0" presId="urn:microsoft.com/office/officeart/2005/8/layout/hList9"/>
    <dgm:cxn modelId="{2AAAE237-B3DD-46C8-A39B-62503A5F5C84}" srcId="{ABDA3BBF-55FD-4536-8BAC-654A39B71603}" destId="{AFED2142-2DF7-43E8-9402-1237561F267F}" srcOrd="0" destOrd="0" parTransId="{164D89A1-0176-4F54-BF76-17F1068EFC95}" sibTransId="{61554E58-B395-4BDA-942A-37FA6137917A}"/>
    <dgm:cxn modelId="{34A8F48B-0558-4DA5-8724-F8ED38F81442}" type="presOf" srcId="{0F2E0BD8-CF93-40CE-8E2F-4B8B70900CB9}" destId="{55BC8346-DA09-447E-8985-685CE7F46260}" srcOrd="0" destOrd="0" presId="urn:microsoft.com/office/officeart/2005/8/layout/hList9"/>
    <dgm:cxn modelId="{A1AC7102-DB1E-4721-AD26-BFB698DB38D7}" srcId="{1C2163A8-F832-43F6-ACE8-6F56C81B79D9}" destId="{0F2E0BD8-CF93-40CE-8E2F-4B8B70900CB9}" srcOrd="0" destOrd="0" parTransId="{D6AF1759-CADC-4489-ADE7-0EBC860C39D4}" sibTransId="{5EB8FE66-6AE8-4D78-B1EB-ABD1CDE871D9}"/>
    <dgm:cxn modelId="{AE6315DA-3BA9-491C-B392-5884B9F27A8B}" type="presOf" srcId="{0F2E0BD8-CF93-40CE-8E2F-4B8B70900CB9}" destId="{BE7E8D05-DB92-442D-8057-DC53D9B52F90}" srcOrd="1" destOrd="0" presId="urn:microsoft.com/office/officeart/2005/8/layout/hList9"/>
    <dgm:cxn modelId="{DC26F54C-87C7-440A-ACD3-23C7E9B8BE23}" type="presOf" srcId="{AFED2142-2DF7-43E8-9402-1237561F267F}" destId="{4758ADAD-DFC4-445D-B457-EB54C889D4D7}" srcOrd="0" destOrd="0" presId="urn:microsoft.com/office/officeart/2005/8/layout/hList9"/>
    <dgm:cxn modelId="{3773A4DA-B979-4203-BA30-2880DB74022F}" type="presParOf" srcId="{46CC31B4-00D6-4BE9-82C4-056B54701DB6}" destId="{8E366B1D-296A-4D8B-9256-7E0CBD9F2982}" srcOrd="0" destOrd="0" presId="urn:microsoft.com/office/officeart/2005/8/layout/hList9"/>
    <dgm:cxn modelId="{BC914858-6496-4631-B6F1-2C12AD037B10}" type="presParOf" srcId="{46CC31B4-00D6-4BE9-82C4-056B54701DB6}" destId="{BE193BAE-E43E-416C-B449-6B5FC7F3D64A}" srcOrd="1" destOrd="0" presId="urn:microsoft.com/office/officeart/2005/8/layout/hList9"/>
    <dgm:cxn modelId="{B60FB5C5-94BC-4C99-AC28-ED0DE013A369}" type="presParOf" srcId="{BE193BAE-E43E-416C-B449-6B5FC7F3D64A}" destId="{F97F2A27-A594-485A-9BE2-45011B3014ED}" srcOrd="0" destOrd="0" presId="urn:microsoft.com/office/officeart/2005/8/layout/hList9"/>
    <dgm:cxn modelId="{6F9A7FC5-4485-4990-883F-CA2BA17998B6}" type="presParOf" srcId="{BE193BAE-E43E-416C-B449-6B5FC7F3D64A}" destId="{0BCF5D12-C624-47A7-AAF5-37142316C386}" srcOrd="1" destOrd="0" presId="urn:microsoft.com/office/officeart/2005/8/layout/hList9"/>
    <dgm:cxn modelId="{70EE70B8-4DC9-461F-81E9-1FAF699C81A2}" type="presParOf" srcId="{0BCF5D12-C624-47A7-AAF5-37142316C386}" destId="{55BC8346-DA09-447E-8985-685CE7F46260}" srcOrd="0" destOrd="0" presId="urn:microsoft.com/office/officeart/2005/8/layout/hList9"/>
    <dgm:cxn modelId="{D95876CB-1053-4317-A328-806471E5FEBD}" type="presParOf" srcId="{0BCF5D12-C624-47A7-AAF5-37142316C386}" destId="{BE7E8D05-DB92-442D-8057-DC53D9B52F90}" srcOrd="1" destOrd="0" presId="urn:microsoft.com/office/officeart/2005/8/layout/hList9"/>
    <dgm:cxn modelId="{F5C4D992-AEA9-4B48-A246-260F83C39C5C}" type="presParOf" srcId="{46CC31B4-00D6-4BE9-82C4-056B54701DB6}" destId="{FD533AD6-2337-4605-80E0-3B2D3D08D8A9}" srcOrd="2" destOrd="0" presId="urn:microsoft.com/office/officeart/2005/8/layout/hList9"/>
    <dgm:cxn modelId="{C9213FCE-EAD4-443B-9C7C-F3394408B54A}" type="presParOf" srcId="{46CC31B4-00D6-4BE9-82C4-056B54701DB6}" destId="{CD3CC7C3-B681-483D-800A-3215F6F2BB86}" srcOrd="3" destOrd="0" presId="urn:microsoft.com/office/officeart/2005/8/layout/hList9"/>
    <dgm:cxn modelId="{6B3FD9C5-5615-4F22-90DE-9D53F453E7DA}" type="presParOf" srcId="{46CC31B4-00D6-4BE9-82C4-056B54701DB6}" destId="{31FBEB63-6888-4485-B654-15F31C17BDBA}" srcOrd="4" destOrd="0" presId="urn:microsoft.com/office/officeart/2005/8/layout/hList9"/>
    <dgm:cxn modelId="{58601EDF-0A6F-4777-8A68-5BD9E3AB6D47}" type="presParOf" srcId="{46CC31B4-00D6-4BE9-82C4-056B54701DB6}" destId="{14CD3D64-3C9E-47A6-B7A2-613C7DE58443}" srcOrd="5" destOrd="0" presId="urn:microsoft.com/office/officeart/2005/8/layout/hList9"/>
    <dgm:cxn modelId="{04114D77-63D8-459A-BEF8-EA47F8CC6180}" type="presParOf" srcId="{46CC31B4-00D6-4BE9-82C4-056B54701DB6}" destId="{415C7997-CB6F-4E5C-B382-537567BE4212}" srcOrd="6" destOrd="0" presId="urn:microsoft.com/office/officeart/2005/8/layout/hList9"/>
    <dgm:cxn modelId="{1649123D-E3BF-4A6C-8516-8CA8AFB96D44}" type="presParOf" srcId="{415C7997-CB6F-4E5C-B382-537567BE4212}" destId="{B3F97595-E149-49C7-B14C-94BA7D9D06A3}" srcOrd="0" destOrd="0" presId="urn:microsoft.com/office/officeart/2005/8/layout/hList9"/>
    <dgm:cxn modelId="{21B87DA2-F95F-4901-BEAA-4A189C4D3029}" type="presParOf" srcId="{415C7997-CB6F-4E5C-B382-537567BE4212}" destId="{13611605-CA07-4658-A3E3-0821421DC197}" srcOrd="1" destOrd="0" presId="urn:microsoft.com/office/officeart/2005/8/layout/hList9"/>
    <dgm:cxn modelId="{7ED11B30-E947-4CE5-B91C-8D92704BB68C}" type="presParOf" srcId="{13611605-CA07-4658-A3E3-0821421DC197}" destId="{4758ADAD-DFC4-445D-B457-EB54C889D4D7}" srcOrd="0" destOrd="0" presId="urn:microsoft.com/office/officeart/2005/8/layout/hList9"/>
    <dgm:cxn modelId="{0E6B7F1F-C37A-4D9F-9134-D2EED02D224E}" type="presParOf" srcId="{13611605-CA07-4658-A3E3-0821421DC197}" destId="{25BB18CA-A899-4754-9BF4-53CA94620EE9}" srcOrd="1" destOrd="0" presId="urn:microsoft.com/office/officeart/2005/8/layout/hList9"/>
    <dgm:cxn modelId="{3E87060C-94F0-44E3-86EB-9E999C65A994}" type="presParOf" srcId="{46CC31B4-00D6-4BE9-82C4-056B54701DB6}" destId="{CF4B0FF8-76C4-48DD-8CD9-19C2F5138ED9}" srcOrd="7" destOrd="0" presId="urn:microsoft.com/office/officeart/2005/8/layout/hList9"/>
    <dgm:cxn modelId="{8CEAEEC5-878E-4CDB-9A0F-CE288F26A8C5}" type="presParOf" srcId="{46CC31B4-00D6-4BE9-82C4-056B54701DB6}" destId="{93612B42-EC97-4112-B0B7-44F29D7F613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C8346-DA09-447E-8985-685CE7F46260}">
      <dsp:nvSpPr>
        <dsp:cNvPr id="0" name=""/>
        <dsp:cNvSpPr/>
      </dsp:nvSpPr>
      <dsp:spPr>
        <a:xfrm>
          <a:off x="658411" y="1180729"/>
          <a:ext cx="2870596" cy="26562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Doprava</a:t>
          </a:r>
          <a:endParaRPr lang="cs-CZ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Silniční doprava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Pozemní komunikace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Dopravní prostředky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Přepravní jednotky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Překladiště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Způsoby zásobování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Logistická obsluha území</a:t>
          </a:r>
        </a:p>
      </dsp:txBody>
      <dsp:txXfrm>
        <a:off x="1117706" y="1180729"/>
        <a:ext cx="2411300" cy="2656233"/>
      </dsp:txXfrm>
    </dsp:sp>
    <dsp:sp modelId="{CD3CC7C3-B681-483D-800A-3215F6F2BB86}">
      <dsp:nvSpPr>
        <dsp:cNvPr id="0" name=""/>
        <dsp:cNvSpPr/>
      </dsp:nvSpPr>
      <dsp:spPr>
        <a:xfrm>
          <a:off x="0" y="161690"/>
          <a:ext cx="1420229" cy="1420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Teoretická část</a:t>
          </a:r>
          <a:endParaRPr lang="cs-CZ" sz="1700" kern="1200" dirty="0"/>
        </a:p>
      </dsp:txBody>
      <dsp:txXfrm>
        <a:off x="207988" y="369678"/>
        <a:ext cx="1004253" cy="1004253"/>
      </dsp:txXfrm>
    </dsp:sp>
    <dsp:sp modelId="{4758ADAD-DFC4-445D-B457-EB54C889D4D7}">
      <dsp:nvSpPr>
        <dsp:cNvPr id="0" name=""/>
        <dsp:cNvSpPr/>
      </dsp:nvSpPr>
      <dsp:spPr>
        <a:xfrm>
          <a:off x="4546860" y="1900805"/>
          <a:ext cx="2769615" cy="2723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Informace o společnosti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Produkty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Pobočka České Budějovice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Obsluhované území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Dopravní prostředky</a:t>
          </a:r>
        </a:p>
      </dsp:txBody>
      <dsp:txXfrm>
        <a:off x="4989998" y="1900805"/>
        <a:ext cx="2326477" cy="2723955"/>
      </dsp:txXfrm>
    </dsp:sp>
    <dsp:sp modelId="{93612B42-EC97-4112-B0B7-44F29D7F613C}">
      <dsp:nvSpPr>
        <dsp:cNvPr id="0" name=""/>
        <dsp:cNvSpPr/>
      </dsp:nvSpPr>
      <dsp:spPr>
        <a:xfrm>
          <a:off x="4114803" y="1252739"/>
          <a:ext cx="1420229" cy="1420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Aplikační část</a:t>
          </a:r>
          <a:endParaRPr lang="cs-CZ" sz="1700" kern="1200" dirty="0"/>
        </a:p>
      </dsp:txBody>
      <dsp:txXfrm>
        <a:off x="4322791" y="1460727"/>
        <a:ext cx="1004253" cy="1004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22B92-2F44-4331-8D2A-286D31ACDE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D1FF7-7B11-4565-9120-40D3D814A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608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EB4FF-8A68-47FF-AF82-CD4B745CDD2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58724-42C2-414A-B396-BA135255C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814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58724-42C2-414A-B396-BA135255CCF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8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tx2">
                <a:lumMod val="40000"/>
                <a:lumOff val="60000"/>
              </a:schemeClr>
            </a:gs>
            <a:gs pos="11661">
              <a:srgbClr val="89BBF1"/>
            </a:gs>
            <a:gs pos="42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91EFE4-8CAF-4199-BA64-0EA4ACD58A69}" type="datetimeFigureOut">
              <a:rPr lang="cs-CZ" smtClean="0"/>
              <a:t>8.6.2016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4806F8-1B7F-4BA9-84D8-FF2B7B0D9131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476672"/>
            <a:ext cx="6840760" cy="720080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chemeClr val="tx1"/>
                </a:solidFill>
              </a:rPr>
              <a:t>Vysoká škola technická a ekonomická 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dopravy a logistiky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46176" y="4509120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Autor práce: Zuzana Ondráková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Vedoucí práce: doc. Ing. Ján Ližbetin, PhD.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Oponent práce: Ing. Juraj Čamaj, PhD.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červen, 2016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835696" y="1844824"/>
            <a:ext cx="6993160" cy="173657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přepravního systému společnosti Schenker spol. s r.o.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232142"/>
            <a:ext cx="648072" cy="66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Vám za pozornost</a:t>
            </a:r>
            <a:endParaRPr lang="cs-CZ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24944"/>
            <a:ext cx="3261543" cy="2187153"/>
          </a:xfrm>
        </p:spPr>
      </p:pic>
    </p:spTree>
    <p:extLst>
      <p:ext uri="{BB962C8B-B14F-4D97-AF65-F5344CB8AC3E}">
        <p14:creationId xmlns:p14="http://schemas.microsoft.com/office/powerpoint/2010/main" val="16257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 A MOTIVACE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Zájem o danou problematiku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Přínos do zaměstnání </a:t>
            </a:r>
          </a:p>
          <a:p>
            <a:endParaRPr lang="cs-CZ" dirty="0" smtClean="0"/>
          </a:p>
          <a:p>
            <a:r>
              <a:rPr lang="cs-CZ" dirty="0" smtClean="0"/>
              <a:t>Zvýšení kvality nabízených služeb zákazníkům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132856"/>
            <a:ext cx="4692467" cy="2643422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Cílem práce je analyzovat přepravní systém společnosti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Analýza zaměřena </a:t>
            </a:r>
            <a:r>
              <a:rPr lang="cs-CZ" dirty="0"/>
              <a:t>na technologii přepravy zásilek ke konečným zákazníkům a na vytížení používaných nákladních </a:t>
            </a:r>
            <a:r>
              <a:rPr lang="cs-CZ" dirty="0" smtClean="0"/>
              <a:t>vozidel</a:t>
            </a:r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základě provedené analýzy </a:t>
            </a:r>
            <a:r>
              <a:rPr lang="cs-CZ" dirty="0" smtClean="0"/>
              <a:t>navržení racionalizační </a:t>
            </a:r>
            <a:r>
              <a:rPr lang="cs-CZ" dirty="0"/>
              <a:t>opatření na zefektivnění přepravního systému, resp. na efektivnější využívání kapacity silničních nákladních </a:t>
            </a:r>
            <a:r>
              <a:rPr lang="cs-CZ" dirty="0" smtClean="0"/>
              <a:t>vozidel</a:t>
            </a:r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7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Osnova práce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12933354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3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Obsluhované území a vozový park</a:t>
            </a:r>
            <a:endParaRPr lang="cs-CZ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2856"/>
            <a:ext cx="3285599" cy="2448272"/>
          </a:xfrm>
        </p:spPr>
      </p:pic>
      <p:pic>
        <p:nvPicPr>
          <p:cNvPr id="9" name="Zástupný symbol pro obsah 8"/>
          <p:cNvPicPr>
            <a:picLocks noGrp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076636" y="1916832"/>
            <a:ext cx="4316348" cy="1512168"/>
          </a:xfrm>
          <a:prstGeom prst="rect">
            <a:avLst/>
          </a:prstGeom>
        </p:spPr>
      </p:pic>
      <p:pic>
        <p:nvPicPr>
          <p:cNvPr id="10" name="Obrázek 9"/>
          <p:cNvPicPr/>
          <p:nvPr/>
        </p:nvPicPr>
        <p:blipFill>
          <a:blip r:embed="rId4"/>
          <a:stretch>
            <a:fillRect/>
          </a:stretch>
        </p:blipFill>
        <p:spPr>
          <a:xfrm>
            <a:off x="4067944" y="3933056"/>
            <a:ext cx="4244340" cy="150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cs-CZ" sz="3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problém, metodika práce</a:t>
            </a:r>
            <a:endParaRPr lang="cs-CZ" sz="3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smtClean="0"/>
              <a:t>Výzkumným problémem je </a:t>
            </a:r>
            <a:r>
              <a:rPr lang="cs-CZ" i="1" dirty="0"/>
              <a:t>analyzovat přepravní systém společnosti Schenker spol. s r.o. se zaměřením na vytížení používaných nákladních vozidel. Pomocí analýzy dat a informací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od </a:t>
            </a:r>
            <a:r>
              <a:rPr lang="cs-CZ" i="1" dirty="0"/>
              <a:t>společnosti budou navržena racionalizační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a </a:t>
            </a:r>
            <a:r>
              <a:rPr lang="cs-CZ" i="1" dirty="0"/>
              <a:t>restrukturalizační opatření vozového parku</a:t>
            </a:r>
            <a:r>
              <a:rPr lang="cs-CZ" i="1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Hodnocení interních dat – 600 reálných údajů</a:t>
            </a:r>
          </a:p>
          <a:p>
            <a:r>
              <a:rPr lang="cs-CZ" dirty="0" smtClean="0"/>
              <a:t>Sledování vytížení vozidel dle objemu a hmotnosti</a:t>
            </a:r>
          </a:p>
          <a:p>
            <a:r>
              <a:rPr lang="cs-CZ" dirty="0" smtClean="0"/>
              <a:t>Konzultace s dispečery pobočky formou ústních pohovorů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3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Sledování vytížení vozidel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424936" cy="1872208"/>
          </a:xfrm>
        </p:spPr>
        <p:txBody>
          <a:bodyPr/>
          <a:lstStyle/>
          <a:p>
            <a:r>
              <a:rPr lang="cs-CZ" u="sng" dirty="0" smtClean="0"/>
              <a:t>Nejlépe vytěžovaná vozidla: </a:t>
            </a:r>
          </a:p>
          <a:p>
            <a:pPr marL="0" indent="0">
              <a:buNone/>
            </a:pPr>
            <a:r>
              <a:rPr lang="cs-CZ" sz="2200" dirty="0" smtClean="0"/>
              <a:t>1,5 tunová dodávka 5C86683</a:t>
            </a:r>
          </a:p>
          <a:p>
            <a:pPr marL="0" indent="0">
              <a:buNone/>
            </a:pPr>
            <a:r>
              <a:rPr lang="cs-CZ" sz="2200" dirty="0" smtClean="0"/>
              <a:t>5,5 tunový nákladní automobil 5C47933</a:t>
            </a:r>
          </a:p>
          <a:p>
            <a:pPr marL="0" indent="0">
              <a:buNone/>
            </a:pPr>
            <a:r>
              <a:rPr lang="cs-CZ" sz="2200" dirty="0" smtClean="0"/>
              <a:t>3,5 tunový nákladní automobil 2C25897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43030528"/>
              </p:ext>
            </p:extLst>
          </p:nvPr>
        </p:nvGraphicFramePr>
        <p:xfrm>
          <a:off x="1331640" y="3429000"/>
          <a:ext cx="655272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6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PRÁCE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Nahrazení 5,5 tunového nákladního automobilu</a:t>
            </a:r>
          </a:p>
          <a:p>
            <a:pPr marL="0" indent="0">
              <a:buNone/>
            </a:pPr>
            <a:r>
              <a:rPr lang="cs-CZ" dirty="0"/>
              <a:t>menším, 1,5 tunovým vozidlem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/>
              <a:t>Restrukturalizace vozového </a:t>
            </a:r>
            <a:r>
              <a:rPr lang="cs-CZ" dirty="0" smtClean="0"/>
              <a:t>parku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Reorganizace obsluhovaného území</a:t>
            </a:r>
          </a:p>
          <a:p>
            <a:pPr marL="0" indent="0">
              <a:buNone/>
            </a:pPr>
            <a:r>
              <a:rPr lang="cs-CZ" dirty="0" smtClean="0"/>
              <a:t>          Přerozdělení regionu mezi dvě pobočky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Finanční úspora</a:t>
            </a:r>
          </a:p>
          <a:p>
            <a:r>
              <a:rPr lang="cs-CZ" dirty="0" smtClean="0"/>
              <a:t>Podpora ochrany životního prostředí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611560" y="263691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569762" y="40770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4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OTÁZKY</a:t>
            </a:r>
            <a:endParaRPr lang="cs-CZ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Představili jste návrhy vedení pobočky České Budějovice, jaký je jejich názor?</a:t>
            </a:r>
          </a:p>
          <a:p>
            <a:endParaRPr lang="cs-CZ" dirty="0" smtClean="0"/>
          </a:p>
          <a:p>
            <a:r>
              <a:rPr lang="cs-CZ" dirty="0" smtClean="0"/>
              <a:t>Jací jsou největší konkurenti společnosti Schenker?</a:t>
            </a:r>
          </a:p>
          <a:p>
            <a:endParaRPr lang="cs-CZ" dirty="0" smtClean="0"/>
          </a:p>
          <a:p>
            <a:r>
              <a:rPr lang="cs-CZ" dirty="0" smtClean="0"/>
              <a:t>Co znamená zkratka cbm?</a:t>
            </a:r>
          </a:p>
          <a:p>
            <a:endParaRPr lang="cs-CZ" dirty="0" smtClean="0"/>
          </a:p>
          <a:p>
            <a:r>
              <a:rPr lang="cs-CZ" dirty="0" smtClean="0"/>
              <a:t>Nebylo možné sledovat v práci i počet najezděných kilometrů jednotlivých vozidel?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296144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4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912</TotalTime>
  <Words>280</Words>
  <Application>Microsoft Office PowerPoint</Application>
  <PresentationFormat>Předvádění na obrazovce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Vysoká škola technická a ekonomická  katedra dopravy a logistiky </vt:lpstr>
      <vt:lpstr>TÉMA A MOTIVACE</vt:lpstr>
      <vt:lpstr>CÍL PRÁCE</vt:lpstr>
      <vt:lpstr>Osnova práce</vt:lpstr>
      <vt:lpstr>Obsluhované území a vozový park</vt:lpstr>
      <vt:lpstr>Výzkumný problém, metodika práce</vt:lpstr>
      <vt:lpstr>Sledování vytížení vozidel</vt:lpstr>
      <vt:lpstr>PŘÍNOS PRÁCE</vt:lpstr>
      <vt:lpstr>DOPLŇUJÍCÍ OTÁZKY</vt:lpstr>
      <vt:lpstr>Děkuji Vám za pozornost</vt:lpstr>
    </vt:vector>
  </TitlesOfParts>
  <Company>Schenker spol s 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přepravního systému společnosti SCHENKER spol. s r.o.</dc:title>
  <dc:creator>Ondráková Zuzana</dc:creator>
  <cp:lastModifiedBy>Ondráková Zuzana</cp:lastModifiedBy>
  <cp:revision>61</cp:revision>
  <cp:lastPrinted>2016-05-31T14:42:00Z</cp:lastPrinted>
  <dcterms:created xsi:type="dcterms:W3CDTF">2016-05-27T13:56:03Z</dcterms:created>
  <dcterms:modified xsi:type="dcterms:W3CDTF">2016-06-08T06:45:22Z</dcterms:modified>
</cp:coreProperties>
</file>