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8" r:id="rId3"/>
    <p:sldId id="259" r:id="rId4"/>
    <p:sldId id="274" r:id="rId5"/>
    <p:sldId id="275" r:id="rId6"/>
    <p:sldId id="267" r:id="rId7"/>
    <p:sldId id="271" r:id="rId8"/>
    <p:sldId id="262" r:id="rId9"/>
    <p:sldId id="264" r:id="rId10"/>
    <p:sldId id="263" r:id="rId11"/>
    <p:sldId id="27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20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078D9-4507-422B-A8C6-9266E99C5D0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97FC0-C1FF-4859-A4A5-45287B406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01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97FC0-C1FF-4859-A4A5-45287B406C6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62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1106" y="404665"/>
            <a:ext cx="590735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200" dirty="0" smtClean="0">
                <a:solidFill>
                  <a:schemeClr val="tx1"/>
                </a:solidFill>
              </a:rPr>
              <a:t>Vysoká škola technická a ekonomická </a:t>
            </a:r>
            <a:br>
              <a:rPr lang="cs-CZ" sz="2200" dirty="0" smtClean="0">
                <a:solidFill>
                  <a:schemeClr val="tx1"/>
                </a:solidFill>
              </a:rPr>
            </a:br>
            <a:r>
              <a:rPr lang="cs-CZ" sz="2200" dirty="0">
                <a:solidFill>
                  <a:schemeClr val="tx1"/>
                </a:solidFill>
              </a:rPr>
              <a:t>	</a:t>
            </a:r>
            <a:r>
              <a:rPr lang="cs-CZ" sz="2200" dirty="0" smtClean="0">
                <a:solidFill>
                  <a:schemeClr val="tx1"/>
                </a:solidFill>
              </a:rPr>
              <a:t>v Českých Budějovicích</a:t>
            </a:r>
            <a:br>
              <a:rPr lang="cs-CZ" sz="2200" dirty="0" smtClean="0">
                <a:solidFill>
                  <a:schemeClr val="tx1"/>
                </a:solidFill>
              </a:rPr>
            </a:br>
            <a:r>
              <a:rPr lang="cs-CZ" sz="2200" dirty="0" smtClean="0">
                <a:solidFill>
                  <a:schemeClr val="tx1"/>
                </a:solidFill>
              </a:rPr>
              <a:t>        Katedra dopravy a logistiky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064896" cy="2304256"/>
          </a:xfrm>
        </p:spPr>
        <p:txBody>
          <a:bodyPr>
            <a:normAutofit lnSpcReduction="10000"/>
          </a:bodyPr>
          <a:lstStyle/>
          <a:p>
            <a:pPr algn="l"/>
            <a:endParaRPr lang="cs-CZ" sz="1800" dirty="0" smtClean="0"/>
          </a:p>
          <a:p>
            <a:pPr algn="ctr"/>
            <a:r>
              <a:rPr lang="cs-CZ" sz="4100" b="1" dirty="0" smtClean="0">
                <a:solidFill>
                  <a:schemeClr val="tx1"/>
                </a:solidFill>
              </a:rPr>
              <a:t>Analýza </a:t>
            </a:r>
            <a:r>
              <a:rPr lang="cs-CZ" sz="4400" dirty="0" smtClean="0">
                <a:solidFill>
                  <a:schemeClr val="tx1"/>
                </a:solidFill>
              </a:rPr>
              <a:t>bezpečnosti</a:t>
            </a: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a </a:t>
            </a:r>
            <a:r>
              <a:rPr lang="cs-CZ" sz="4400" dirty="0">
                <a:solidFill>
                  <a:schemeClr val="tx1"/>
                </a:solidFill>
              </a:rPr>
              <a:t>plynulosti silničního provozu ve vybrané lokalitě</a:t>
            </a:r>
            <a:endParaRPr lang="cs-CZ" sz="41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88640"/>
            <a:ext cx="187220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107504" y="5229200"/>
            <a:ext cx="7056784" cy="155679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endParaRPr lang="cs-CZ" sz="1800" dirty="0" smtClean="0"/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Autor bakalářské práce: Daniel Nový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Vedoucí bakalářské práce: </a:t>
            </a:r>
            <a:r>
              <a:rPr lang="cs-CZ" sz="1800" b="1" dirty="0">
                <a:solidFill>
                  <a:schemeClr val="tx1"/>
                </a:solidFill>
              </a:rPr>
              <a:t>doc. Ing. Rudolf Kampf, Ph.D.</a:t>
            </a:r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Oponent bakalářské práce: Ing</a:t>
            </a:r>
            <a:r>
              <a:rPr lang="cs-CZ" sz="1800" b="1" dirty="0">
                <a:solidFill>
                  <a:schemeClr val="tx1"/>
                </a:solidFill>
              </a:rPr>
              <a:t>. Lumír Pečený, PhD.</a:t>
            </a:r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České Budějovice, červen 2016</a:t>
            </a:r>
          </a:p>
        </p:txBody>
      </p:sp>
    </p:spTree>
    <p:extLst>
      <p:ext uri="{BB962C8B-B14F-4D97-AF65-F5344CB8AC3E}">
        <p14:creationId xmlns:p14="http://schemas.microsoft.com/office/powerpoint/2010/main" val="876308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60262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4100" b="1" dirty="0" smtClean="0">
                <a:solidFill>
                  <a:srgbClr val="DEF5FA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Doplňující otázky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Vedoucí bakalářské práce:</a:t>
            </a:r>
          </a:p>
          <a:p>
            <a:pPr marL="109728" indent="0">
              <a:buNone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Bude </a:t>
            </a:r>
            <a:r>
              <a:rPr lang="cs-CZ" dirty="0"/>
              <a:t>Vaše opatření realizované? 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Jaké další opatření (která povedou ke zvýšení bezpečnosti a plynulosti dopravy) lze na danou lokalitu aplikovat? Prosím o stručnou </a:t>
            </a:r>
            <a:r>
              <a:rPr lang="cs-CZ" dirty="0" smtClean="0"/>
              <a:t>charakteristiku</a:t>
            </a:r>
          </a:p>
          <a:p>
            <a:pPr marL="109728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Vysvětlete shodu na </a:t>
            </a:r>
            <a:r>
              <a:rPr lang="cs-CZ" dirty="0" smtClean="0"/>
              <a:t>plagiát (38%) 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49485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sz="4100" b="1" dirty="0" smtClean="0">
                <a:solidFill>
                  <a:srgbClr val="DEF5FA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Doplňující otázky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Oponent bakalářské práce:</a:t>
            </a:r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Myslíte</a:t>
            </a:r>
            <a:r>
              <a:rPr lang="cs-CZ" dirty="0"/>
              <a:t>, že nejvhodnější variant je výstavba kruhového objezdu</a:t>
            </a:r>
            <a:r>
              <a:rPr lang="cs-CZ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Jaké jsou negativní vlivy kruhového objezdu? 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Která opatření by ještě mohla být zavedena k zvýšení bezpečnosti silničního provozu v dané lokalitě? 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Kterou exaktní metodu by bylo možno použít a která </a:t>
            </a:r>
            <a:r>
              <a:rPr lang="cs-CZ" dirty="0" err="1"/>
              <a:t>kriteria</a:t>
            </a:r>
            <a:r>
              <a:rPr lang="cs-CZ" dirty="0"/>
              <a:t> by byla podle vás důležitá?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95553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/>
              <a:t>Cílem bakalářské práce je na základě analýzy silničního provozu v dané lokalitě (v konkrétním městě, částí města), navrhnout odpovídající opatření (technické, technologické, legislativní apod.), vedoucí ke snížení negativních vlivů silniční dopravy na bezpečnost a plynulost silničního provozu v dané lokalitě. Návrhová opatření budou následně </a:t>
            </a:r>
            <a:r>
              <a:rPr lang="cs-CZ" dirty="0" smtClean="0"/>
              <a:t>vyhodnocena.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Cíl práce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5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prstClr val="black"/>
                </a:solidFill>
              </a:rPr>
              <a:t>Sběr dat</a:t>
            </a:r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prstClr val="black"/>
                </a:solidFill>
              </a:rPr>
              <a:t>Analýza</a:t>
            </a:r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prstClr val="black"/>
                </a:solidFill>
              </a:rPr>
              <a:t>Pozorování</a:t>
            </a:r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prstClr val="black"/>
                </a:solidFill>
              </a:rPr>
              <a:t>Otevřený rozhovor </a:t>
            </a:r>
          </a:p>
          <a:p>
            <a:pPr marL="393192" lvl="1" indent="0">
              <a:buClr>
                <a:srgbClr val="2DA2BF"/>
              </a:buClr>
              <a:buNone/>
            </a:pPr>
            <a:r>
              <a:rPr lang="cs-CZ" dirty="0" smtClean="0">
                <a:solidFill>
                  <a:prstClr val="black"/>
                </a:solidFill>
              </a:rPr>
              <a:t>  (</a:t>
            </a:r>
            <a:r>
              <a:rPr lang="cs-CZ" dirty="0" smtClean="0"/>
              <a:t>interview </a:t>
            </a:r>
            <a:r>
              <a:rPr lang="cs-CZ" dirty="0"/>
              <a:t>s </a:t>
            </a:r>
            <a:r>
              <a:rPr lang="cs-CZ" dirty="0" smtClean="0"/>
              <a:t>odborníkem z </a:t>
            </a:r>
            <a:r>
              <a:rPr lang="cs-CZ" dirty="0" err="1" smtClean="0"/>
              <a:t>MěÚ</a:t>
            </a:r>
            <a:r>
              <a:rPr lang="cs-CZ" dirty="0" smtClean="0"/>
              <a:t> Strakonice)</a:t>
            </a:r>
          </a:p>
          <a:p>
            <a:pPr marL="393192" lvl="1" indent="0">
              <a:buClr>
                <a:srgbClr val="2DA2BF"/>
              </a:buClr>
              <a:buNone/>
            </a:pPr>
            <a:endParaRPr lang="cs-CZ" dirty="0" smtClean="0"/>
          </a:p>
          <a:p>
            <a:pPr marL="1371600" lvl="5" indent="0">
              <a:lnSpc>
                <a:spcPct val="200000"/>
              </a:lnSpc>
              <a:buClr>
                <a:srgbClr val="2DA2BF"/>
              </a:buClr>
              <a:buNone/>
            </a:pPr>
            <a:endParaRPr lang="cs-CZ" dirty="0">
              <a:solidFill>
                <a:prstClr val="black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Použité metody</a:t>
            </a:r>
          </a:p>
        </p:txBody>
      </p:sp>
    </p:spTree>
    <p:extLst>
      <p:ext uri="{BB962C8B-B14F-4D97-AF65-F5344CB8AC3E}">
        <p14:creationId xmlns:p14="http://schemas.microsoft.com/office/powerpoint/2010/main" val="305987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Celkový počet nehod</a:t>
            </a:r>
            <a:endParaRPr lang="cs-CZ" b="1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bg2">
                    <a:lumMod val="50000"/>
                  </a:schemeClr>
                </a:solidFill>
              </a:rPr>
              <a:t>Nehodovost v </a:t>
            </a:r>
            <a:r>
              <a:rPr lang="cs-CZ" sz="3600" dirty="0" smtClean="0">
                <a:solidFill>
                  <a:schemeClr val="bg2">
                    <a:lumMod val="50000"/>
                  </a:schemeClr>
                </a:solidFill>
              </a:rPr>
              <a:t>ČR</a:t>
            </a:r>
            <a:endParaRPr lang="cs-CZ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obrázek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748883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088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Celkové </a:t>
            </a:r>
            <a:r>
              <a:rPr lang="cs-CZ" dirty="0"/>
              <a:t>následky </a:t>
            </a:r>
            <a:r>
              <a:rPr lang="cs-CZ" dirty="0" smtClean="0"/>
              <a:t>nehod</a:t>
            </a:r>
            <a:endParaRPr lang="cs-CZ" b="1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bg2">
                    <a:lumMod val="50000"/>
                  </a:schemeClr>
                </a:solidFill>
              </a:rPr>
              <a:t>Nehodovost v okrese Strakonice</a:t>
            </a:r>
            <a:endParaRPr lang="cs-CZ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48" y="2338388"/>
            <a:ext cx="8202308" cy="3250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774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Riziková křižovatka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494990" cy="4104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783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Návrhy opatření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776864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5169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Snížení </a:t>
            </a:r>
            <a:r>
              <a:rPr lang="cs-CZ" dirty="0"/>
              <a:t>n</a:t>
            </a:r>
            <a:r>
              <a:rPr lang="cs-CZ" dirty="0" smtClean="0"/>
              <a:t>ehodovosti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Zvýšení bezpečnosti a </a:t>
            </a:r>
            <a:r>
              <a:rPr lang="cs-CZ" dirty="0" smtClean="0"/>
              <a:t>plynulosti silničního provozu</a:t>
            </a:r>
            <a:endParaRPr lang="cs-CZ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Ostatní přínosy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Závěrečné shrnutí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97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2941787"/>
          </a:xfrm>
        </p:spPr>
        <p:txBody>
          <a:bodyPr/>
          <a:lstStyle/>
          <a:p>
            <a:pPr marL="109728" indent="0" algn="ctr">
              <a:buNone/>
            </a:pPr>
            <a:r>
              <a:rPr lang="cs-CZ" sz="4400" dirty="0" smtClean="0">
                <a:solidFill>
                  <a:schemeClr val="accent1"/>
                </a:solidFill>
              </a:rPr>
              <a:t>Děkuji za pozornost.</a:t>
            </a:r>
            <a:endParaRPr lang="cs-CZ" sz="4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89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1000</TotalTime>
  <Words>247</Words>
  <Application>Microsoft Office PowerPoint</Application>
  <PresentationFormat>Předvádění na obrazovce (4:3)</PresentationFormat>
  <Paragraphs>49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    Vysoká škola technická a ekonomická   v Českých Budějovicích         Katedra dopravy a logistiky</vt:lpstr>
      <vt:lpstr>Cíl práce</vt:lpstr>
      <vt:lpstr>Použité metody</vt:lpstr>
      <vt:lpstr>Nehodovost v ČR</vt:lpstr>
      <vt:lpstr>Nehodovost v okrese Strakonice</vt:lpstr>
      <vt:lpstr>Riziková křižovatka</vt:lpstr>
      <vt:lpstr>Návrhy opatření</vt:lpstr>
      <vt:lpstr>Závěrečné shrnutí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 Nový</dc:creator>
  <cp:lastModifiedBy>Dan</cp:lastModifiedBy>
  <cp:revision>47</cp:revision>
  <dcterms:created xsi:type="dcterms:W3CDTF">2015-05-18T05:29:31Z</dcterms:created>
  <dcterms:modified xsi:type="dcterms:W3CDTF">2016-06-08T19:31:35Z</dcterms:modified>
</cp:coreProperties>
</file>