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9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O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dLbl>
              <c:idx val="0"/>
              <c:layout>
                <c:manualLayout>
                  <c:x val="0"/>
                  <c:y val="-2.9484766474845449E-3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cs-CZ"/>
                </a:p>
              </c:txPr>
              <c:showVal val="1"/>
            </c:dLbl>
            <c:showVal val="1"/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List1!$B$2</c:f>
              <c:numCache>
                <c:formatCode>General</c:formatCode>
                <c:ptCount val="1"/>
                <c:pt idx="0">
                  <c:v>19409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N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cs-CZ"/>
              </a:p>
            </c:txPr>
            <c:showVal val="1"/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List1!$C$2</c:f>
              <c:numCache>
                <c:formatCode>General</c:formatCode>
                <c:ptCount val="1"/>
                <c:pt idx="0">
                  <c:v>1257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K</c:v>
                </c:pt>
              </c:strCache>
            </c:strRef>
          </c:tx>
          <c:spPr>
            <a:solidFill>
              <a:srgbClr val="00B050"/>
            </a:solidFill>
          </c:spPr>
          <c:dLbls>
            <c:txPr>
              <a:bodyPr/>
              <a:lstStyle/>
              <a:p>
                <a:pPr>
                  <a:defRPr sz="1600" b="1"/>
                </a:pPr>
                <a:endParaRPr lang="cs-CZ"/>
              </a:p>
            </c:txPr>
            <c:showVal val="1"/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List1!$D$2</c:f>
              <c:numCache>
                <c:formatCode>General</c:formatCode>
                <c:ptCount val="1"/>
                <c:pt idx="0">
                  <c:v>1204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S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cs-CZ"/>
              </a:p>
            </c:txPr>
            <c:showVal val="1"/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List1!$E$2</c:f>
              <c:numCache>
                <c:formatCode>General</c:formatCode>
                <c:ptCount val="1"/>
                <c:pt idx="0">
                  <c:v>21870</c:v>
                </c:pt>
              </c:numCache>
            </c:numRef>
          </c:val>
        </c:ser>
        <c:axId val="94639616"/>
        <c:axId val="94641152"/>
      </c:barChart>
      <c:catAx>
        <c:axId val="94639616"/>
        <c:scaling>
          <c:orientation val="minMax"/>
        </c:scaling>
        <c:delete val="1"/>
        <c:axPos val="b"/>
        <c:tickLblPos val="none"/>
        <c:crossAx val="94641152"/>
        <c:crosses val="autoZero"/>
        <c:auto val="1"/>
        <c:lblAlgn val="ctr"/>
        <c:lblOffset val="100"/>
      </c:catAx>
      <c:valAx>
        <c:axId val="9464115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46396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5671831565064669"/>
          <c:y val="0.14462606931526581"/>
          <c:w val="3.4257166083349617E-2"/>
          <c:h val="0.62066000569001023"/>
        </c:manualLayout>
      </c:layout>
      <c:txPr>
        <a:bodyPr/>
        <a:lstStyle/>
        <a:p>
          <a:pPr>
            <a:defRPr sz="1600"/>
          </a:pPr>
          <a:endParaRPr lang="cs-CZ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O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sz="1600" b="1"/>
                </a:pPr>
                <a:endParaRPr lang="cs-CZ"/>
              </a:p>
            </c:txPr>
            <c:showVal val="1"/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List1!$B$2</c:f>
              <c:numCache>
                <c:formatCode>General</c:formatCode>
                <c:ptCount val="1"/>
                <c:pt idx="0">
                  <c:v>19566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N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cs-CZ"/>
              </a:p>
            </c:txPr>
            <c:showVal val="1"/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List1!$C$2</c:f>
              <c:numCache>
                <c:formatCode>General</c:formatCode>
                <c:ptCount val="1"/>
                <c:pt idx="0">
                  <c:v>1230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K</c:v>
                </c:pt>
              </c:strCache>
            </c:strRef>
          </c:tx>
          <c:spPr>
            <a:solidFill>
              <a:srgbClr val="00B050"/>
            </a:solidFill>
          </c:spPr>
          <c:dLbls>
            <c:txPr>
              <a:bodyPr/>
              <a:lstStyle/>
              <a:p>
                <a:pPr>
                  <a:defRPr sz="1600" b="1"/>
                </a:pPr>
                <a:endParaRPr lang="cs-CZ"/>
              </a:p>
            </c:txPr>
            <c:showVal val="1"/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List1!$D$2</c:f>
              <c:numCache>
                <c:formatCode>General</c:formatCode>
                <c:ptCount val="1"/>
                <c:pt idx="0">
                  <c:v>1178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S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cs-CZ"/>
              </a:p>
            </c:txPr>
            <c:showVal val="1"/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List1!$E$2</c:f>
              <c:numCache>
                <c:formatCode>General</c:formatCode>
                <c:ptCount val="1"/>
                <c:pt idx="0">
                  <c:v>21974</c:v>
                </c:pt>
              </c:numCache>
            </c:numRef>
          </c:val>
        </c:ser>
        <c:axId val="94689536"/>
        <c:axId val="114962432"/>
      </c:barChart>
      <c:catAx>
        <c:axId val="94689536"/>
        <c:scaling>
          <c:orientation val="minMax"/>
        </c:scaling>
        <c:delete val="1"/>
        <c:axPos val="b"/>
        <c:tickLblPos val="none"/>
        <c:crossAx val="114962432"/>
        <c:crosses val="autoZero"/>
        <c:auto val="1"/>
        <c:lblAlgn val="ctr"/>
        <c:lblOffset val="100"/>
      </c:catAx>
      <c:valAx>
        <c:axId val="11496243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946895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4659801205404903"/>
          <c:y val="3.9345217802266616E-2"/>
          <c:w val="3.642667930397589E-2"/>
          <c:h val="0.55652509753172974"/>
        </c:manualLayout>
      </c:layout>
      <c:txPr>
        <a:bodyPr/>
        <a:lstStyle/>
        <a:p>
          <a:pPr>
            <a:defRPr sz="1600"/>
          </a:pPr>
          <a:endParaRPr lang="cs-CZ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plotArea>
      <c:layout/>
      <c:lineChart>
        <c:grouping val="standard"/>
        <c:ser>
          <c:idx val="0"/>
          <c:order val="0"/>
          <c:tx>
            <c:strRef>
              <c:f>List1!$B$1</c:f>
              <c:strCache>
                <c:ptCount val="1"/>
                <c:pt idx="0">
                  <c:v>O</c:v>
                </c:pt>
              </c:strCache>
            </c:strRef>
          </c:tx>
          <c:marker>
            <c:symbol val="none"/>
          </c:marker>
          <c:cat>
            <c:numRef>
              <c:f>List1!$A$2:$A$5</c:f>
              <c:numCache>
                <c:formatCode>General</c:formatCode>
                <c:ptCount val="4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  <c:pt idx="3">
                  <c:v>2016</c:v>
                </c:pt>
              </c:numCache>
            </c:numRef>
          </c:cat>
          <c:val>
            <c:numRef>
              <c:f>List1!$B$2:$B$5</c:f>
              <c:numCache>
                <c:formatCode>General</c:formatCode>
                <c:ptCount val="4"/>
                <c:pt idx="0">
                  <c:v>15556</c:v>
                </c:pt>
                <c:pt idx="1">
                  <c:v>14142</c:v>
                </c:pt>
                <c:pt idx="2">
                  <c:v>16418</c:v>
                </c:pt>
                <c:pt idx="3">
                  <c:v>19566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T</c:v>
                </c:pt>
              </c:strCache>
            </c:strRef>
          </c:tx>
          <c:marker>
            <c:symbol val="none"/>
          </c:marker>
          <c:cat>
            <c:numRef>
              <c:f>List1!$A$2:$A$5</c:f>
              <c:numCache>
                <c:formatCode>General</c:formatCode>
                <c:ptCount val="4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  <c:pt idx="3">
                  <c:v>2016</c:v>
                </c:pt>
              </c:numCache>
            </c:numRef>
          </c:cat>
          <c:val>
            <c:numRef>
              <c:f>List1!$C$2:$C$5</c:f>
              <c:numCache>
                <c:formatCode>General</c:formatCode>
                <c:ptCount val="4"/>
                <c:pt idx="0">
                  <c:v>2235</c:v>
                </c:pt>
                <c:pt idx="1">
                  <c:v>2178</c:v>
                </c:pt>
                <c:pt idx="2">
                  <c:v>1970</c:v>
                </c:pt>
                <c:pt idx="3">
                  <c:v>2408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</c:v>
                </c:pt>
              </c:strCache>
            </c:strRef>
          </c:tx>
          <c:marker>
            <c:symbol val="none"/>
          </c:marker>
          <c:cat>
            <c:numRef>
              <c:f>List1!$A$2:$A$5</c:f>
              <c:numCache>
                <c:formatCode>General</c:formatCode>
                <c:ptCount val="4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  <c:pt idx="3">
                  <c:v>2016</c:v>
                </c:pt>
              </c:numCache>
            </c:numRef>
          </c:cat>
          <c:val>
            <c:numRef>
              <c:f>List1!$D$2:$D$5</c:f>
              <c:numCache>
                <c:formatCode>General</c:formatCode>
                <c:ptCount val="4"/>
                <c:pt idx="0">
                  <c:v>17791</c:v>
                </c:pt>
                <c:pt idx="1">
                  <c:v>16320</c:v>
                </c:pt>
                <c:pt idx="2">
                  <c:v>18388</c:v>
                </c:pt>
                <c:pt idx="3">
                  <c:v>21974</c:v>
                </c:pt>
              </c:numCache>
            </c:numRef>
          </c:val>
        </c:ser>
        <c:marker val="1"/>
        <c:axId val="114996352"/>
        <c:axId val="114997888"/>
      </c:lineChart>
      <c:catAx>
        <c:axId val="11499635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114997888"/>
        <c:crosses val="autoZero"/>
        <c:auto val="1"/>
        <c:lblAlgn val="ctr"/>
        <c:lblOffset val="100"/>
      </c:catAx>
      <c:valAx>
        <c:axId val="11499788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11499635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134968892777294"/>
          <c:y val="0.9331030183727036"/>
          <c:w val="0.39461115971614658"/>
          <c:h val="5.0230314960629907E-2"/>
        </c:manualLayout>
      </c:layout>
      <c:txPr>
        <a:bodyPr/>
        <a:lstStyle/>
        <a:p>
          <a:pPr>
            <a:defRPr sz="1600"/>
          </a:pPr>
          <a:endParaRPr lang="cs-CZ"/>
        </a:p>
      </c:txPr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F5CE-3FF8-4CEF-9FCD-DA3AC08BE824}" type="datetimeFigureOut">
              <a:rPr lang="cs-CZ" smtClean="0"/>
              <a:pPr/>
              <a:t>6. 6. 2016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0ECC8-8F00-4EE5-B887-437A52B58D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F5CE-3FF8-4CEF-9FCD-DA3AC08BE824}" type="datetimeFigureOut">
              <a:rPr lang="cs-CZ" smtClean="0"/>
              <a:pPr/>
              <a:t>6. 6. 2016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0ECC8-8F00-4EE5-B887-437A52B58D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F5CE-3FF8-4CEF-9FCD-DA3AC08BE824}" type="datetimeFigureOut">
              <a:rPr lang="cs-CZ" smtClean="0"/>
              <a:pPr/>
              <a:t>6. 6. 2016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0ECC8-8F00-4EE5-B887-437A52B58D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F5CE-3FF8-4CEF-9FCD-DA3AC08BE824}" type="datetimeFigureOut">
              <a:rPr lang="cs-CZ" smtClean="0"/>
              <a:pPr/>
              <a:t>6. 6. 2016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0ECC8-8F00-4EE5-B887-437A52B58D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F5CE-3FF8-4CEF-9FCD-DA3AC08BE824}" type="datetimeFigureOut">
              <a:rPr lang="cs-CZ" smtClean="0"/>
              <a:pPr/>
              <a:t>6. 6. 2016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0ECC8-8F00-4EE5-B887-437A52B58D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F5CE-3FF8-4CEF-9FCD-DA3AC08BE824}" type="datetimeFigureOut">
              <a:rPr lang="cs-CZ" smtClean="0"/>
              <a:pPr/>
              <a:t>6. 6. 2016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0ECC8-8F00-4EE5-B887-437A52B58D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F5CE-3FF8-4CEF-9FCD-DA3AC08BE824}" type="datetimeFigureOut">
              <a:rPr lang="cs-CZ" smtClean="0"/>
              <a:pPr/>
              <a:t>6. 6. 2016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0ECC8-8F00-4EE5-B887-437A52B58D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F5CE-3FF8-4CEF-9FCD-DA3AC08BE824}" type="datetimeFigureOut">
              <a:rPr lang="cs-CZ" smtClean="0"/>
              <a:pPr/>
              <a:t>6. 6. 2016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0ECC8-8F00-4EE5-B887-437A52B58D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F5CE-3FF8-4CEF-9FCD-DA3AC08BE824}" type="datetimeFigureOut">
              <a:rPr lang="cs-CZ" smtClean="0"/>
              <a:pPr/>
              <a:t>6. 6. 2016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0ECC8-8F00-4EE5-B887-437A52B58D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F5CE-3FF8-4CEF-9FCD-DA3AC08BE824}" type="datetimeFigureOut">
              <a:rPr lang="cs-CZ" smtClean="0"/>
              <a:pPr/>
              <a:t>6. 6. 2016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0ECC8-8F00-4EE5-B887-437A52B58D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F5CE-3FF8-4CEF-9FCD-DA3AC08BE824}" type="datetimeFigureOut">
              <a:rPr lang="cs-CZ" smtClean="0"/>
              <a:pPr/>
              <a:t>6. 6. 2016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0ECC8-8F00-4EE5-B887-437A52B58D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7F5CE-3FF8-4CEF-9FCD-DA3AC08BE824}" type="datetimeFigureOut">
              <a:rPr lang="cs-CZ" smtClean="0"/>
              <a:pPr/>
              <a:t>6. 6. 2016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0ECC8-8F00-4EE5-B887-437A52B58DE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15616" y="476672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cs-CZ" sz="3200" dirty="0">
                <a:latin typeface="Arial" pitchFamily="34" charset="0"/>
                <a:cs typeface="Arial" pitchFamily="34" charset="0"/>
              </a:rPr>
              <a:t>Vysoká škola</a:t>
            </a:r>
            <a:br>
              <a:rPr lang="cs-CZ" sz="3200" dirty="0">
                <a:latin typeface="Arial" pitchFamily="34" charset="0"/>
                <a:cs typeface="Arial" pitchFamily="34" charset="0"/>
              </a:rPr>
            </a:br>
            <a:r>
              <a:rPr lang="cs-CZ" sz="3200" dirty="0">
                <a:latin typeface="Arial" pitchFamily="34" charset="0"/>
                <a:cs typeface="Arial" pitchFamily="34" charset="0"/>
              </a:rPr>
              <a:t>technická a ekonomická</a:t>
            </a:r>
            <a:br>
              <a:rPr lang="cs-CZ" sz="3200" dirty="0">
                <a:latin typeface="Arial" pitchFamily="34" charset="0"/>
                <a:cs typeface="Arial" pitchFamily="34" charset="0"/>
              </a:rPr>
            </a:br>
            <a:r>
              <a:rPr lang="cs-CZ" sz="3200" dirty="0">
                <a:latin typeface="Arial" pitchFamily="34" charset="0"/>
                <a:cs typeface="Arial" pitchFamily="34" charset="0"/>
              </a:rPr>
              <a:t>v Českých Budějovicích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2852936"/>
            <a:ext cx="7088832" cy="2785864"/>
          </a:xfrm>
        </p:spPr>
        <p:txBody>
          <a:bodyPr>
            <a:normAutofit fontScale="70000" lnSpcReduction="20000"/>
          </a:bodyPr>
          <a:lstStyle/>
          <a:p>
            <a:r>
              <a:rPr lang="cs-CZ" sz="4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Měření intenzity dopravy na vybrané síti silničních komunikací</a:t>
            </a:r>
          </a:p>
          <a:p>
            <a:endParaRPr lang="cs-CZ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Autor </a:t>
            </a:r>
            <a:r>
              <a:rPr lang="cs-CZ" sz="2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bakalářské práce: </a:t>
            </a:r>
            <a:r>
              <a:rPr lang="cs-CZ" sz="2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Aleš Mrázek</a:t>
            </a:r>
            <a:endParaRPr lang="cs-CZ" sz="2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Vedoucí bakalářské práce: Ing. Ladislav Bartuška</a:t>
            </a:r>
          </a:p>
          <a:p>
            <a:r>
              <a:rPr lang="cs-CZ" sz="2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Oponent bakalářské práce: prof. Ing. Václav </a:t>
            </a:r>
            <a:r>
              <a:rPr lang="cs-CZ" sz="2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Cempírek, </a:t>
            </a:r>
            <a:r>
              <a:rPr lang="cs-CZ" sz="29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Ph.D</a:t>
            </a:r>
            <a:endParaRPr lang="cs-CZ" sz="2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České Budějovice, </a:t>
            </a:r>
            <a:r>
              <a:rPr lang="cs-CZ" sz="2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červen </a:t>
            </a:r>
            <a:r>
              <a:rPr lang="cs-CZ" sz="2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2016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4664"/>
            <a:ext cx="169545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4000" b="1" dirty="0">
                <a:latin typeface="Arial" pitchFamily="34" charset="0"/>
                <a:cs typeface="Arial" pitchFamily="34" charset="0"/>
              </a:rPr>
              <a:t>N</a:t>
            </a: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ávrh řešení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cs-CZ" sz="2400" dirty="0">
                <a:latin typeface="Arial" pitchFamily="34" charset="0"/>
                <a:cs typeface="Arial" pitchFamily="34" charset="0"/>
              </a:rPr>
              <a:t>Přeložka I/19 –  Slapy (Horky) – křižovatka  I/3 (Tesco)</a:t>
            </a:r>
          </a:p>
          <a:p>
            <a:endParaRPr lang="cs-CZ" dirty="0"/>
          </a:p>
        </p:txBody>
      </p:sp>
      <p:sp>
        <p:nvSpPr>
          <p:cNvPr id="4098" name="AutoShape 2" descr="https://www.email.cz/download/k/_rPjIl3ZEhjB6hC7jyX3RCaZ4ECknktTKpkmUGdkEl1rVwsq4AT1N0NWxZjPYlGkam7dsNQ/prezentaci%20ob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100" name="AutoShape 4" descr="https://www.email.cz/download/k/_rPjIl3ZEhjB6hC7jyX3RCaZ4ECknktTKpkmUGdkEl1rVwsq4AT1N0NWxZjPYlGkam7dsNQ/prezentaci%20ob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102" name="AutoShape 6" descr="https://www.email.cz/download/k/_rPjIl3ZEhjB6hC7jyX3RCaZ4ECknktTKpkmUGdkEl1rVwsq4AT1N0NWxZjPYlGkam7dsNQ/prezentaci%20ob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104" name="AutoShape 8" descr="https://www.email.cz/download/k/_rPjIl3ZEhjB6hC7jyX3RCaZ4ECknktTKpkmUGdkEl1rVwsq4AT1N0NWxZjPYlGkam7dsNQ/prezentaci%20ob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105" name="Picture 9" descr="C:\Users\hp\Desktop\prezentaci o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16832"/>
            <a:ext cx="8486775" cy="4725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latin typeface="Arial" pitchFamily="34" charset="0"/>
                <a:cs typeface="Arial" pitchFamily="34" charset="0"/>
              </a:rPr>
              <a:t>Závěrečné shrnutí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Naměřená vysoká intenzita dopravy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 Vysoký nárůst dopravy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 Cíl bakalářské práce byl splněn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latin typeface="Arial" pitchFamily="34" charset="0"/>
                <a:cs typeface="Arial" pitchFamily="34" charset="0"/>
              </a:rPr>
              <a:t>Doplňující otázky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Od vedoucího práce: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	Setkal jste se při měření intenzit dopravy s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	některými faktory, které by mohly výsledky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	měření nějakým způsobem ovlivnit?</a:t>
            </a: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Od oponenta práce: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	Výsledky zjištěných intenzit jsou vysoké, nepřekvapily Vás tyto výsledky?</a:t>
            </a:r>
            <a:endParaRPr lang="cs-CZ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algn="ctr">
              <a:buNone/>
            </a:pP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Děkuji Vám za pozornost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1" dirty="0">
                <a:latin typeface="Arial" pitchFamily="34" charset="0"/>
                <a:cs typeface="Arial" pitchFamily="34" charset="0"/>
              </a:rPr>
              <a:t>Motivace a důvody k řešení </a:t>
            </a:r>
            <a:br>
              <a:rPr lang="cs-CZ" sz="4000" b="1" dirty="0">
                <a:latin typeface="Arial" pitchFamily="34" charset="0"/>
                <a:cs typeface="Arial" pitchFamily="34" charset="0"/>
              </a:rPr>
            </a:b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problému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Problematika v blízkosti bydliště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Snaha dozvědět se více o tématu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Zjistit aktuální situaci dopravy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latin typeface="Arial" pitchFamily="34" charset="0"/>
                <a:cs typeface="Arial" pitchFamily="34" charset="0"/>
              </a:rPr>
              <a:t>Cíl práce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 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Cílem bakalářské práce je zvolit v silniční síti oblast pozemních komunikací, na kterých je žádoucí provést měření intenzit dopravy. Na základě těchto měření provést analýzu organizace dopravy v dané oblasti a navrhnout případná řešení dopravních nedostatků.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latin typeface="Arial" pitchFamily="34" charset="0"/>
                <a:cs typeface="Arial" pitchFamily="34" charset="0"/>
              </a:rPr>
              <a:t>Výzkumný problém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Zjištění aktuální intenzity dopravy na Budějovické ulici v Táboře</a:t>
            </a:r>
          </a:p>
          <a:p>
            <a:r>
              <a:rPr lang="cs-CZ" dirty="0" smtClean="0"/>
              <a:t>Porovnání aktuálních hodnot s hodnotami z minulých let</a:t>
            </a:r>
          </a:p>
          <a:p>
            <a:r>
              <a:rPr lang="cs-CZ" dirty="0" smtClean="0"/>
              <a:t>Možné vyřešení vysoké intenzity dopravy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latin typeface="Arial" pitchFamily="34" charset="0"/>
                <a:cs typeface="Arial" pitchFamily="34" charset="0"/>
              </a:rPr>
              <a:t>Použité metody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Metoda sběru dat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 Metoda zpracování dat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 Analýza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1" dirty="0" smtClean="0">
                <a:latin typeface="Arial" pitchFamily="34" charset="0"/>
                <a:cs typeface="Arial" pitchFamily="34" charset="0"/>
              </a:rPr>
              <a:t>Město Tábor – Budějovická ulice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Zástupný symbol pro obsah 3" descr="C:\Users\hp\Pictures\data=RfCSdfNZ0LFPrHSm0ublXdzhdrDFhtmHhN1u-gM,UZAUhAvY7EN3-aAimN2-GEaoueG5m1memHZAHEp5rpX7AfsMNjd6P9Jw5vUYKnTbib4m7TThY962wBGH9mubz9vClHA8wSHCm0QD61uMqE2NW1Xtte9bxcehRXlAoF5oXkt5F8r2E7IFiGw5ONRogClHtcy53xExg6Czgad3s3R0kfilM8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292080" y="1628800"/>
            <a:ext cx="3851920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http://www.risy.cz/Files/Images/jihocesky/reginf/Tur_JIC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28800"/>
            <a:ext cx="4762500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686800" cy="109959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b="1" dirty="0" smtClean="0">
                <a:latin typeface="Arial" pitchFamily="34" charset="0"/>
                <a:cs typeface="Arial" pitchFamily="34" charset="0"/>
              </a:rPr>
            </a:br>
            <a:r>
              <a:rPr lang="cs-CZ" sz="4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b="1" dirty="0" smtClean="0">
                <a:latin typeface="Arial" pitchFamily="34" charset="0"/>
                <a:cs typeface="Arial" pitchFamily="34" charset="0"/>
              </a:rPr>
            </a:br>
            <a:r>
              <a:rPr lang="cs-CZ" sz="4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b="1" dirty="0" smtClean="0">
                <a:latin typeface="Arial" pitchFamily="34" charset="0"/>
                <a:cs typeface="Arial" pitchFamily="34" charset="0"/>
              </a:rPr>
            </a:br>
            <a:r>
              <a:rPr lang="cs-CZ" sz="4400" b="1" dirty="0" smtClean="0">
                <a:latin typeface="Arial" pitchFamily="34" charset="0"/>
                <a:cs typeface="Arial" pitchFamily="34" charset="0"/>
              </a:rPr>
              <a:t>Denní intenzita dopravy na Budějovické ulici v den průzkumu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67544" y="1916832"/>
          <a:ext cx="8443664" cy="4307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latin typeface="Arial" pitchFamily="34" charset="0"/>
                <a:cs typeface="Arial" pitchFamily="34" charset="0"/>
              </a:rPr>
              <a:t>Roční průměr denních intenzit dopravy na Budějovické ulici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52400"/>
            <a:ext cx="8291264" cy="183644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latin typeface="Arial" pitchFamily="34" charset="0"/>
                <a:cs typeface="Arial" pitchFamily="34" charset="0"/>
              </a:rPr>
              <a:t>Vývoj RPDI dopravy na Budějovické ulici od roku 2000 do roku 2016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95536" y="2132856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10419</TotalTime>
  <Words>197</Words>
  <Application>Microsoft Office PowerPoint</Application>
  <PresentationFormat>Předvádění na obrazovce (4:3)</PresentationFormat>
  <Paragraphs>45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Vysoká škola technická a ekonomická v Českých Budějovicích</vt:lpstr>
      <vt:lpstr>Motivace a důvody k řešení  problému</vt:lpstr>
      <vt:lpstr>Cíl práce</vt:lpstr>
      <vt:lpstr>Výzkumný problém</vt:lpstr>
      <vt:lpstr>Použité metody</vt:lpstr>
      <vt:lpstr>Město Tábor – Budějovická ulice</vt:lpstr>
      <vt:lpstr>   Denní intenzita dopravy na Budějovické ulici v den průzkumu </vt:lpstr>
      <vt:lpstr>Roční průměr denních intenzit dopravy na Budějovické ulici </vt:lpstr>
      <vt:lpstr>Vývoj RPDI dopravy na Budějovické ulici od roku 2000 do roku 2016</vt:lpstr>
      <vt:lpstr> Návrh řešení</vt:lpstr>
      <vt:lpstr>Závěrečné shrnutí</vt:lpstr>
      <vt:lpstr>Doplňující otázky</vt:lpstr>
      <vt:lpstr>Snímek 13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</dc:title>
  <dc:creator>hp</dc:creator>
  <cp:lastModifiedBy>hp</cp:lastModifiedBy>
  <cp:revision>30</cp:revision>
  <dcterms:created xsi:type="dcterms:W3CDTF">2016-05-26T08:59:32Z</dcterms:created>
  <dcterms:modified xsi:type="dcterms:W3CDTF">2016-06-06T13:29:47Z</dcterms:modified>
</cp:coreProperties>
</file>