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notesMasterIdLst>
    <p:notesMasterId r:id="rId16"/>
  </p:notesMasterIdLst>
  <p:sldIdLst>
    <p:sldId id="256" r:id="rId2"/>
    <p:sldId id="284" r:id="rId3"/>
    <p:sldId id="258" r:id="rId4"/>
    <p:sldId id="274" r:id="rId5"/>
    <p:sldId id="275" r:id="rId6"/>
    <p:sldId id="276" r:id="rId7"/>
    <p:sldId id="280" r:id="rId8"/>
    <p:sldId id="277" r:id="rId9"/>
    <p:sldId id="278" r:id="rId10"/>
    <p:sldId id="279" r:id="rId11"/>
    <p:sldId id="281" r:id="rId12"/>
    <p:sldId id="283" r:id="rId13"/>
    <p:sldId id="282" r:id="rId14"/>
    <p:sldId id="264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7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C89BB82-C829-447A-A4D7-E9994FA70FF9}" type="datetimeFigureOut">
              <a:rPr lang="cs-CZ"/>
              <a:pPr>
                <a:defRPr/>
              </a:pPr>
              <a:t>7.6.2016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A8CB8A-E2CB-481E-8D0F-6BDBD65AD8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4FD537-71A0-4471-8B1C-F6AB4A6D4E09}" type="slidenum">
              <a:rPr lang="cs-CZ" smtClean="0"/>
              <a:pPr/>
              <a:t>3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C00386-D640-42BC-99A5-C72C27CF5442}" type="datetimeFigureOut">
              <a:rPr lang="cs-CZ" smtClean="0"/>
              <a:pPr>
                <a:defRPr/>
              </a:pPr>
              <a:t>7.6.2016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9ABCA-5ECA-48E6-882E-C3EC09B820E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639AF6-8907-45B0-B632-06F84635EA5D}" type="datetimeFigureOut">
              <a:rPr lang="cs-CZ" smtClean="0"/>
              <a:pPr>
                <a:defRPr/>
              </a:pPr>
              <a:t>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8DDC9-DDE2-4461-A65F-26C6C72BF01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DC5AB3-CABC-41D8-A749-86897CF71240}" type="datetimeFigureOut">
              <a:rPr lang="cs-CZ" smtClean="0"/>
              <a:pPr>
                <a:defRPr/>
              </a:pPr>
              <a:t>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B2AA8-05FB-4867-9C3D-294984B2480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102DB-F920-4667-9AF1-82A55CA78FCB}" type="datetimeFigureOut">
              <a:rPr lang="cs-CZ" smtClean="0"/>
              <a:pPr>
                <a:defRPr/>
              </a:pPr>
              <a:t>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FC67A-B92D-45F9-BF2D-CDC931CA2C2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FFF026-C34C-45CB-BFD7-E4DC71FA0635}" type="datetimeFigureOut">
              <a:rPr lang="cs-CZ" smtClean="0"/>
              <a:pPr>
                <a:defRPr/>
              </a:pPr>
              <a:t>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850DD-0A93-4FC1-9852-56EE709156B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03BE6C-B46C-4AAA-9560-69D4FF6E9EE1}" type="datetimeFigureOut">
              <a:rPr lang="cs-CZ" smtClean="0"/>
              <a:pPr>
                <a:defRPr/>
              </a:pPr>
              <a:t>7.6.2016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F554D-9647-4538-90AC-483D09F346C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163DD-7015-4A52-A5F8-D7F98AFD1497}" type="datetimeFigureOut">
              <a:rPr lang="cs-CZ" smtClean="0"/>
              <a:pPr>
                <a:defRPr/>
              </a:pPr>
              <a:t>7.6.2016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FBBF7-446D-4AA7-8F3A-EF501F18ABD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5F449D-990D-4659-AFF2-38DD75388A10}" type="datetimeFigureOut">
              <a:rPr lang="cs-CZ" smtClean="0"/>
              <a:pPr>
                <a:defRPr/>
              </a:pPr>
              <a:t>7.6.2016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862F6-98AB-4C53-8D65-B1B491B4828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F77B9-90C0-4AE4-AF07-90400262E118}" type="datetimeFigureOut">
              <a:rPr lang="cs-CZ" smtClean="0"/>
              <a:pPr>
                <a:defRPr/>
              </a:pPr>
              <a:t>7.6.2016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2AB7E-F37F-4192-BF79-E0411C5B060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A9209-A329-469F-BE8E-DB6E767710EA}" type="datetimeFigureOut">
              <a:rPr lang="cs-CZ" smtClean="0"/>
              <a:pPr>
                <a:defRPr/>
              </a:pPr>
              <a:t>7.6.2016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D0592-503F-461E-866F-07C228B74E5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F4017C-B83A-4902-BC87-DE932D3DED3A}" type="datetimeFigureOut">
              <a:rPr lang="cs-CZ" smtClean="0"/>
              <a:pPr>
                <a:defRPr/>
              </a:pPr>
              <a:t>7.6.2016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333B5D0-CE0D-4871-BB0E-FE7E9B5769B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E2FC724-2000-481A-B68F-92476D096DA2}" type="datetimeFigureOut">
              <a:rPr lang="cs-CZ" smtClean="0"/>
              <a:pPr>
                <a:defRPr/>
              </a:pPr>
              <a:t>7.6.2016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624DBE0-1F13-4C98-863A-E4FEBC92445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Podnadpis 2"/>
          <p:cNvSpPr>
            <a:spLocks noGrp="1"/>
          </p:cNvSpPr>
          <p:nvPr>
            <p:ph type="subTitle" idx="1"/>
          </p:nvPr>
        </p:nvSpPr>
        <p:spPr>
          <a:xfrm>
            <a:off x="323528" y="4725144"/>
            <a:ext cx="6858000" cy="2132856"/>
          </a:xfrm>
        </p:spPr>
        <p:txBody>
          <a:bodyPr>
            <a:normAutofit fontScale="70000" lnSpcReduction="20000"/>
          </a:bodyPr>
          <a:lstStyle/>
          <a:p>
            <a:pPr algn="l" eaLnBrk="1" hangingPunct="1">
              <a:lnSpc>
                <a:spcPct val="150000"/>
              </a:lnSpc>
            </a:pPr>
            <a:r>
              <a:rPr lang="cs-CZ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 bakalářské práce: Lukáš Krasanovský</a:t>
            </a:r>
          </a:p>
          <a:p>
            <a:pPr algn="l" eaLnBrk="1" hangingPunct="1">
              <a:lnSpc>
                <a:spcPct val="150000"/>
              </a:lnSpc>
            </a:pPr>
            <a:r>
              <a:rPr lang="cs-CZ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Vedoucí bakalářské práce: Doc. Ing. Rudolf Kampf, </a:t>
            </a:r>
            <a:r>
              <a:rPr lang="cs-CZ" sz="2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Ph.D</a:t>
            </a:r>
            <a:r>
              <a:rPr lang="cs-CZ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 eaLnBrk="1" hangingPunct="1">
              <a:lnSpc>
                <a:spcPct val="150000"/>
              </a:lnSpc>
            </a:pPr>
            <a:r>
              <a:rPr lang="cs-CZ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Oponent bakalářské práce: Ing. Jindřich Ježek, </a:t>
            </a:r>
            <a:r>
              <a:rPr lang="cs-CZ" sz="2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Ph.D</a:t>
            </a:r>
            <a:r>
              <a:rPr lang="cs-CZ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eaLnBrk="1" hangingPunct="1">
              <a:lnSpc>
                <a:spcPct val="150000"/>
              </a:lnSpc>
            </a:pPr>
            <a:r>
              <a:rPr lang="cs-CZ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České Budějovice, červen 2016</a:t>
            </a:r>
            <a:endParaRPr lang="fr-CA" sz="2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cs-CZ" dirty="0" smtClean="0"/>
          </a:p>
        </p:txBody>
      </p:sp>
      <p:pic>
        <p:nvPicPr>
          <p:cNvPr id="8196" name="Picture 5" descr="Vysoká škola technická a ekonomická v Českých Budějovicí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08720"/>
            <a:ext cx="65246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83568" y="3429000"/>
            <a:ext cx="8210872" cy="6282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700" b="1" i="1" noProof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Analýza bezpečnosti a plynulosti silničního provozu ve vybrané lokalitě</a:t>
            </a:r>
            <a:endParaRPr kumimoji="0" lang="cs-CZ" sz="37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3. Silnice I/21 na trase Kočov – Janov – Bezděkov</a:t>
            </a:r>
          </a:p>
          <a:p>
            <a:pPr algn="just">
              <a:lnSpc>
                <a:spcPct val="150000"/>
              </a:lnSpc>
              <a:buNone/>
            </a:pP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762000" y="1008888"/>
            <a:ext cx="8210872" cy="6282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Analýza kritických míst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Obrázek 38" descr="janov.jpg"/>
          <p:cNvPicPr/>
          <p:nvPr/>
        </p:nvPicPr>
        <p:blipFill>
          <a:blip r:embed="rId2" cstate="print"/>
          <a:srcRect l="47144" t="15292" r="14007" b="12073"/>
          <a:stretch>
            <a:fillRect/>
          </a:stretch>
        </p:blipFill>
        <p:spPr>
          <a:xfrm>
            <a:off x="1763688" y="2924944"/>
            <a:ext cx="5040560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Návrhy opatření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Okružní křižovatka nebo vodorovné dopravní značení</a:t>
            </a:r>
          </a:p>
          <a:p>
            <a:pPr marL="514350" indent="-514350">
              <a:buAutoNum type="arabicPeriod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Křižovatka řízená SZZ nebo okružní křižovatka</a:t>
            </a:r>
          </a:p>
          <a:p>
            <a:pPr marL="514350" indent="-514350">
              <a:buAutoNum type="arabicPeriod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Dopravní značení nebo radar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Závěr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Cíl práce byl splněn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Doplňující dotazy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Doplňující dotazy vedoucího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 Jaké další opatření (zvýšení bezpečnosti a plynulosti) lze aplikovat?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Bude se městský úřad, resp. Policie ČR vašim návrhem zabývat (realizovat)?</a:t>
            </a:r>
          </a:p>
          <a:p>
            <a:pPr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Doplňující dotazy oponenta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Žádné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683568" y="3212976"/>
            <a:ext cx="8210872" cy="6282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Děkuji za pozornost.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Motivace a důvody k řešení daného problému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89120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Arial" pitchFamily="34" charset="0"/>
                <a:cs typeface="Arial" pitchFamily="34" charset="0"/>
              </a:rPr>
              <a:t>Zájem o dané téma</a:t>
            </a:r>
          </a:p>
          <a:p>
            <a:r>
              <a:rPr lang="cs-CZ" sz="3200" dirty="0" smtClean="0">
                <a:latin typeface="Arial" pitchFamily="34" charset="0"/>
                <a:cs typeface="Arial" pitchFamily="34" charset="0"/>
              </a:rPr>
              <a:t>Problematika v blízkosti bydliště</a:t>
            </a:r>
          </a:p>
          <a:p>
            <a:r>
              <a:rPr lang="cs-CZ" sz="3200" dirty="0" smtClean="0">
                <a:latin typeface="Arial" pitchFamily="34" charset="0"/>
                <a:cs typeface="Arial" pitchFamily="34" charset="0"/>
              </a:rPr>
              <a:t>Aplikovatelnost v praxi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786688" cy="485298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Cílem práce je na základě analýzy silničního provozu v dané lokalitě (v konkrétním městě, částí města), navrhnout odpovídající opatření (technické, technologické, legislativní apod.), vedoucí ke snížení negativních vlivů silniční dopravy na bezpečnost a plynulost silničního provozu v dané lokalitě. Návrhová opatření budou následně vyhodnocena.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09600" y="856488"/>
            <a:ext cx="8229600" cy="6282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Cíl práce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Existují určitá technická opatření, která mohou vést ke snížení nehodovosti a zvýšení plynulosti a bezpečnosti silničního provozu?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9600" y="856488"/>
            <a:ext cx="8229600" cy="6282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Výzkumný problém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cs-CZ" sz="3100" dirty="0" smtClean="0">
                <a:latin typeface="Arial" pitchFamily="34" charset="0"/>
                <a:cs typeface="Arial" pitchFamily="34" charset="0"/>
              </a:rPr>
              <a:t>Teoreticko-metodologická část:</a:t>
            </a:r>
          </a:p>
          <a:p>
            <a:pPr lvl="1" algn="just">
              <a:lnSpc>
                <a:spcPct val="150000"/>
              </a:lnSpc>
            </a:pPr>
            <a:r>
              <a:rPr lang="cs-CZ" sz="3100" dirty="0" smtClean="0">
                <a:latin typeface="Arial" pitchFamily="34" charset="0"/>
                <a:cs typeface="Arial" pitchFamily="34" charset="0"/>
              </a:rPr>
              <a:t>Odborná literatura</a:t>
            </a:r>
          </a:p>
          <a:p>
            <a:pPr lvl="1" algn="just">
              <a:lnSpc>
                <a:spcPct val="150000"/>
              </a:lnSpc>
            </a:pPr>
            <a:r>
              <a:rPr lang="cs-CZ" sz="3100" dirty="0" smtClean="0">
                <a:latin typeface="Arial" pitchFamily="34" charset="0"/>
                <a:cs typeface="Arial" pitchFamily="34" charset="0"/>
              </a:rPr>
              <a:t>Metoda sběru dat</a:t>
            </a:r>
          </a:p>
          <a:p>
            <a:pPr algn="just">
              <a:lnSpc>
                <a:spcPct val="150000"/>
              </a:lnSpc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s-CZ" sz="3100" dirty="0" smtClean="0">
                <a:latin typeface="Arial" pitchFamily="34" charset="0"/>
                <a:cs typeface="Arial" pitchFamily="34" charset="0"/>
              </a:rPr>
              <a:t>Aplikační část:</a:t>
            </a:r>
          </a:p>
          <a:p>
            <a:pPr lvl="1" algn="just">
              <a:lnSpc>
                <a:spcPct val="150000"/>
              </a:lnSpc>
            </a:pPr>
            <a:r>
              <a:rPr lang="cs-CZ" sz="3100" dirty="0" smtClean="0">
                <a:latin typeface="Arial" pitchFamily="34" charset="0"/>
                <a:cs typeface="Arial" pitchFamily="34" charset="0"/>
              </a:rPr>
              <a:t>Metoda sběru a shromažďování statistických dat</a:t>
            </a:r>
          </a:p>
          <a:p>
            <a:pPr lvl="1" algn="just">
              <a:lnSpc>
                <a:spcPct val="150000"/>
              </a:lnSpc>
            </a:pPr>
            <a:r>
              <a:rPr lang="cs-CZ" sz="3100" dirty="0" smtClean="0">
                <a:latin typeface="Arial" pitchFamily="34" charset="0"/>
                <a:cs typeface="Arial" pitchFamily="34" charset="0"/>
              </a:rPr>
              <a:t>Metoda dotazníkového šetření</a:t>
            </a:r>
          </a:p>
          <a:p>
            <a:pPr lvl="1" algn="just">
              <a:lnSpc>
                <a:spcPct val="150000"/>
              </a:lnSpc>
            </a:pPr>
            <a:r>
              <a:rPr lang="cs-CZ" sz="3100" dirty="0" smtClean="0">
                <a:latin typeface="Arial" pitchFamily="34" charset="0"/>
                <a:cs typeface="Arial" pitchFamily="34" charset="0"/>
              </a:rPr>
              <a:t>Metoda pozorování</a:t>
            </a:r>
          </a:p>
          <a:p>
            <a:pPr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9600" y="856488"/>
            <a:ext cx="8210872" cy="6282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Metodika práce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Tachovsko se nachází v Plzeňském kraji</a:t>
            </a:r>
          </a:p>
          <a:p>
            <a:pPr algn="just">
              <a:lnSpc>
                <a:spcPct val="150000"/>
              </a:lnSpc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Počet obyvatel cca 52 tisíc</a:t>
            </a:r>
          </a:p>
          <a:p>
            <a:pPr algn="just">
              <a:lnSpc>
                <a:spcPct val="150000"/>
              </a:lnSpc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Tachovsko tvoří 51 obcí (2 obce s rozšířenou působností)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09600" y="856488"/>
            <a:ext cx="8210872" cy="6282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Charakteristika okresu Tachov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Obrázek 1" descr="CEL_JIC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1880" y="4221088"/>
            <a:ext cx="4392488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Nejvyšší počet nehod v roce 2015</a:t>
            </a:r>
          </a:p>
          <a:p>
            <a:pPr algn="just">
              <a:lnSpc>
                <a:spcPct val="150000"/>
              </a:lnSpc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Nejvíce usmrcených osob v roce 2013</a:t>
            </a:r>
          </a:p>
          <a:p>
            <a:pPr algn="just">
              <a:lnSpc>
                <a:spcPct val="150000"/>
              </a:lnSpc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Nejvíce nehod způsobeno na silnici II. třídy</a:t>
            </a:r>
          </a:p>
          <a:p>
            <a:pPr algn="just">
              <a:lnSpc>
                <a:spcPct val="150000"/>
              </a:lnSpc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Nejčastější příčina – nesprávný způsob jízdy</a:t>
            </a:r>
          </a:p>
          <a:p>
            <a:pPr algn="just">
              <a:lnSpc>
                <a:spcPct val="150000"/>
              </a:lnSpc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Nejvíce nehod podle dnů, hodin – pátek, 14h – 16h</a:t>
            </a:r>
          </a:p>
          <a:p>
            <a:pPr algn="just">
              <a:lnSpc>
                <a:spcPct val="150000"/>
              </a:lnSpc>
              <a:buNone/>
            </a:pPr>
            <a:endParaRPr lang="cs-CZ" sz="2800" dirty="0" smtClean="0"/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9552" y="1340768"/>
            <a:ext cx="8210872" cy="6282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Dopravní nehodovost na Tachovsku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1. Křižovatka Chodská - Plzeňská</a:t>
            </a:r>
          </a:p>
          <a:p>
            <a:pPr algn="just">
              <a:lnSpc>
                <a:spcPct val="150000"/>
              </a:lnSpc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9600" y="856488"/>
            <a:ext cx="8210872" cy="6282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Analýza kritických míst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Obrázek 34" descr="tachova krizovatka nehodovst 1.jpg"/>
          <p:cNvPicPr/>
          <p:nvPr/>
        </p:nvPicPr>
        <p:blipFill>
          <a:blip r:embed="rId2" cstate="print"/>
          <a:srcRect l="48606" t="27424" r="24152" b="30483"/>
          <a:stretch>
            <a:fillRect/>
          </a:stretch>
        </p:blipFill>
        <p:spPr>
          <a:xfrm>
            <a:off x="1979712" y="2852936"/>
            <a:ext cx="5010149" cy="3625702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3923928" y="4149080"/>
            <a:ext cx="576064" cy="648072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2. Frekventovaná křižovatka v Plané</a:t>
            </a:r>
          </a:p>
          <a:p>
            <a:pPr algn="just">
              <a:lnSpc>
                <a:spcPct val="150000"/>
              </a:lnSpc>
              <a:buNone/>
            </a:pPr>
            <a:endParaRPr lang="cs-CZ" sz="28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09600" y="856488"/>
            <a:ext cx="8210872" cy="6282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762000" y="1008888"/>
            <a:ext cx="8210872" cy="6282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Analýza kritických míst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Obrázek 39" descr="plana_nehodovst.jpg"/>
          <p:cNvPicPr/>
          <p:nvPr/>
        </p:nvPicPr>
        <p:blipFill>
          <a:blip r:embed="rId2" cstate="print"/>
          <a:srcRect l="48224" t="20142" r="24152" b="30573"/>
          <a:stretch>
            <a:fillRect/>
          </a:stretch>
        </p:blipFill>
        <p:spPr>
          <a:xfrm>
            <a:off x="1835696" y="2924944"/>
            <a:ext cx="4896544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í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4617B"/>
      </a:accent3>
      <a:accent4>
        <a:srgbClr val="10CF9B"/>
      </a:accent4>
      <a:accent5>
        <a:srgbClr val="009DD9"/>
      </a:accent5>
      <a:accent6>
        <a:srgbClr val="6ADAFA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</TotalTime>
  <Words>327</Words>
  <Application>Microsoft Office PowerPoint</Application>
  <PresentationFormat>Předvádění na obrazovce (4:3)</PresentationFormat>
  <Paragraphs>54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Tok</vt:lpstr>
      <vt:lpstr>Snímek 1</vt:lpstr>
      <vt:lpstr>Motivace a důvody k řešení daného problému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Návrhy opatření</vt:lpstr>
      <vt:lpstr>Závěr</vt:lpstr>
      <vt:lpstr>Doplňující dotazy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Lukáš Krasa</dc:creator>
  <cp:lastModifiedBy>pc</cp:lastModifiedBy>
  <cp:revision>23</cp:revision>
  <dcterms:created xsi:type="dcterms:W3CDTF">2014-08-15T10:28:09Z</dcterms:created>
  <dcterms:modified xsi:type="dcterms:W3CDTF">2016-06-07T18:36:27Z</dcterms:modified>
</cp:coreProperties>
</file>